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Default Extension="vml" ContentType="application/vnd.openxmlformats-officedocument.vmlDrawing"/>
  <Override PartName="/ppt/slides/slide20.xml" ContentType="application/vnd.openxmlformats-officedocument.presentationml.slide+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9" r:id="rId1"/>
  </p:sldMasterIdLst>
  <p:notesMasterIdLst>
    <p:notesMasterId r:id="rId27"/>
  </p:notesMasterIdLst>
  <p:sldIdLst>
    <p:sldId id="257" r:id="rId2"/>
    <p:sldId id="279" r:id="rId3"/>
    <p:sldId id="351" r:id="rId4"/>
    <p:sldId id="342" r:id="rId5"/>
    <p:sldId id="280" r:id="rId6"/>
    <p:sldId id="304" r:id="rId7"/>
    <p:sldId id="299" r:id="rId8"/>
    <p:sldId id="303" r:id="rId9"/>
    <p:sldId id="308" r:id="rId10"/>
    <p:sldId id="312" r:id="rId11"/>
    <p:sldId id="305" r:id="rId12"/>
    <p:sldId id="311" r:id="rId13"/>
    <p:sldId id="317" r:id="rId14"/>
    <p:sldId id="318" r:id="rId15"/>
    <p:sldId id="313" r:id="rId16"/>
    <p:sldId id="292" r:id="rId17"/>
    <p:sldId id="291" r:id="rId18"/>
    <p:sldId id="319" r:id="rId19"/>
    <p:sldId id="320" r:id="rId20"/>
    <p:sldId id="322" r:id="rId21"/>
    <p:sldId id="277" r:id="rId22"/>
    <p:sldId id="350" r:id="rId23"/>
    <p:sldId id="323" r:id="rId24"/>
    <p:sldId id="324" r:id="rId25"/>
    <p:sldId id="27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D6072"/>
    <a:srgbClr val="0C5968"/>
    <a:srgbClr val="569898"/>
    <a:srgbClr val="808080"/>
    <a:srgbClr val="5F5F5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91" d="100"/>
          <a:sy n="91" d="100"/>
        </p:scale>
        <p:origin x="-188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5B9B984-010B-498C-AEE6-64A05303EBC9}"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2776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r>
              <a:rPr lang="en-US" dirty="0" smtClean="0">
                <a:latin typeface="Arial" charset="0"/>
              </a:rPr>
              <a:t>Address UCSF commitment to collaboration, connection to UCB P2SL</a:t>
            </a:r>
          </a:p>
        </p:txBody>
      </p:sp>
      <p:sp>
        <p:nvSpPr>
          <p:cNvPr id="23555" name="Slide Number Placeholder 3"/>
          <p:cNvSpPr>
            <a:spLocks noGrp="1"/>
          </p:cNvSpPr>
          <p:nvPr>
            <p:ph type="sldNum" sz="quarter" idx="5"/>
          </p:nvPr>
        </p:nvSpPr>
        <p:spPr>
          <a:noFill/>
        </p:spPr>
        <p:txBody>
          <a:bodyPr/>
          <a:lstStyle/>
          <a:p>
            <a:fld id="{3F6854CA-729E-4D0E-A913-C4740740F3C0}"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1143000" y="685800"/>
            <a:ext cx="4572000" cy="3429000"/>
          </a:xfrm>
          <a:ln/>
        </p:spPr>
      </p:sp>
      <p:sp>
        <p:nvSpPr>
          <p:cNvPr id="82946" name="Rectangle 3"/>
          <p:cNvSpPr>
            <a:spLocks noGrp="1" noChangeArrowheads="1"/>
          </p:cNvSpPr>
          <p:nvPr>
            <p:ph type="body" idx="1"/>
          </p:nvPr>
        </p:nvSpPr>
        <p:spPr>
          <a:xfrm>
            <a:off x="913772" y="4342457"/>
            <a:ext cx="5030456" cy="4116058"/>
          </a:xfrm>
          <a:noFill/>
          <a:ln/>
        </p:spPr>
        <p:txBody>
          <a:bodyPr/>
          <a:lstStyle/>
          <a:p>
            <a:r>
              <a:rPr lang="en-US" dirty="0" smtClean="0"/>
              <a:t>Danielle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43000" y="685800"/>
            <a:ext cx="4572000" cy="3429000"/>
          </a:xfrm>
          <a:ln/>
        </p:spPr>
      </p:sp>
      <p:sp>
        <p:nvSpPr>
          <p:cNvPr id="64514" name="Rectangle 3"/>
          <p:cNvSpPr>
            <a:spLocks noGrp="1" noChangeArrowheads="1"/>
          </p:cNvSpPr>
          <p:nvPr>
            <p:ph type="body" idx="1"/>
          </p:nvPr>
        </p:nvSpPr>
        <p:spPr>
          <a:xfrm>
            <a:off x="913772" y="4342457"/>
            <a:ext cx="5030456" cy="4116058"/>
          </a:xfrm>
          <a:noFill/>
          <a:ln/>
        </p:spPr>
        <p:txBody>
          <a:bodyPr/>
          <a:lstStyle/>
          <a:p>
            <a:r>
              <a:rPr lang="en-US" dirty="0" err="1" smtClean="0">
                <a:latin typeface="Cambria"/>
                <a:cs typeface="Cambria"/>
              </a:rPr>
              <a:t>Lumi</a:t>
            </a:r>
            <a:endParaRPr lang="en-US" dirty="0" smtClean="0">
              <a:latin typeface="Cambria"/>
              <a:cs typeface="Cambria"/>
            </a:endParaRPr>
          </a:p>
          <a:p>
            <a:endParaRPr lang="en-US" dirty="0" smtClean="0"/>
          </a:p>
          <a:p>
            <a:r>
              <a:rPr lang="en-US" dirty="0" smtClean="0"/>
              <a:t>Does</a:t>
            </a:r>
            <a:r>
              <a:rPr lang="en-US" baseline="0" dirty="0" smtClean="0"/>
              <a:t> everyone know what BIM is?  Stands for Building information modeling and it’s a term that describes designing with several recently available software packages that allow architects to design in 3D. Traditionally design has been done with </a:t>
            </a:r>
            <a:r>
              <a:rPr lang="en-US" baseline="0" dirty="0" err="1" smtClean="0"/>
              <a:t>autoCAD</a:t>
            </a:r>
            <a:r>
              <a:rPr lang="en-US" baseline="0" dirty="0" smtClean="0"/>
              <a:t> where you are essentially draft with lines on your computer.  BIM software packages are object based where instead of drawing lines you place objects in the model that have properties.  For example instead of drawing lines that represent a door you pick a door from a catalogue of objects and drop it in the model.  The door object has information embedded that tells you what type of materials it’s made of what the hardware is, etc.  </a:t>
            </a:r>
          </a:p>
          <a:p>
            <a:endParaRPr lang="en-US" baseline="0" dirty="0" smtClean="0"/>
          </a:p>
          <a:p>
            <a:r>
              <a:rPr lang="en-US" baseline="0" dirty="0" smtClean="0"/>
              <a:t>This was the first major project SG did in </a:t>
            </a:r>
            <a:r>
              <a:rPr lang="en-US" baseline="0" dirty="0" err="1" smtClean="0"/>
              <a:t>Revit</a:t>
            </a:r>
            <a:r>
              <a:rPr lang="en-US" baseline="0" dirty="0" smtClean="0"/>
              <a:t>.  The structure was done in </a:t>
            </a:r>
            <a:r>
              <a:rPr lang="en-US" baseline="0" dirty="0" err="1" smtClean="0"/>
              <a:t>Revit</a:t>
            </a:r>
            <a:r>
              <a:rPr lang="en-US" baseline="0" dirty="0" smtClean="0"/>
              <a:t> structures, so the architecture and structure were designed in BIM from the very beginning.  </a:t>
            </a:r>
          </a:p>
          <a:p>
            <a:endParaRPr lang="en-US" baseline="0" dirty="0" smtClean="0"/>
          </a:p>
          <a:p>
            <a:r>
              <a:rPr lang="en-US" baseline="0" dirty="0" smtClean="0"/>
              <a:t>Each of the five key disciplines has their own model (M,E,P,A,S) and those models are brought together in a software package called </a:t>
            </a:r>
            <a:r>
              <a:rPr lang="en-US" baseline="0" dirty="0" err="1" smtClean="0"/>
              <a:t>NavisWorks</a:t>
            </a:r>
            <a:r>
              <a:rPr lang="en-US" baseline="0" dirty="0" smtClean="0"/>
              <a:t> for coordination.  </a:t>
            </a:r>
          </a:p>
          <a:p>
            <a:endParaRPr lang="en-US" baseline="0" dirty="0" smtClean="0"/>
          </a:p>
          <a:p>
            <a:r>
              <a:rPr lang="en-US" baseline="0" dirty="0" smtClean="0"/>
              <a:t>Having the design in BIM allows you to use the model not only for clash detection but also for 4D simulations, and estimating.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43000" y="685800"/>
            <a:ext cx="4572000" cy="3429000"/>
          </a:xfrm>
          <a:ln/>
        </p:spPr>
      </p:sp>
      <p:sp>
        <p:nvSpPr>
          <p:cNvPr id="68610" name="Rectangle 3"/>
          <p:cNvSpPr>
            <a:spLocks noGrp="1" noChangeArrowheads="1"/>
          </p:cNvSpPr>
          <p:nvPr>
            <p:ph type="body" idx="1"/>
          </p:nvPr>
        </p:nvSpPr>
        <p:spPr>
          <a:xfrm>
            <a:off x="913772" y="4342457"/>
            <a:ext cx="5030456" cy="4116058"/>
          </a:xfrm>
          <a:noFill/>
          <a:ln/>
        </p:spPr>
        <p:txBody>
          <a:bodyPr/>
          <a:lstStyle/>
          <a:p>
            <a:r>
              <a:rPr lang="en-US" dirty="0" smtClean="0">
                <a:latin typeface="Cambria"/>
                <a:cs typeface="Cambria"/>
              </a:rPr>
              <a:t>Danielle</a:t>
            </a:r>
          </a:p>
          <a:p>
            <a:endParaRPr lang="en-US" dirty="0" smtClean="0">
              <a:latin typeface="Cambria"/>
              <a:cs typeface="Cambria"/>
            </a:endParaRPr>
          </a:p>
          <a:p>
            <a:r>
              <a:rPr lang="en-US" dirty="0" smtClean="0">
                <a:latin typeface="Cambria"/>
                <a:cs typeface="Cambria"/>
              </a:rPr>
              <a:t>As</a:t>
            </a:r>
            <a:r>
              <a:rPr lang="en-US" baseline="0" dirty="0" smtClean="0">
                <a:latin typeface="Cambria"/>
                <a:cs typeface="Cambria"/>
              </a:rPr>
              <a:t> I mentioned another tool we used our BIM model for was a 4D simulation.  This is a screen shot of </a:t>
            </a:r>
            <a:r>
              <a:rPr lang="en-US" baseline="0" dirty="0" err="1" smtClean="0">
                <a:latin typeface="Cambria"/>
                <a:cs typeface="Cambria"/>
              </a:rPr>
              <a:t>Syncro</a:t>
            </a:r>
            <a:r>
              <a:rPr lang="en-US" baseline="0" dirty="0" smtClean="0">
                <a:latin typeface="Cambria"/>
                <a:cs typeface="Cambria"/>
              </a:rPr>
              <a:t>- a software package that allows you to link objects in your model directly to activities in your CPM schedule then run the progress of construction as a simulation over time.  We did this primarily to analyze the site logistics of how our skin system would go up at the same time there was utility and street improvement work going on around the building.  </a:t>
            </a:r>
          </a:p>
          <a:p>
            <a:endParaRPr lang="en-US" baseline="0" dirty="0" smtClean="0">
              <a:latin typeface="Cambria"/>
              <a:cs typeface="Cambria"/>
            </a:endParaRPr>
          </a:p>
          <a:p>
            <a:r>
              <a:rPr lang="en-US" baseline="0" dirty="0" smtClean="0">
                <a:latin typeface="Cambria"/>
                <a:cs typeface="Cambria"/>
              </a:rPr>
              <a:t>One thing to note about all the BIM stuff is that the programs take an incredible amount of computer power.  There is a BIM consulting firm named View by View that helped us put this simulation together.  He had a custom laptop that was a very high end computer.  The first time he came to show us this simulation he came into the conference room, sat down to show us his progress and smoke literally started billowing out of his computer. . . You need new powerful computers just to run the programs.  </a:t>
            </a:r>
            <a:endParaRPr lang="en-US" dirty="0" smtClean="0">
              <a:latin typeface="Cambria"/>
              <a:cs typeface="Cambr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1143000" y="685800"/>
            <a:ext cx="4572000" cy="3429000"/>
          </a:xfrm>
          <a:ln/>
        </p:spPr>
      </p:sp>
      <p:sp>
        <p:nvSpPr>
          <p:cNvPr id="91138" name="Rectangle 3"/>
          <p:cNvSpPr>
            <a:spLocks noGrp="1" noChangeArrowheads="1"/>
          </p:cNvSpPr>
          <p:nvPr>
            <p:ph type="body" idx="1"/>
          </p:nvPr>
        </p:nvSpPr>
        <p:spPr>
          <a:xfrm>
            <a:off x="913772" y="4342457"/>
            <a:ext cx="5030456" cy="4116058"/>
          </a:xfrm>
          <a:noFill/>
          <a:ln/>
        </p:spPr>
        <p:txBody>
          <a:bodyPr/>
          <a:lstStyle/>
          <a:p>
            <a:r>
              <a:rPr lang="en-US" dirty="0" smtClean="0"/>
              <a:t>Shannon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1143000" y="685800"/>
            <a:ext cx="4572000" cy="3429000"/>
          </a:xfrm>
          <a:ln/>
        </p:spPr>
      </p:sp>
      <p:sp>
        <p:nvSpPr>
          <p:cNvPr id="91138" name="Rectangle 3"/>
          <p:cNvSpPr>
            <a:spLocks noGrp="1" noChangeArrowheads="1"/>
          </p:cNvSpPr>
          <p:nvPr>
            <p:ph type="body" idx="1"/>
          </p:nvPr>
        </p:nvSpPr>
        <p:spPr>
          <a:xfrm>
            <a:off x="913772" y="4342457"/>
            <a:ext cx="5030456" cy="4116058"/>
          </a:xfrm>
          <a:noFill/>
          <a:ln/>
        </p:spPr>
        <p:txBody>
          <a:bodyPr/>
          <a:lstStyle/>
          <a:p>
            <a:r>
              <a:rPr lang="en-US" dirty="0" smtClean="0"/>
              <a:t>Shannon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43000" y="685800"/>
            <a:ext cx="4572000" cy="3429000"/>
          </a:xfrm>
          <a:ln/>
        </p:spPr>
      </p:sp>
      <p:sp>
        <p:nvSpPr>
          <p:cNvPr id="84994" name="Rectangle 3"/>
          <p:cNvSpPr>
            <a:spLocks noGrp="1" noChangeArrowheads="1"/>
          </p:cNvSpPr>
          <p:nvPr>
            <p:ph type="body" idx="1"/>
          </p:nvPr>
        </p:nvSpPr>
        <p:spPr>
          <a:xfrm>
            <a:off x="913772" y="4342457"/>
            <a:ext cx="5030456" cy="4116058"/>
          </a:xfrm>
          <a:noFill/>
          <a:ln/>
        </p:spPr>
        <p:txBody>
          <a:bodyPr/>
          <a:lstStyle/>
          <a:p>
            <a:r>
              <a:rPr lang="en-US" dirty="0" smtClean="0"/>
              <a:t>Danielle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9B984-010B-498C-AEE6-64A05303EBC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9B984-010B-498C-AEE6-64A05303EBC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1143000" y="685800"/>
            <a:ext cx="4572000" cy="3429000"/>
          </a:xfrm>
          <a:ln/>
        </p:spPr>
      </p:sp>
      <p:sp>
        <p:nvSpPr>
          <p:cNvPr id="93186" name="Rectangle 3"/>
          <p:cNvSpPr>
            <a:spLocks noGrp="1" noChangeArrowheads="1"/>
          </p:cNvSpPr>
          <p:nvPr>
            <p:ph type="body" idx="1"/>
          </p:nvPr>
        </p:nvSpPr>
        <p:spPr>
          <a:xfrm>
            <a:off x="913772" y="4342457"/>
            <a:ext cx="5030456" cy="4116058"/>
          </a:xfrm>
          <a:noFill/>
          <a:ln/>
        </p:spPr>
        <p:txBody>
          <a:bodyPr/>
          <a:lstStyle/>
          <a:p>
            <a:r>
              <a:rPr lang="en-US" dirty="0" smtClean="0"/>
              <a:t>Sandra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1143000" y="685800"/>
            <a:ext cx="4572000" cy="3429000"/>
          </a:xfrm>
          <a:ln/>
        </p:spPr>
      </p:sp>
      <p:sp>
        <p:nvSpPr>
          <p:cNvPr id="95234" name="Rectangle 3"/>
          <p:cNvSpPr>
            <a:spLocks noGrp="1" noChangeArrowheads="1"/>
          </p:cNvSpPr>
          <p:nvPr>
            <p:ph type="body" idx="1"/>
          </p:nvPr>
        </p:nvSpPr>
        <p:spPr>
          <a:xfrm>
            <a:off x="913772" y="4342457"/>
            <a:ext cx="5030456" cy="4116058"/>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latin typeface="Arial" charset="0"/>
            </a:endParaRPr>
          </a:p>
        </p:txBody>
      </p:sp>
      <p:sp>
        <p:nvSpPr>
          <p:cNvPr id="25603" name="Slide Number Placeholder 3"/>
          <p:cNvSpPr>
            <a:spLocks noGrp="1"/>
          </p:cNvSpPr>
          <p:nvPr>
            <p:ph type="sldNum" sz="quarter" idx="5"/>
          </p:nvPr>
        </p:nvSpPr>
        <p:spPr>
          <a:noFill/>
        </p:spPr>
        <p:txBody>
          <a:bodyPr/>
          <a:lstStyle/>
          <a:p>
            <a:fld id="{3E075AF1-968F-4D70-9E0A-2FB17D9E786E}" type="slidenum">
              <a:rPr lang="en-US" smtClean="0">
                <a:latin typeface="Arial" charset="0"/>
              </a:rPr>
              <a:pPr/>
              <a:t>2</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1143000" y="685800"/>
            <a:ext cx="4572000" cy="3429000"/>
          </a:xfrm>
          <a:ln/>
        </p:spPr>
      </p:sp>
      <p:sp>
        <p:nvSpPr>
          <p:cNvPr id="99330" name="Rectangle 3"/>
          <p:cNvSpPr>
            <a:spLocks noGrp="1" noChangeArrowheads="1"/>
          </p:cNvSpPr>
          <p:nvPr>
            <p:ph type="body" idx="1"/>
          </p:nvPr>
        </p:nvSpPr>
        <p:spPr>
          <a:xfrm>
            <a:off x="913772" y="4342457"/>
            <a:ext cx="5030456" cy="4116058"/>
          </a:xfrm>
          <a:noFill/>
          <a:ln/>
        </p:spPr>
        <p:txBody>
          <a:bodyPr/>
          <a:lstStyle/>
          <a:p>
            <a:r>
              <a:rPr lang="en-US" dirty="0" smtClean="0"/>
              <a:t>Shannon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latin typeface="Arial" charset="0"/>
            </a:endParaRPr>
          </a:p>
        </p:txBody>
      </p:sp>
      <p:sp>
        <p:nvSpPr>
          <p:cNvPr id="50179" name="Slide Number Placeholder 3"/>
          <p:cNvSpPr>
            <a:spLocks noGrp="1"/>
          </p:cNvSpPr>
          <p:nvPr>
            <p:ph type="sldNum" sz="quarter" idx="5"/>
          </p:nvPr>
        </p:nvSpPr>
        <p:spPr>
          <a:noFill/>
        </p:spPr>
        <p:txBody>
          <a:bodyPr/>
          <a:lstStyle/>
          <a:p>
            <a:fld id="{657138B3-B128-4C43-A466-BCB20A64A75A}" type="slidenum">
              <a:rPr lang="en-US" smtClean="0">
                <a:latin typeface="Arial" charset="0"/>
              </a:rPr>
              <a:pPr/>
              <a:t>21</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9B984-010B-498C-AEE6-64A05303EBC9}"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9B984-010B-498C-AEE6-64A05303EBC9}"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54275" name="Slide Number Placeholder 3"/>
          <p:cNvSpPr>
            <a:spLocks noGrp="1"/>
          </p:cNvSpPr>
          <p:nvPr>
            <p:ph type="sldNum" sz="quarter" idx="5"/>
          </p:nvPr>
        </p:nvSpPr>
        <p:spPr>
          <a:noFill/>
        </p:spPr>
        <p:txBody>
          <a:bodyPr/>
          <a:lstStyle/>
          <a:p>
            <a:fld id="{F2044C49-0870-4A2A-AB68-EFD536E658DC}" type="slidenum">
              <a:rPr lang="en-US" smtClean="0">
                <a:latin typeface="Arial" charset="0"/>
              </a:rPr>
              <a:pPr/>
              <a:t>25</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mbria"/>
              <a:cs typeface="Cambria"/>
            </a:endParaRPr>
          </a:p>
        </p:txBody>
      </p:sp>
      <p:sp>
        <p:nvSpPr>
          <p:cNvPr id="4" name="Slide Number Placeholder 3"/>
          <p:cNvSpPr>
            <a:spLocks noGrp="1"/>
          </p:cNvSpPr>
          <p:nvPr>
            <p:ph type="sldNum" sz="quarter" idx="10"/>
          </p:nvPr>
        </p:nvSpPr>
        <p:spPr/>
        <p:txBody>
          <a:bodyPr/>
          <a:lstStyle/>
          <a:p>
            <a:pPr>
              <a:defRPr/>
            </a:pPr>
            <a:fld id="{D5B9B984-010B-498C-AEE6-64A05303EBC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9B984-010B-498C-AEE6-64A05303EBC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smtClean="0">
              <a:latin typeface="Arial" charset="0"/>
            </a:endParaRPr>
          </a:p>
        </p:txBody>
      </p:sp>
      <p:sp>
        <p:nvSpPr>
          <p:cNvPr id="27651" name="Slide Number Placeholder 3"/>
          <p:cNvSpPr>
            <a:spLocks noGrp="1"/>
          </p:cNvSpPr>
          <p:nvPr>
            <p:ph type="sldNum" sz="quarter" idx="5"/>
          </p:nvPr>
        </p:nvSpPr>
        <p:spPr>
          <a:noFill/>
        </p:spPr>
        <p:txBody>
          <a:bodyPr/>
          <a:lstStyle/>
          <a:p>
            <a:fld id="{AC3C3CCF-9DE2-4D39-AE6A-E60A3777FB01}" type="slidenum">
              <a:rPr lang="en-US" smtClean="0">
                <a:latin typeface="Arial" charset="0"/>
              </a: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143000" y="685800"/>
            <a:ext cx="4572000" cy="3429000"/>
          </a:xfrm>
          <a:ln/>
        </p:spPr>
      </p:sp>
      <p:sp>
        <p:nvSpPr>
          <p:cNvPr id="52226" name="Rectangle 3"/>
          <p:cNvSpPr>
            <a:spLocks noGrp="1" noChangeArrowheads="1"/>
          </p:cNvSpPr>
          <p:nvPr>
            <p:ph type="body" idx="1"/>
          </p:nvPr>
        </p:nvSpPr>
        <p:spPr>
          <a:xfrm>
            <a:off x="913772" y="4342457"/>
            <a:ext cx="5030456" cy="4116058"/>
          </a:xfrm>
          <a:noFill/>
          <a:ln/>
        </p:spPr>
        <p:txBody>
          <a:bodyPr/>
          <a:lstStyle/>
          <a:p>
            <a:r>
              <a:rPr lang="en-US" dirty="0" smtClean="0"/>
              <a:t>Shannon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Sandra</a:t>
            </a:r>
            <a:endParaRPr lang="en-US" dirty="0"/>
          </a:p>
        </p:txBody>
      </p:sp>
      <p:sp>
        <p:nvSpPr>
          <p:cNvPr id="4" name="Slide Number Placeholder 3"/>
          <p:cNvSpPr>
            <a:spLocks noGrp="1"/>
          </p:cNvSpPr>
          <p:nvPr>
            <p:ph type="sldNum" sz="quarter" idx="10"/>
          </p:nvPr>
        </p:nvSpPr>
        <p:spPr/>
        <p:txBody>
          <a:bodyPr/>
          <a:lstStyle/>
          <a:p>
            <a:pPr>
              <a:defRPr/>
            </a:pPr>
            <a:fld id="{D6DDF6A4-B161-425F-AF58-8E5534EBFFE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43000" y="685800"/>
            <a:ext cx="4572000" cy="3429000"/>
          </a:xfrm>
          <a:ln/>
        </p:spPr>
      </p:sp>
      <p:sp>
        <p:nvSpPr>
          <p:cNvPr id="60418" name="Rectangle 3"/>
          <p:cNvSpPr>
            <a:spLocks noGrp="1" noChangeArrowheads="1"/>
          </p:cNvSpPr>
          <p:nvPr>
            <p:ph type="body" idx="1"/>
          </p:nvPr>
        </p:nvSpPr>
        <p:spPr>
          <a:xfrm>
            <a:off x="913772" y="4342457"/>
            <a:ext cx="5030456" cy="4116058"/>
          </a:xfrm>
          <a:noFill/>
          <a:ln/>
        </p:spPr>
        <p:txBody>
          <a:bodyPr/>
          <a:lstStyle/>
          <a:p>
            <a:r>
              <a:rPr lang="en-US" dirty="0" smtClean="0">
                <a:latin typeface="Cambria"/>
                <a:cs typeface="Cambria"/>
              </a:rPr>
              <a:t>Shannon</a:t>
            </a:r>
          </a:p>
          <a:p>
            <a:endParaRPr lang="en-US" dirty="0" smtClean="0">
              <a:latin typeface="Cambria"/>
              <a:cs typeface="Cambria"/>
            </a:endParaRPr>
          </a:p>
          <a:p>
            <a:r>
              <a:rPr lang="en-US" dirty="0" smtClean="0">
                <a:latin typeface="Cambria"/>
                <a:cs typeface="Cambria"/>
              </a:rPr>
              <a:t>UCSF</a:t>
            </a:r>
            <a:r>
              <a:rPr lang="en-US" baseline="0" dirty="0" smtClean="0">
                <a:latin typeface="Cambria"/>
                <a:cs typeface="Cambria"/>
              </a:rPr>
              <a:t> is the only campus in the UC system being used as the test pilot for a BV selection.  It’s basically a way of taking qualification into account when analyzing bids in a very quantitative way.  It’s a very prescribed system where projects are allowed to score bidders based on these five categories.  As part of the bid documents we sent out a best value questionnaire which is basically like an RFP asking the contractors to submit information aligning with these five categories.  The goal for us was to have the contractors demonstrate their experience and success on previous similar project. An example is that we asked them to submit estimates from various stages in projects to demonstrate how they could manage a project to a budget in a IPD environment.  What R&amp;S did was submit estimates at various stages from a single project, at the end of </a:t>
            </a:r>
            <a:r>
              <a:rPr lang="en-US" baseline="0" dirty="0" err="1" smtClean="0">
                <a:latin typeface="Cambria"/>
                <a:cs typeface="Cambria"/>
              </a:rPr>
              <a:t>DDs</a:t>
            </a:r>
            <a:r>
              <a:rPr lang="en-US" baseline="0" dirty="0" smtClean="0">
                <a:latin typeface="Cambria"/>
                <a:cs typeface="Cambria"/>
              </a:rPr>
              <a:t>, CDs, buyout and at the end of construction to show that they could in fact help manage a project to a budget in an IPD environment.  After the responses from the contractor are scored the bids are divided by the score in a blind way and the bid is awarded to the bidder with the lowest cost per point.    </a:t>
            </a:r>
            <a:endParaRPr lang="en-US" dirty="0" smtClean="0">
              <a:latin typeface="Cambria"/>
              <a:cs typeface="Cambr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143000" y="685800"/>
            <a:ext cx="4572000" cy="3429000"/>
          </a:xfrm>
          <a:ln/>
        </p:spPr>
      </p:sp>
      <p:sp>
        <p:nvSpPr>
          <p:cNvPr id="74754" name="Rectangle 3"/>
          <p:cNvSpPr>
            <a:spLocks noGrp="1" noChangeArrowheads="1"/>
          </p:cNvSpPr>
          <p:nvPr>
            <p:ph type="body" idx="1"/>
          </p:nvPr>
        </p:nvSpPr>
        <p:spPr>
          <a:xfrm>
            <a:off x="913772" y="4342457"/>
            <a:ext cx="5030456" cy="4116058"/>
          </a:xfrm>
          <a:noFill/>
          <a:ln/>
        </p:spPr>
        <p:txBody>
          <a:bodyPr/>
          <a:lstStyle/>
          <a:p>
            <a:r>
              <a:rPr lang="en-US" dirty="0" smtClean="0"/>
              <a:t>Shannon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2" descr="ucsf_ppt-T_prim_teal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Grp="1" noChangeArrowheads="1"/>
          </p:cNvSpPr>
          <p:nvPr>
            <p:ph type="ctrTitle"/>
          </p:nvPr>
        </p:nvSpPr>
        <p:spPr>
          <a:xfrm>
            <a:off x="4144963" y="2984500"/>
            <a:ext cx="4381500" cy="1470025"/>
          </a:xfrm>
          <a:ln/>
        </p:spPr>
        <p:txBody>
          <a:bodyPr anchor="t"/>
          <a:lstStyle>
            <a:lvl1pPr>
              <a:defRPr sz="3500"/>
            </a:lvl1pPr>
          </a:lstStyle>
          <a:p>
            <a:r>
              <a:rPr lang="en-US"/>
              <a:t>Click to edit Master title style</a:t>
            </a:r>
          </a:p>
        </p:txBody>
      </p:sp>
      <p:sp>
        <p:nvSpPr>
          <p:cNvPr id="22532" name="Rectangle 4"/>
          <p:cNvSpPr>
            <a:spLocks noGrp="1" noChangeArrowheads="1"/>
          </p:cNvSpPr>
          <p:nvPr>
            <p:ph type="subTitle" idx="1"/>
          </p:nvPr>
        </p:nvSpPr>
        <p:spPr>
          <a:xfrm>
            <a:off x="4144963" y="4708525"/>
            <a:ext cx="4381500" cy="1520825"/>
          </a:xfrm>
          <a:ln/>
        </p:spPr>
        <p:txBody>
          <a:bodyPr/>
          <a:lstStyle>
            <a:lvl1pPr marL="0" indent="0">
              <a:buFontTx/>
              <a:buNone/>
              <a:defRPr sz="1900" b="0"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AA1F2EC-4E01-4D72-8FD6-6C5E4C9012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9150" y="481013"/>
            <a:ext cx="1811338" cy="5900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1963" y="481013"/>
            <a:ext cx="5284787" cy="5900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26D2561-8775-4F82-BB4B-E2603EB39A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49425" y="1606550"/>
            <a:ext cx="6937375" cy="4775200"/>
          </a:xfrm>
        </p:spPr>
        <p:txBody>
          <a:bodyPr/>
          <a:lstStyle/>
          <a:p>
            <a:pPr lvl="0"/>
            <a:endParaRPr lang="en-US" noProof="0" smtClean="0"/>
          </a:p>
        </p:txBody>
      </p:sp>
      <p:sp>
        <p:nvSpPr>
          <p:cNvPr id="4" name="Rectangle 3"/>
          <p:cNvSpPr>
            <a:spLocks noGrp="1" noChangeArrowheads="1"/>
          </p:cNvSpPr>
          <p:nvPr>
            <p:ph type="sldNum" sz="quarter" idx="10"/>
          </p:nvPr>
        </p:nvSpPr>
        <p:spPr>
          <a:ln/>
        </p:spPr>
        <p:txBody>
          <a:bodyPr/>
          <a:lstStyle>
            <a:lvl1pPr>
              <a:defRPr/>
            </a:lvl1pPr>
          </a:lstStyle>
          <a:p>
            <a:pPr>
              <a:defRPr/>
            </a:pPr>
            <a:fld id="{AB4D9F37-46D3-48D7-9085-1B20C7C2F16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49425" y="1606550"/>
            <a:ext cx="3392488"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94313" y="1606550"/>
            <a:ext cx="3392487" cy="4775200"/>
          </a:xfrm>
        </p:spPr>
        <p:txBody>
          <a:bodyPr/>
          <a:lstStyle/>
          <a:p>
            <a:pPr lvl="0"/>
            <a:endParaRPr lang="en-US" noProof="0" smtClean="0"/>
          </a:p>
        </p:txBody>
      </p:sp>
      <p:sp>
        <p:nvSpPr>
          <p:cNvPr id="5" name="Rectangle 3"/>
          <p:cNvSpPr>
            <a:spLocks noGrp="1" noChangeArrowheads="1"/>
          </p:cNvSpPr>
          <p:nvPr>
            <p:ph type="sldNum" sz="quarter" idx="10"/>
          </p:nvPr>
        </p:nvSpPr>
        <p:spPr>
          <a:ln/>
        </p:spPr>
        <p:txBody>
          <a:bodyPr/>
          <a:lstStyle>
            <a:lvl1pPr>
              <a:defRPr/>
            </a:lvl1pPr>
          </a:lstStyle>
          <a:p>
            <a:pPr>
              <a:defRPr/>
            </a:pPr>
            <a:fld id="{D6D916DA-EA76-43F1-9997-EAAF6C8DBF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749425" y="1606550"/>
            <a:ext cx="3392488" cy="4775200"/>
          </a:xfrm>
        </p:spPr>
        <p:txBody>
          <a:bodyPr/>
          <a:lstStyle/>
          <a:p>
            <a:pPr lvl="0"/>
            <a:endParaRPr lang="en-US" noProof="0" smtClean="0"/>
          </a:p>
        </p:txBody>
      </p:sp>
      <p:sp>
        <p:nvSpPr>
          <p:cNvPr id="4" name="Text Placeholder 3"/>
          <p:cNvSpPr>
            <a:spLocks noGrp="1"/>
          </p:cNvSpPr>
          <p:nvPr>
            <p:ph type="body" sz="half" idx="2"/>
          </p:nvPr>
        </p:nvSpPr>
        <p:spPr>
          <a:xfrm>
            <a:off x="5294313" y="1606550"/>
            <a:ext cx="3392487"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21954F4D-11A0-4F7E-9C9A-35DEE97FF63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49425" y="1606550"/>
            <a:ext cx="6937375" cy="4775200"/>
          </a:xfrm>
        </p:spPr>
        <p:txBody>
          <a:bodyPr/>
          <a:lstStyle/>
          <a:p>
            <a:pPr lvl="0"/>
            <a:endParaRPr lang="en-US" noProof="0" smtClean="0"/>
          </a:p>
        </p:txBody>
      </p:sp>
      <p:sp>
        <p:nvSpPr>
          <p:cNvPr id="4" name="Rectangle 3"/>
          <p:cNvSpPr>
            <a:spLocks noGrp="1" noChangeArrowheads="1"/>
          </p:cNvSpPr>
          <p:nvPr>
            <p:ph type="sldNum" sz="quarter" idx="10"/>
          </p:nvPr>
        </p:nvSpPr>
        <p:spPr>
          <a:ln/>
        </p:spPr>
        <p:txBody>
          <a:bodyPr/>
          <a:lstStyle>
            <a:lvl1pPr>
              <a:defRPr/>
            </a:lvl1pPr>
          </a:lstStyle>
          <a:p>
            <a:pPr>
              <a:defRPr/>
            </a:pPr>
            <a:fld id="{EEFA21D7-E3A8-4570-8838-07988F1C87E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49425" y="1606550"/>
            <a:ext cx="6937375"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49425" y="4070350"/>
            <a:ext cx="6937375"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A23987AF-1EE9-4202-8566-C77354455A9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49425" y="1606550"/>
            <a:ext cx="3392488"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94313" y="1606550"/>
            <a:ext cx="3392487"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AF889486-3892-4724-859A-9ED03EC89C6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49425" y="1606550"/>
            <a:ext cx="3392488"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4313" y="1606550"/>
            <a:ext cx="3392487"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034ECBB-AFD4-483F-B98E-DEC277CA0B7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9286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49425" y="1606550"/>
            <a:ext cx="6937375"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49425" y="4070350"/>
            <a:ext cx="6937375"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4E2C721D-A006-4BD6-AE29-8444D34C66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05317344-209A-4BB1-8CDE-0B666092A30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5_Two Content">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9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10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11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14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17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18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19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23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24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E007AC5-91A5-4A4B-9A82-776D78EF1A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25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26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userDrawn="1">
  <p:cSld name="28_Two Content">
    <p:spTree>
      <p:nvGrpSpPr>
        <p:cNvPr id="1" name=""/>
        <p:cNvGrpSpPr/>
        <p:nvPr/>
      </p:nvGrpSpPr>
      <p:grpSpPr>
        <a:xfrm>
          <a:off x="0" y="0"/>
          <a:ext cx="0" cy="0"/>
          <a:chOff x="0" y="0"/>
          <a:chExt cx="0" cy="0"/>
        </a:xfrm>
      </p:grpSpPr>
      <p:cxnSp>
        <p:nvCxnSpPr>
          <p:cNvPr id="2"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Rectangle 12"/>
          <p:cNvSpPr/>
          <p:nvPr userDrawn="1"/>
        </p:nvSpPr>
        <p:spPr>
          <a:xfrm>
            <a:off x="0" y="0"/>
            <a:ext cx="9144000" cy="13335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49425" y="1606550"/>
            <a:ext cx="3392488"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4313" y="1606550"/>
            <a:ext cx="3392487"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6BD5DC7C-88D4-4CA5-BA07-0118A84BE5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09A6A753-358F-43E3-A8B5-AA53E003D9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C3C68E41-7956-48E1-B862-D42923B756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B9970DC1-B1DE-4016-ADCB-7945CB8669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C057C442-DD04-4C2E-BDEF-9B1F8261A0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DA60A0D7-486F-4FBC-8844-DC4370B6E3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3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10" descr="ucsf_ppt-C_prim_teal1"/>
          <p:cNvPicPr>
            <a:picLocks noChangeAspect="1" noChangeArrowheads="1"/>
          </p:cNvPicPr>
          <p:nvPr userDrawn="1"/>
        </p:nvPicPr>
        <p:blipFill>
          <a:blip r:embed="rId34" cstate="print"/>
          <a:srcRect/>
          <a:stretch>
            <a:fillRect/>
          </a:stretch>
        </p:blipFill>
        <p:spPr bwMode="auto">
          <a:xfrm>
            <a:off x="0" y="0"/>
            <a:ext cx="9144000" cy="6858000"/>
          </a:xfrm>
          <a:prstGeom prst="rect">
            <a:avLst/>
          </a:prstGeom>
          <a:noFill/>
          <a:ln w="9525">
            <a:noFill/>
            <a:miter lim="800000"/>
            <a:headEnd/>
            <a:tailEnd/>
          </a:ln>
        </p:spPr>
      </p:pic>
      <p:sp>
        <p:nvSpPr>
          <p:cNvPr id="21507" name="Rectangle 3"/>
          <p:cNvSpPr>
            <a:spLocks noGrp="1" noChangeArrowheads="1"/>
          </p:cNvSpPr>
          <p:nvPr>
            <p:ph type="sldNum" sz="quarter" idx="4"/>
          </p:nvPr>
        </p:nvSpPr>
        <p:spPr bwMode="auto">
          <a:xfrm>
            <a:off x="8458200" y="6613525"/>
            <a:ext cx="517525"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lvl1pPr algn="r">
              <a:spcBef>
                <a:spcPct val="50000"/>
              </a:spcBef>
              <a:defRPr sz="1000">
                <a:solidFill>
                  <a:srgbClr val="0D6072"/>
                </a:solidFill>
                <a:latin typeface="Arial" pitchFamily="34" charset="0"/>
              </a:defRPr>
            </a:lvl1pPr>
          </a:lstStyle>
          <a:p>
            <a:pPr>
              <a:defRPr/>
            </a:pPr>
            <a:fld id="{4C7E46C5-5B59-456F-99B1-7E5DE7D216AE}" type="slidenum">
              <a:rPr lang="en-US"/>
              <a:pPr>
                <a:defRPr/>
              </a:pPr>
              <a:t>‹#›</a:t>
            </a:fld>
            <a:endParaRPr lang="en-US"/>
          </a:p>
        </p:txBody>
      </p:sp>
      <p:sp>
        <p:nvSpPr>
          <p:cNvPr id="1028" name="Rectangle 4"/>
          <p:cNvSpPr>
            <a:spLocks noGrp="1" noChangeArrowheads="1"/>
          </p:cNvSpPr>
          <p:nvPr>
            <p:ph type="body" idx="1"/>
          </p:nvPr>
        </p:nvSpPr>
        <p:spPr bwMode="auto">
          <a:xfrm>
            <a:off x="1749425" y="1606550"/>
            <a:ext cx="6937375" cy="4775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title"/>
          </p:nvPr>
        </p:nvSpPr>
        <p:spPr bwMode="auto">
          <a:xfrm>
            <a:off x="1731963" y="481013"/>
            <a:ext cx="7248525" cy="92868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10" name="Text Box 6"/>
          <p:cNvSpPr txBox="1">
            <a:spLocks noChangeArrowheads="1"/>
          </p:cNvSpPr>
          <p:nvPr userDrawn="1"/>
        </p:nvSpPr>
        <p:spPr bwMode="auto">
          <a:xfrm>
            <a:off x="0" y="6261100"/>
            <a:ext cx="1651000" cy="246063"/>
          </a:xfrm>
          <a:prstGeom prst="rect">
            <a:avLst/>
          </a:prstGeom>
          <a:noFill/>
          <a:ln w="9525">
            <a:noFill/>
            <a:miter lim="800000"/>
            <a:headEnd/>
            <a:tailEnd/>
          </a:ln>
          <a:effectLst/>
        </p:spPr>
        <p:txBody>
          <a:bodyPr anchor="b">
            <a:spAutoFit/>
          </a:bodyPr>
          <a:lstStyle/>
          <a:p>
            <a:pPr>
              <a:spcBef>
                <a:spcPct val="50000"/>
              </a:spcBef>
              <a:defRPr/>
            </a:pPr>
            <a:r>
              <a:rPr lang="en-US" sz="1000" b="1" dirty="0">
                <a:solidFill>
                  <a:srgbClr val="0C5968"/>
                </a:solidFill>
                <a:latin typeface="Arial" pitchFamily="34" charset="0"/>
              </a:rPr>
              <a:t>UCSF Capital Programs</a:t>
            </a:r>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 id="2147483658" r:id="rId12"/>
    <p:sldLayoutId id="2147483657" r:id="rId13"/>
    <p:sldLayoutId id="2147483656" r:id="rId14"/>
    <p:sldLayoutId id="2147483655" r:id="rId15"/>
    <p:sldLayoutId id="2147483654" r:id="rId16"/>
    <p:sldLayoutId id="2147483653" r:id="rId17"/>
    <p:sldLayoutId id="2147483652" r:id="rId18"/>
    <p:sldLayoutId id="2147483651" r:id="rId19"/>
    <p:sldLayoutId id="2147483674" r:id="rId20"/>
    <p:sldLayoutId id="2147483678" r:id="rId21"/>
    <p:sldLayoutId id="2147483679" r:id="rId22"/>
    <p:sldLayoutId id="2147483680" r:id="rId23"/>
    <p:sldLayoutId id="2147483683" r:id="rId24"/>
    <p:sldLayoutId id="2147483686" r:id="rId25"/>
    <p:sldLayoutId id="2147483687" r:id="rId26"/>
    <p:sldLayoutId id="2147483688" r:id="rId27"/>
    <p:sldLayoutId id="2147483692" r:id="rId28"/>
    <p:sldLayoutId id="2147483693" r:id="rId29"/>
    <p:sldLayoutId id="2147483694" r:id="rId30"/>
    <p:sldLayoutId id="2147483695" r:id="rId31"/>
    <p:sldLayoutId id="2147483697" r:id="rId32"/>
  </p:sldLayoutIdLst>
  <p:hf hdr="0" ftr="0" dt="0"/>
  <p:txStyles>
    <p:titleStyle>
      <a:lvl1pPr algn="l" rtl="0" eaLnBrk="0" fontAlgn="base" hangingPunct="0">
        <a:lnSpc>
          <a:spcPct val="95000"/>
        </a:lnSpc>
        <a:spcBef>
          <a:spcPct val="0"/>
        </a:spcBef>
        <a:spcAft>
          <a:spcPct val="0"/>
        </a:spcAft>
        <a:defRPr sz="3200" b="1">
          <a:solidFill>
            <a:schemeClr val="tx1"/>
          </a:solidFill>
          <a:latin typeface="+mj-lt"/>
          <a:ea typeface="+mj-ea"/>
          <a:cs typeface="+mj-cs"/>
        </a:defRPr>
      </a:lvl1pPr>
      <a:lvl2pPr algn="l" rtl="0" eaLnBrk="0" fontAlgn="base" hangingPunct="0">
        <a:lnSpc>
          <a:spcPct val="95000"/>
        </a:lnSpc>
        <a:spcBef>
          <a:spcPct val="0"/>
        </a:spcBef>
        <a:spcAft>
          <a:spcPct val="0"/>
        </a:spcAft>
        <a:defRPr sz="3200" b="1">
          <a:solidFill>
            <a:schemeClr val="tx1"/>
          </a:solidFill>
          <a:latin typeface="Arial" pitchFamily="34" charset="0"/>
        </a:defRPr>
      </a:lvl2pPr>
      <a:lvl3pPr algn="l" rtl="0" eaLnBrk="0" fontAlgn="base" hangingPunct="0">
        <a:lnSpc>
          <a:spcPct val="95000"/>
        </a:lnSpc>
        <a:spcBef>
          <a:spcPct val="0"/>
        </a:spcBef>
        <a:spcAft>
          <a:spcPct val="0"/>
        </a:spcAft>
        <a:defRPr sz="3200" b="1">
          <a:solidFill>
            <a:schemeClr val="tx1"/>
          </a:solidFill>
          <a:latin typeface="Arial" pitchFamily="34" charset="0"/>
        </a:defRPr>
      </a:lvl3pPr>
      <a:lvl4pPr algn="l" rtl="0" eaLnBrk="0" fontAlgn="base" hangingPunct="0">
        <a:lnSpc>
          <a:spcPct val="95000"/>
        </a:lnSpc>
        <a:spcBef>
          <a:spcPct val="0"/>
        </a:spcBef>
        <a:spcAft>
          <a:spcPct val="0"/>
        </a:spcAft>
        <a:defRPr sz="3200" b="1">
          <a:solidFill>
            <a:schemeClr val="tx1"/>
          </a:solidFill>
          <a:latin typeface="Arial" pitchFamily="34" charset="0"/>
        </a:defRPr>
      </a:lvl4pPr>
      <a:lvl5pPr algn="l" rtl="0" eaLnBrk="0" fontAlgn="base" hangingPunct="0">
        <a:lnSpc>
          <a:spcPct val="95000"/>
        </a:lnSpc>
        <a:spcBef>
          <a:spcPct val="0"/>
        </a:spcBef>
        <a:spcAft>
          <a:spcPct val="0"/>
        </a:spcAft>
        <a:defRPr sz="3200" b="1">
          <a:solidFill>
            <a:schemeClr val="tx1"/>
          </a:solidFill>
          <a:latin typeface="Arial" pitchFamily="34" charset="0"/>
        </a:defRPr>
      </a:lvl5pPr>
      <a:lvl6pPr marL="457200" algn="l" rtl="0" fontAlgn="base">
        <a:lnSpc>
          <a:spcPct val="95000"/>
        </a:lnSpc>
        <a:spcBef>
          <a:spcPct val="0"/>
        </a:spcBef>
        <a:spcAft>
          <a:spcPct val="0"/>
        </a:spcAft>
        <a:defRPr sz="3200" b="1">
          <a:solidFill>
            <a:schemeClr val="tx1"/>
          </a:solidFill>
          <a:latin typeface="Arial" pitchFamily="34" charset="0"/>
        </a:defRPr>
      </a:lvl6pPr>
      <a:lvl7pPr marL="914400" algn="l" rtl="0" fontAlgn="base">
        <a:lnSpc>
          <a:spcPct val="95000"/>
        </a:lnSpc>
        <a:spcBef>
          <a:spcPct val="0"/>
        </a:spcBef>
        <a:spcAft>
          <a:spcPct val="0"/>
        </a:spcAft>
        <a:defRPr sz="3200" b="1">
          <a:solidFill>
            <a:schemeClr val="tx1"/>
          </a:solidFill>
          <a:latin typeface="Arial" pitchFamily="34" charset="0"/>
        </a:defRPr>
      </a:lvl7pPr>
      <a:lvl8pPr marL="1371600" algn="l" rtl="0" fontAlgn="base">
        <a:lnSpc>
          <a:spcPct val="95000"/>
        </a:lnSpc>
        <a:spcBef>
          <a:spcPct val="0"/>
        </a:spcBef>
        <a:spcAft>
          <a:spcPct val="0"/>
        </a:spcAft>
        <a:defRPr sz="3200" b="1">
          <a:solidFill>
            <a:schemeClr val="tx1"/>
          </a:solidFill>
          <a:latin typeface="Arial" pitchFamily="34" charset="0"/>
        </a:defRPr>
      </a:lvl8pPr>
      <a:lvl9pPr marL="1828800" algn="l" rtl="0" fontAlgn="base">
        <a:lnSpc>
          <a:spcPct val="95000"/>
        </a:lnSpc>
        <a:spcBef>
          <a:spcPct val="0"/>
        </a:spcBef>
        <a:spcAft>
          <a:spcPct val="0"/>
        </a:spcAft>
        <a:defRPr sz="3200" b="1">
          <a:solidFill>
            <a:schemeClr val="tx1"/>
          </a:solidFill>
          <a:latin typeface="Arial" pitchFamily="34" charset="0"/>
        </a:defRPr>
      </a:lvl9pPr>
    </p:titleStyle>
    <p:bodyStyle>
      <a:lvl1pPr marL="288925" indent="-288925" algn="l" rtl="0" eaLnBrk="0" fontAlgn="base" hangingPunct="0">
        <a:lnSpc>
          <a:spcPct val="95000"/>
        </a:lnSpc>
        <a:spcBef>
          <a:spcPct val="20000"/>
        </a:spcBef>
        <a:spcAft>
          <a:spcPct val="20000"/>
        </a:spcAft>
        <a:buClr>
          <a:srgbClr val="D14B01"/>
        </a:buClr>
        <a:buChar char="•"/>
        <a:defRPr sz="2200" b="1">
          <a:solidFill>
            <a:schemeClr val="tx1"/>
          </a:solidFill>
          <a:latin typeface="+mn-lt"/>
          <a:ea typeface="+mn-ea"/>
          <a:cs typeface="+mn-cs"/>
        </a:defRPr>
      </a:lvl1pPr>
      <a:lvl2pPr marL="742950" indent="-285750" algn="l" rtl="0" eaLnBrk="0" fontAlgn="base" hangingPunct="0">
        <a:lnSpc>
          <a:spcPct val="95000"/>
        </a:lnSpc>
        <a:spcBef>
          <a:spcPct val="20000"/>
        </a:spcBef>
        <a:spcAft>
          <a:spcPct val="20000"/>
        </a:spcAft>
        <a:buClr>
          <a:srgbClr val="D14B01"/>
        </a:buClr>
        <a:buChar char="–"/>
        <a:defRPr sz="2000">
          <a:solidFill>
            <a:schemeClr val="tx1"/>
          </a:solidFill>
          <a:latin typeface="+mn-lt"/>
        </a:defRPr>
      </a:lvl2pPr>
      <a:lvl3pPr marL="1087438" indent="-173038" algn="l" rtl="0" eaLnBrk="0" fontAlgn="base" hangingPunct="0">
        <a:lnSpc>
          <a:spcPct val="95000"/>
        </a:lnSpc>
        <a:spcBef>
          <a:spcPct val="20000"/>
        </a:spcBef>
        <a:spcAft>
          <a:spcPct val="20000"/>
        </a:spcAft>
        <a:buClr>
          <a:srgbClr val="88BBBB"/>
        </a:buClr>
        <a:buChar char="•"/>
        <a:defRPr>
          <a:solidFill>
            <a:schemeClr val="tx1"/>
          </a:solidFill>
          <a:latin typeface="+mn-lt"/>
        </a:defRPr>
      </a:lvl3pPr>
      <a:lvl4pPr marL="1600200" indent="-228600" algn="l" rtl="0" eaLnBrk="0" fontAlgn="base" hangingPunct="0">
        <a:lnSpc>
          <a:spcPct val="95000"/>
        </a:lnSpc>
        <a:spcBef>
          <a:spcPct val="20000"/>
        </a:spcBef>
        <a:spcAft>
          <a:spcPct val="20000"/>
        </a:spcAft>
        <a:buClr>
          <a:srgbClr val="88BBBB"/>
        </a:buClr>
        <a:buChar char="–"/>
        <a:defRPr sz="1600">
          <a:solidFill>
            <a:schemeClr val="tx1"/>
          </a:solidFill>
          <a:latin typeface="+mn-lt"/>
        </a:defRPr>
      </a:lvl4pPr>
      <a:lvl5pPr marL="2001838" indent="-173038" algn="l" rtl="0" eaLnBrk="0" fontAlgn="base" hangingPunct="0">
        <a:lnSpc>
          <a:spcPct val="95000"/>
        </a:lnSpc>
        <a:spcBef>
          <a:spcPct val="20000"/>
        </a:spcBef>
        <a:spcAft>
          <a:spcPct val="20000"/>
        </a:spcAft>
        <a:buClr>
          <a:srgbClr val="BBBBAA"/>
        </a:buClr>
        <a:buSzPct val="105000"/>
        <a:buFont typeface="Arial" charset="0"/>
        <a:buChar char="&gt;"/>
        <a:defRPr sz="1400">
          <a:solidFill>
            <a:schemeClr val="tx1"/>
          </a:solidFill>
          <a:latin typeface="+mn-lt"/>
        </a:defRPr>
      </a:lvl5pPr>
      <a:lvl6pPr marL="2459038" indent="-173038" algn="l" rtl="0" fontAlgn="base">
        <a:lnSpc>
          <a:spcPct val="95000"/>
        </a:lnSpc>
        <a:spcBef>
          <a:spcPct val="20000"/>
        </a:spcBef>
        <a:spcAft>
          <a:spcPct val="20000"/>
        </a:spcAft>
        <a:buClr>
          <a:srgbClr val="BBBBAA"/>
        </a:buClr>
        <a:buSzPct val="105000"/>
        <a:buFont typeface="Arial" pitchFamily="34" charset="0"/>
        <a:buChar char="&gt;"/>
        <a:defRPr sz="1400">
          <a:solidFill>
            <a:schemeClr val="tx1"/>
          </a:solidFill>
          <a:latin typeface="+mn-lt"/>
        </a:defRPr>
      </a:lvl6pPr>
      <a:lvl7pPr marL="2916238" indent="-173038" algn="l" rtl="0" fontAlgn="base">
        <a:lnSpc>
          <a:spcPct val="95000"/>
        </a:lnSpc>
        <a:spcBef>
          <a:spcPct val="20000"/>
        </a:spcBef>
        <a:spcAft>
          <a:spcPct val="20000"/>
        </a:spcAft>
        <a:buClr>
          <a:srgbClr val="BBBBAA"/>
        </a:buClr>
        <a:buSzPct val="105000"/>
        <a:buFont typeface="Arial" pitchFamily="34" charset="0"/>
        <a:buChar char="&gt;"/>
        <a:defRPr sz="1400">
          <a:solidFill>
            <a:schemeClr val="tx1"/>
          </a:solidFill>
          <a:latin typeface="+mn-lt"/>
        </a:defRPr>
      </a:lvl7pPr>
      <a:lvl8pPr marL="3373438" indent="-173038" algn="l" rtl="0" fontAlgn="base">
        <a:lnSpc>
          <a:spcPct val="95000"/>
        </a:lnSpc>
        <a:spcBef>
          <a:spcPct val="20000"/>
        </a:spcBef>
        <a:spcAft>
          <a:spcPct val="20000"/>
        </a:spcAft>
        <a:buClr>
          <a:srgbClr val="BBBBAA"/>
        </a:buClr>
        <a:buSzPct val="105000"/>
        <a:buFont typeface="Arial" pitchFamily="34" charset="0"/>
        <a:buChar char="&gt;"/>
        <a:defRPr sz="1400">
          <a:solidFill>
            <a:schemeClr val="tx1"/>
          </a:solidFill>
          <a:latin typeface="+mn-lt"/>
        </a:defRPr>
      </a:lvl8pPr>
      <a:lvl9pPr marL="3830638" indent="-173038" algn="l" rtl="0" fontAlgn="base">
        <a:lnSpc>
          <a:spcPct val="95000"/>
        </a:lnSpc>
        <a:spcBef>
          <a:spcPct val="20000"/>
        </a:spcBef>
        <a:spcAft>
          <a:spcPct val="20000"/>
        </a:spcAft>
        <a:buClr>
          <a:srgbClr val="BBBBAA"/>
        </a:buClr>
        <a:buSzPct val="105000"/>
        <a:buFont typeface="Arial" pitchFamily="34" charset="0"/>
        <a:buChar char="&g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package" Target="../embeddings/Microsoft_Excel_Sheet1.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3365293" y="5337955"/>
            <a:ext cx="5583836" cy="800517"/>
          </a:xfrm>
        </p:spPr>
        <p:txBody>
          <a:bodyPr/>
          <a:lstStyle/>
          <a:p>
            <a:pPr eaLnBrk="1" hangingPunct="1"/>
            <a:r>
              <a:rPr lang="en-US" sz="2400" dirty="0" smtClean="0">
                <a:solidFill>
                  <a:srgbClr val="569898"/>
                </a:solidFill>
              </a:rPr>
              <a:t>…the University of California Experiments in Lean Project Delivery</a:t>
            </a:r>
          </a:p>
        </p:txBody>
      </p:sp>
      <p:sp>
        <p:nvSpPr>
          <p:cNvPr id="22530" name="Rectangle 4"/>
          <p:cNvSpPr>
            <a:spLocks noChangeArrowheads="1"/>
          </p:cNvSpPr>
          <p:nvPr/>
        </p:nvSpPr>
        <p:spPr bwMode="auto">
          <a:xfrm>
            <a:off x="191385" y="5460893"/>
            <a:ext cx="2740025" cy="815608"/>
          </a:xfrm>
          <a:prstGeom prst="rect">
            <a:avLst/>
          </a:prstGeom>
          <a:noFill/>
          <a:ln w="9525">
            <a:noFill/>
            <a:miter lim="800000"/>
            <a:headEnd/>
            <a:tailEnd/>
          </a:ln>
        </p:spPr>
        <p:txBody>
          <a:bodyPr wrap="square" anchor="b">
            <a:spAutoFit/>
          </a:bodyPr>
          <a:lstStyle/>
          <a:p>
            <a:r>
              <a:rPr lang="en-US" sz="1100" b="1" dirty="0" smtClean="0">
                <a:solidFill>
                  <a:schemeClr val="bg1"/>
                </a:solidFill>
              </a:rPr>
              <a:t>Presented by Glenn Ballard for Michael</a:t>
            </a:r>
            <a:r>
              <a:rPr lang="en-US" sz="1200" b="1" dirty="0" smtClean="0">
                <a:solidFill>
                  <a:schemeClr val="bg1"/>
                </a:solidFill>
              </a:rPr>
              <a:t> </a:t>
            </a:r>
            <a:r>
              <a:rPr lang="en-US" sz="1200" b="1" dirty="0">
                <a:solidFill>
                  <a:schemeClr val="bg1"/>
                </a:solidFill>
              </a:rPr>
              <a:t>Bade</a:t>
            </a:r>
            <a:endParaRPr lang="en-US" sz="1200" dirty="0">
              <a:solidFill>
                <a:schemeClr val="bg1"/>
              </a:solidFill>
            </a:endParaRPr>
          </a:p>
          <a:p>
            <a:r>
              <a:rPr lang="en-US" sz="1200" i="1" dirty="0" smtClean="0">
                <a:solidFill>
                  <a:schemeClr val="bg1"/>
                </a:solidFill>
              </a:rPr>
              <a:t>Assistant </a:t>
            </a:r>
            <a:r>
              <a:rPr lang="en-US" sz="1200" i="1" dirty="0">
                <a:solidFill>
                  <a:schemeClr val="bg1"/>
                </a:solidFill>
              </a:rPr>
              <a:t>Vice Chancellor and Campus Architect</a:t>
            </a:r>
          </a:p>
        </p:txBody>
      </p:sp>
      <p:sp>
        <p:nvSpPr>
          <p:cNvPr id="22531" name="Text Box 5"/>
          <p:cNvSpPr txBox="1">
            <a:spLocks noChangeArrowheads="1"/>
          </p:cNvSpPr>
          <p:nvPr/>
        </p:nvSpPr>
        <p:spPr bwMode="auto">
          <a:xfrm>
            <a:off x="208258" y="6290518"/>
            <a:ext cx="2438400" cy="260350"/>
          </a:xfrm>
          <a:prstGeom prst="rect">
            <a:avLst/>
          </a:prstGeom>
          <a:noFill/>
          <a:ln w="9525">
            <a:noFill/>
            <a:miter lim="800000"/>
            <a:headEnd/>
            <a:tailEnd/>
          </a:ln>
        </p:spPr>
        <p:txBody>
          <a:bodyPr>
            <a:spAutoFit/>
          </a:bodyPr>
          <a:lstStyle/>
          <a:p>
            <a:pPr>
              <a:spcBef>
                <a:spcPct val="50000"/>
              </a:spcBef>
            </a:pPr>
            <a:r>
              <a:rPr lang="en-US" sz="1100" dirty="0" smtClean="0">
                <a:solidFill>
                  <a:schemeClr val="bg1"/>
                </a:solidFill>
                <a:latin typeface="Cambria"/>
                <a:cs typeface="Cambria"/>
              </a:rPr>
              <a:t>August</a:t>
            </a:r>
            <a:r>
              <a:rPr lang="en-US" sz="1100" dirty="0" smtClean="0">
                <a:solidFill>
                  <a:schemeClr val="bg1"/>
                </a:solidFill>
              </a:rPr>
              <a:t> 29, 2012</a:t>
            </a:r>
            <a:endParaRPr lang="en-US" sz="1100" dirty="0">
              <a:solidFill>
                <a:schemeClr val="bg1"/>
              </a:solidFill>
            </a:endParaRPr>
          </a:p>
        </p:txBody>
      </p:sp>
      <p:sp>
        <p:nvSpPr>
          <p:cNvPr id="22532" name="Rectangle 6"/>
          <p:cNvSpPr>
            <a:spLocks noChangeArrowheads="1"/>
          </p:cNvSpPr>
          <p:nvPr/>
        </p:nvSpPr>
        <p:spPr bwMode="auto">
          <a:xfrm>
            <a:off x="206193" y="5130202"/>
            <a:ext cx="2740025" cy="323850"/>
          </a:xfrm>
          <a:prstGeom prst="rect">
            <a:avLst/>
          </a:prstGeom>
          <a:noFill/>
          <a:ln w="9525" algn="ctr">
            <a:noFill/>
            <a:miter lim="800000"/>
            <a:headEnd/>
            <a:tailEnd/>
          </a:ln>
        </p:spPr>
        <p:txBody>
          <a:bodyPr anchor="b">
            <a:spAutoFit/>
          </a:bodyPr>
          <a:lstStyle/>
          <a:p>
            <a:r>
              <a:rPr lang="en-US" sz="1500" b="1" dirty="0">
                <a:solidFill>
                  <a:srgbClr val="0C5968"/>
                </a:solidFill>
              </a:rPr>
              <a:t>UCSF Capital Programs</a:t>
            </a:r>
          </a:p>
        </p:txBody>
      </p:sp>
      <p:sp>
        <p:nvSpPr>
          <p:cNvPr id="9" name="Rectangle 4"/>
          <p:cNvSpPr>
            <a:spLocks noGrp="1" noChangeArrowheads="1"/>
          </p:cNvSpPr>
          <p:nvPr>
            <p:ph type="subTitle" idx="1"/>
          </p:nvPr>
        </p:nvSpPr>
        <p:spPr>
          <a:xfrm>
            <a:off x="4009973" y="6107842"/>
            <a:ext cx="4381500" cy="600257"/>
          </a:xfrm>
        </p:spPr>
        <p:txBody>
          <a:bodyPr/>
          <a:lstStyle>
            <a:lvl1pPr marL="0" indent="0">
              <a:buFontTx/>
              <a:buNone/>
              <a:defRPr sz="1900" b="0" i="1"/>
            </a:lvl1pPr>
          </a:lstStyle>
          <a:p>
            <a:pPr>
              <a:defRPr/>
            </a:pPr>
            <a:r>
              <a:rPr lang="en-US" b="1" dirty="0" smtClean="0">
                <a:solidFill>
                  <a:schemeClr val="accent2">
                    <a:lumMod val="60000"/>
                    <a:lumOff val="40000"/>
                  </a:schemeClr>
                </a:solidFill>
              </a:rPr>
              <a:t>…or, how we learned to eat our home cooking!</a:t>
            </a:r>
            <a:endParaRPr lang="en-US" b="1" dirty="0">
              <a:solidFill>
                <a:schemeClr val="accent2">
                  <a:lumMod val="60000"/>
                  <a:lumOff val="40000"/>
                </a:schemeClr>
              </a:solidFill>
            </a:endParaRPr>
          </a:p>
        </p:txBody>
      </p:sp>
      <p:pic>
        <p:nvPicPr>
          <p:cNvPr id="8" name="Picture 7" descr="09-IRMd-239.jpg"/>
          <p:cNvPicPr>
            <a:picLocks noChangeAspect="1"/>
          </p:cNvPicPr>
          <p:nvPr/>
        </p:nvPicPr>
        <p:blipFill>
          <a:blip r:embed="rId3" cstate="print"/>
          <a:stretch>
            <a:fillRect/>
          </a:stretch>
        </p:blipFill>
        <p:spPr>
          <a:xfrm>
            <a:off x="1521501" y="-1"/>
            <a:ext cx="7622499" cy="503273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1662035" y="392868"/>
            <a:ext cx="685800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Dispute</a:t>
            </a:r>
            <a:r>
              <a:rPr lang="en-US" sz="4000" b="1" dirty="0" smtClean="0">
                <a:ln>
                  <a:noFill/>
                </a:ln>
                <a:solidFill>
                  <a:schemeClr val="bg1"/>
                </a:solidFill>
                <a:effectLst>
                  <a:outerShdw blurRad="38100" dist="38100" dir="2700000" algn="tl">
                    <a:srgbClr val="C0C0C0"/>
                  </a:outerShdw>
                </a:effectLst>
              </a:rPr>
              <a:t> </a:t>
            </a:r>
            <a:r>
              <a:rPr lang="en-US" sz="4000" b="1" dirty="0" smtClean="0">
                <a:ln>
                  <a:noFill/>
                </a:ln>
                <a:solidFill>
                  <a:srgbClr val="569898"/>
                </a:solidFill>
              </a:rPr>
              <a:t>Resolution</a:t>
            </a:r>
          </a:p>
        </p:txBody>
      </p:sp>
      <p:sp>
        <p:nvSpPr>
          <p:cNvPr id="81923" name="Rectangle 6"/>
          <p:cNvSpPr>
            <a:spLocks noChangeArrowheads="1"/>
          </p:cNvSpPr>
          <p:nvPr/>
        </p:nvSpPr>
        <p:spPr bwMode="auto">
          <a:xfrm>
            <a:off x="0" y="1259174"/>
            <a:ext cx="5238750" cy="5343993"/>
          </a:xfrm>
          <a:prstGeom prst="rect">
            <a:avLst/>
          </a:prstGeom>
          <a:solidFill>
            <a:srgbClr val="5F5F5F"/>
          </a:solidFill>
          <a:ln w="9525">
            <a:noFill/>
            <a:miter lim="800000"/>
            <a:headEnd/>
            <a:tailEnd/>
          </a:ln>
        </p:spPr>
        <p:txBody>
          <a:bodyPr wrap="none" anchor="ctr"/>
          <a:lstStyle/>
          <a:p>
            <a:endParaRPr lang="en-US"/>
          </a:p>
        </p:txBody>
      </p:sp>
      <p:sp>
        <p:nvSpPr>
          <p:cNvPr id="81924" name="Rectangle 3"/>
          <p:cNvSpPr>
            <a:spLocks noGrp="1"/>
          </p:cNvSpPr>
          <p:nvPr>
            <p:ph type="body" idx="4294967295"/>
          </p:nvPr>
        </p:nvSpPr>
        <p:spPr>
          <a:xfrm>
            <a:off x="304800" y="1577975"/>
            <a:ext cx="4686300" cy="4572000"/>
          </a:xfrm>
        </p:spPr>
        <p:txBody>
          <a:bodyPr/>
          <a:lstStyle/>
          <a:p>
            <a:pPr>
              <a:buClr>
                <a:schemeClr val="bg1"/>
              </a:buClr>
              <a:buFont typeface="Arial" charset="0"/>
              <a:buChar char="•"/>
            </a:pPr>
            <a:r>
              <a:rPr lang="en-US" dirty="0" smtClean="0">
                <a:solidFill>
                  <a:schemeClr val="bg1"/>
                </a:solidFill>
                <a:latin typeface="Franklin Gothic Medium" pitchFamily="34" charset="0"/>
              </a:rPr>
              <a:t>Clear, Fair, Process Everyone Can Agree to</a:t>
            </a:r>
          </a:p>
          <a:p>
            <a:pPr>
              <a:buClr>
                <a:schemeClr val="bg1"/>
              </a:buClr>
              <a:buFont typeface="Arial" charset="0"/>
              <a:buChar char="•"/>
            </a:pPr>
            <a:r>
              <a:rPr lang="en-US" dirty="0" smtClean="0">
                <a:solidFill>
                  <a:schemeClr val="bg1"/>
                </a:solidFill>
                <a:latin typeface="Franklin Gothic Medium" pitchFamily="34" charset="0"/>
              </a:rPr>
              <a:t>Set Clear Time Frames</a:t>
            </a:r>
          </a:p>
          <a:p>
            <a:pPr>
              <a:buClr>
                <a:schemeClr val="bg1"/>
              </a:buClr>
              <a:buFont typeface="Arial" charset="0"/>
              <a:buChar char="•"/>
            </a:pPr>
            <a:r>
              <a:rPr lang="en-US" dirty="0" smtClean="0">
                <a:solidFill>
                  <a:schemeClr val="bg1"/>
                </a:solidFill>
                <a:latin typeface="Franklin Gothic Medium" pitchFamily="34" charset="0"/>
              </a:rPr>
              <a:t>Emphasize a Collaborative Approach</a:t>
            </a:r>
          </a:p>
          <a:p>
            <a:pPr>
              <a:buClr>
                <a:schemeClr val="bg1"/>
              </a:buClr>
              <a:buFont typeface="Arial" charset="0"/>
              <a:buChar char="•"/>
            </a:pPr>
            <a:r>
              <a:rPr lang="en-US" dirty="0" smtClean="0">
                <a:solidFill>
                  <a:schemeClr val="bg1"/>
                </a:solidFill>
                <a:latin typeface="Franklin Gothic Medium" pitchFamily="34" charset="0"/>
              </a:rPr>
              <a:t>Review Key Project Process &amp; Modify if Necessary</a:t>
            </a:r>
          </a:p>
          <a:p>
            <a:pPr>
              <a:buClr>
                <a:schemeClr val="bg1"/>
              </a:buClr>
              <a:buFont typeface="Arial" charset="0"/>
              <a:buChar char="•"/>
            </a:pPr>
            <a:r>
              <a:rPr lang="en-US" dirty="0" smtClean="0">
                <a:solidFill>
                  <a:schemeClr val="bg1"/>
                </a:solidFill>
                <a:latin typeface="Franklin Gothic Medium" pitchFamily="34" charset="0"/>
              </a:rPr>
              <a:t>Can escalate to committee of project executives</a:t>
            </a:r>
          </a:p>
          <a:p>
            <a:pPr marL="327025" lvl="1" indent="-381000">
              <a:buFont typeface="Verdana" pitchFamily="34" charset="0"/>
              <a:buNone/>
            </a:pPr>
            <a:endParaRPr lang="en-US" sz="2600" dirty="0" smtClean="0">
              <a:latin typeface="Franklin Gothic Medium" pitchFamily="34" charset="0"/>
            </a:endParaRPr>
          </a:p>
          <a:p>
            <a:pPr marL="327025" lvl="1" indent="-381000"/>
            <a:endParaRPr lang="en-US" dirty="0" smtClean="0"/>
          </a:p>
        </p:txBody>
      </p:sp>
      <p:pic>
        <p:nvPicPr>
          <p:cNvPr id="81925" name="Picture 7"/>
          <p:cNvPicPr>
            <a:picLocks noChangeAspect="1" noChangeArrowheads="1"/>
          </p:cNvPicPr>
          <p:nvPr/>
        </p:nvPicPr>
        <p:blipFill>
          <a:blip r:embed="rId3" cstate="print"/>
          <a:srcRect r="13078"/>
          <a:stretch>
            <a:fillRect/>
          </a:stretch>
        </p:blipFill>
        <p:spPr bwMode="auto">
          <a:xfrm>
            <a:off x="5430838" y="1259174"/>
            <a:ext cx="3713162" cy="5343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1654539" y="385372"/>
            <a:ext cx="7620000" cy="781050"/>
          </a:xfrm>
        </p:spPr>
        <p:txBody>
          <a:bodyPr wrap="square" lIns="91440" tIns="45720" rIns="91440" bIns="45720" numCol="1" anchorCtr="0" compatLnSpc="1">
            <a:prstTxWarp prst="textNoShape">
              <a:avLst/>
            </a:prstTxWarp>
          </a:bodyPr>
          <a:lstStyle/>
          <a:p>
            <a:pPr>
              <a:defRPr/>
            </a:pPr>
            <a:r>
              <a:rPr lang="en-US" b="1" dirty="0" smtClean="0">
                <a:ln>
                  <a:noFill/>
                </a:ln>
                <a:solidFill>
                  <a:srgbClr val="569898"/>
                </a:solidFill>
              </a:rPr>
              <a:t>Integrating Technology</a:t>
            </a:r>
          </a:p>
        </p:txBody>
      </p:sp>
      <p:sp>
        <p:nvSpPr>
          <p:cNvPr id="63491" name="Rectangle 6"/>
          <p:cNvSpPr>
            <a:spLocks noChangeArrowheads="1"/>
          </p:cNvSpPr>
          <p:nvPr/>
        </p:nvSpPr>
        <p:spPr bwMode="auto">
          <a:xfrm>
            <a:off x="0" y="1259174"/>
            <a:ext cx="5295900" cy="5336498"/>
          </a:xfrm>
          <a:prstGeom prst="rect">
            <a:avLst/>
          </a:prstGeom>
          <a:solidFill>
            <a:srgbClr val="5F5F5F"/>
          </a:solidFill>
          <a:ln w="9525">
            <a:noFill/>
            <a:miter lim="800000"/>
            <a:headEnd/>
            <a:tailEnd/>
          </a:ln>
        </p:spPr>
        <p:txBody>
          <a:bodyPr wrap="none" anchor="ctr"/>
          <a:lstStyle/>
          <a:p>
            <a:endParaRPr lang="en-US"/>
          </a:p>
        </p:txBody>
      </p:sp>
      <p:sp>
        <p:nvSpPr>
          <p:cNvPr id="63492" name="Rectangle 3"/>
          <p:cNvSpPr>
            <a:spLocks noGrp="1"/>
          </p:cNvSpPr>
          <p:nvPr>
            <p:ph type="body" idx="4294967295"/>
          </p:nvPr>
        </p:nvSpPr>
        <p:spPr>
          <a:xfrm>
            <a:off x="533400" y="1415524"/>
            <a:ext cx="4476750" cy="4859766"/>
          </a:xfrm>
        </p:spPr>
        <p:txBody>
          <a:bodyPr/>
          <a:lstStyle/>
          <a:p>
            <a:pPr marL="228600" indent="-228600">
              <a:buClr>
                <a:schemeClr val="bg1"/>
              </a:buClr>
              <a:buFont typeface="Arial" charset="0"/>
              <a:buChar char="•"/>
              <a:tabLst>
                <a:tab pos="2001838" algn="l"/>
              </a:tabLst>
            </a:pPr>
            <a:r>
              <a:rPr lang="en-US" sz="2800" dirty="0" smtClean="0">
                <a:solidFill>
                  <a:schemeClr val="bg1"/>
                </a:solidFill>
                <a:latin typeface="Franklin Gothic Medium" pitchFamily="34" charset="0"/>
              </a:rPr>
              <a:t>Whole Team in BIM</a:t>
            </a:r>
          </a:p>
          <a:p>
            <a:pPr marL="228600" indent="-228600">
              <a:buClr>
                <a:schemeClr val="bg1"/>
              </a:buClr>
              <a:buFont typeface="Arial" charset="0"/>
              <a:buChar char="•"/>
              <a:tabLst>
                <a:tab pos="2001838" algn="l"/>
              </a:tabLst>
            </a:pPr>
            <a:r>
              <a:rPr lang="en-US" sz="2800" dirty="0" smtClean="0">
                <a:solidFill>
                  <a:schemeClr val="bg1"/>
                </a:solidFill>
                <a:latin typeface="Franklin Gothic Medium" pitchFamily="34" charset="0"/>
              </a:rPr>
              <a:t>BIM Coordination = More Exchange of Ideas, Increased Commitment</a:t>
            </a:r>
          </a:p>
          <a:p>
            <a:pPr marL="228600" indent="-228600">
              <a:buClr>
                <a:schemeClr val="bg1"/>
              </a:buClr>
              <a:buFont typeface="Arial" charset="0"/>
              <a:buChar char="•"/>
              <a:tabLst>
                <a:tab pos="2001838" algn="l"/>
              </a:tabLst>
            </a:pPr>
            <a:r>
              <a:rPr lang="en-US" sz="2800" dirty="0" smtClean="0">
                <a:solidFill>
                  <a:schemeClr val="bg1"/>
                </a:solidFill>
                <a:latin typeface="Franklin Gothic Medium" pitchFamily="34" charset="0"/>
              </a:rPr>
              <a:t>Facilities Group on BIM</a:t>
            </a:r>
          </a:p>
          <a:p>
            <a:pPr marL="228600" indent="-228600">
              <a:buClr>
                <a:schemeClr val="bg1"/>
              </a:buClr>
              <a:buFont typeface="Arial" charset="0"/>
              <a:buChar char="•"/>
              <a:tabLst>
                <a:tab pos="2001838" algn="l"/>
              </a:tabLst>
            </a:pPr>
            <a:r>
              <a:rPr lang="en-US" sz="2800" dirty="0" smtClean="0">
                <a:solidFill>
                  <a:schemeClr val="bg1"/>
                </a:solidFill>
                <a:latin typeface="Franklin Gothic Medium" pitchFamily="34" charset="0"/>
              </a:rPr>
              <a:t>Define Team Member Roles in Coordination</a:t>
            </a:r>
          </a:p>
          <a:p>
            <a:pPr marL="228600" indent="-228600">
              <a:buClr>
                <a:schemeClr val="bg1"/>
              </a:buClr>
              <a:buFont typeface="Arial" charset="0"/>
              <a:buChar char="•"/>
              <a:tabLst>
                <a:tab pos="2001838" algn="l"/>
              </a:tabLst>
            </a:pPr>
            <a:r>
              <a:rPr lang="en-US" sz="2800" dirty="0" smtClean="0">
                <a:solidFill>
                  <a:schemeClr val="bg1"/>
                </a:solidFill>
                <a:latin typeface="Franklin Gothic Medium" pitchFamily="34" charset="0"/>
              </a:rPr>
              <a:t>Foster Trust to Enable Good Performance &amp; Collaborative Approach</a:t>
            </a:r>
            <a:endParaRPr lang="en-US" sz="2800" dirty="0" smtClean="0">
              <a:latin typeface="Franklin Gothic Medium" pitchFamily="34" charset="0"/>
            </a:endParaRPr>
          </a:p>
          <a:p>
            <a:pPr marL="327025" lvl="1" indent="-381000">
              <a:tabLst>
                <a:tab pos="2001838" algn="l"/>
              </a:tabLst>
            </a:pPr>
            <a:endParaRPr lang="en-US" dirty="0" smtClean="0"/>
          </a:p>
          <a:p>
            <a:pPr marL="327025" lvl="1" indent="-381000">
              <a:tabLst>
                <a:tab pos="2001838" algn="l"/>
              </a:tabLst>
            </a:pPr>
            <a:endParaRPr lang="en-US" dirty="0" smtClean="0"/>
          </a:p>
        </p:txBody>
      </p:sp>
      <p:pic>
        <p:nvPicPr>
          <p:cNvPr id="63493" name="Picture 2"/>
          <p:cNvPicPr>
            <a:picLocks noChangeAspect="1" noChangeArrowheads="1"/>
          </p:cNvPicPr>
          <p:nvPr/>
        </p:nvPicPr>
        <p:blipFill>
          <a:blip r:embed="rId3" cstate="print"/>
          <a:srcRect r="44498" b="33846"/>
          <a:stretch>
            <a:fillRect/>
          </a:stretch>
        </p:blipFill>
        <p:spPr bwMode="auto">
          <a:xfrm>
            <a:off x="5435600" y="1259174"/>
            <a:ext cx="3603469" cy="2341275"/>
          </a:xfrm>
          <a:prstGeom prst="rect">
            <a:avLst/>
          </a:prstGeom>
          <a:noFill/>
          <a:ln w="9525">
            <a:noFill/>
            <a:miter lim="800000"/>
            <a:headEnd/>
            <a:tailEnd/>
          </a:ln>
        </p:spPr>
      </p:pic>
      <p:sp>
        <p:nvSpPr>
          <p:cNvPr id="63494" name="Rectangle 6"/>
          <p:cNvSpPr>
            <a:spLocks noChangeArrowheads="1"/>
          </p:cNvSpPr>
          <p:nvPr/>
        </p:nvSpPr>
        <p:spPr bwMode="auto">
          <a:xfrm>
            <a:off x="5429250" y="3771900"/>
            <a:ext cx="3602324" cy="2823772"/>
          </a:xfrm>
          <a:prstGeom prst="rect">
            <a:avLst/>
          </a:prstGeom>
          <a:solidFill>
            <a:srgbClr val="5F5F5F"/>
          </a:solidFill>
          <a:ln w="9525">
            <a:noFill/>
            <a:miter lim="800000"/>
            <a:headEnd/>
            <a:tailEnd/>
          </a:ln>
        </p:spPr>
        <p:txBody>
          <a:bodyPr wrap="none" anchor="ctr"/>
          <a:lstStyle/>
          <a:p>
            <a:endParaRPr lang="en-US"/>
          </a:p>
        </p:txBody>
      </p:sp>
      <p:sp>
        <p:nvSpPr>
          <p:cNvPr id="63495" name="Text Box 8"/>
          <p:cNvSpPr txBox="1">
            <a:spLocks noChangeArrowheads="1"/>
          </p:cNvSpPr>
          <p:nvPr/>
        </p:nvSpPr>
        <p:spPr bwMode="auto">
          <a:xfrm>
            <a:off x="5648325" y="4081463"/>
            <a:ext cx="3281363" cy="1569660"/>
          </a:xfrm>
          <a:prstGeom prst="rect">
            <a:avLst/>
          </a:prstGeom>
          <a:noFill/>
          <a:ln w="9525">
            <a:noFill/>
            <a:miter lim="800000"/>
            <a:headEnd/>
            <a:tailEnd/>
          </a:ln>
        </p:spPr>
        <p:txBody>
          <a:bodyPr>
            <a:spAutoFit/>
          </a:bodyPr>
          <a:lstStyle/>
          <a:p>
            <a:r>
              <a:rPr lang="en-US" sz="3200" dirty="0">
                <a:solidFill>
                  <a:schemeClr val="bg1"/>
                </a:solidFill>
                <a:latin typeface="Cambria"/>
                <a:cs typeface="Cambria"/>
              </a:rPr>
              <a:t>BIM is a tool which makes IPD possible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cstate="print"/>
          <a:srcRect/>
          <a:stretch>
            <a:fillRect/>
          </a:stretch>
        </p:blipFill>
        <p:spPr bwMode="auto">
          <a:xfrm>
            <a:off x="0" y="1106488"/>
            <a:ext cx="9144000" cy="5751512"/>
          </a:xfrm>
          <a:prstGeom prst="rect">
            <a:avLst/>
          </a:prstGeom>
          <a:noFill/>
          <a:ln w="9525">
            <a:noFill/>
            <a:miter lim="800000"/>
            <a:headEnd/>
            <a:tailEnd/>
          </a:ln>
        </p:spPr>
      </p:pic>
      <p:sp>
        <p:nvSpPr>
          <p:cNvPr id="59394" name="Rectangle 2"/>
          <p:cNvSpPr>
            <a:spLocks noGrp="1"/>
          </p:cNvSpPr>
          <p:nvPr>
            <p:ph type="title" idx="4294967295"/>
          </p:nvPr>
        </p:nvSpPr>
        <p:spPr bwMode="auto">
          <a:xfrm>
            <a:off x="1669529" y="332906"/>
            <a:ext cx="735455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Integrating Technology – 4D</a:t>
            </a:r>
          </a:p>
        </p:txBody>
      </p:sp>
      <p:pic>
        <p:nvPicPr>
          <p:cNvPr id="269317" name="Picture 2"/>
          <p:cNvPicPr>
            <a:picLocks noChangeAspect="1" noChangeArrowheads="1"/>
          </p:cNvPicPr>
          <p:nvPr/>
        </p:nvPicPr>
        <p:blipFill>
          <a:blip r:embed="rId4" cstate="print"/>
          <a:srcRect/>
          <a:stretch>
            <a:fillRect/>
          </a:stretch>
        </p:blipFill>
        <p:spPr bwMode="auto">
          <a:xfrm>
            <a:off x="0" y="1128713"/>
            <a:ext cx="9144000" cy="5729287"/>
          </a:xfrm>
          <a:prstGeom prst="rect">
            <a:avLst/>
          </a:prstGeom>
          <a:noFill/>
          <a:ln w="9525">
            <a:noFill/>
            <a:miter lim="800000"/>
            <a:headEnd/>
            <a:tailEnd/>
          </a:ln>
        </p:spPr>
      </p:pic>
      <p:pic>
        <p:nvPicPr>
          <p:cNvPr id="269318" name="Picture 2"/>
          <p:cNvPicPr>
            <a:picLocks noChangeAspect="1" noChangeArrowheads="1"/>
          </p:cNvPicPr>
          <p:nvPr/>
        </p:nvPicPr>
        <p:blipFill>
          <a:blip r:embed="rId5" cstate="print"/>
          <a:srcRect/>
          <a:stretch>
            <a:fillRect/>
          </a:stretch>
        </p:blipFill>
        <p:spPr bwMode="auto">
          <a:xfrm>
            <a:off x="0" y="1116013"/>
            <a:ext cx="9144000" cy="5741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69317"/>
                                        </p:tgtEl>
                                        <p:attrNameLst>
                                          <p:attrName>style.visibility</p:attrName>
                                        </p:attrNameLst>
                                      </p:cBhvr>
                                      <p:to>
                                        <p:strVal val="visible"/>
                                      </p:to>
                                    </p:set>
                                    <p:animEffect transition="in" filter="fade">
                                      <p:cBhvr>
                                        <p:cTn id="7" dur="2000"/>
                                        <p:tgtEl>
                                          <p:spTgt spid="269317"/>
                                        </p:tgtEl>
                                      </p:cBhvr>
                                    </p:animEffect>
                                  </p:childTnLst>
                                </p:cTn>
                              </p:par>
                            </p:childTnLst>
                          </p:cTn>
                        </p:par>
                        <p:par>
                          <p:cTn id="8" fill="hold">
                            <p:stCondLst>
                              <p:cond delay="4000"/>
                            </p:stCondLst>
                            <p:childTnLst>
                              <p:par>
                                <p:cTn id="9" presetID="1" presetClass="entr" presetSubtype="0" fill="hold" nodeType="afterEffect">
                                  <p:stCondLst>
                                    <p:cond delay="2000"/>
                                  </p:stCondLst>
                                  <p:childTnLst>
                                    <p:set>
                                      <p:cBhvr>
                                        <p:cTn id="10" dur="1" fill="hold">
                                          <p:stCondLst>
                                            <p:cond delay="0"/>
                                          </p:stCondLst>
                                        </p:cTn>
                                        <p:tgtEl>
                                          <p:spTgt spid="269318"/>
                                        </p:tgtEl>
                                        <p:attrNameLst>
                                          <p:attrName>style.visibility</p:attrName>
                                        </p:attrNameLst>
                                      </p:cBhvr>
                                      <p:to>
                                        <p:strVal val="visible"/>
                                      </p:to>
                                    </p:set>
                                  </p:childTnLst>
                                </p:cTn>
                              </p:par>
                            </p:childTnLst>
                          </p:cTn>
                        </p:par>
                        <p:par>
                          <p:cTn id="11" fill="hold">
                            <p:stCondLst>
                              <p:cond delay="6000"/>
                            </p:stCondLst>
                            <p:childTnLst>
                              <p:par>
                                <p:cTn id="12" presetID="10" presetClass="entr" presetSubtype="0" fill="hold" nodeType="afterEffect">
                                  <p:stCondLst>
                                    <p:cond delay="0"/>
                                  </p:stCondLst>
                                  <p:childTnLst>
                                    <p:set>
                                      <p:cBhvr>
                                        <p:cTn id="13" dur="1" fill="hold">
                                          <p:stCondLst>
                                            <p:cond delay="0"/>
                                          </p:stCondLst>
                                        </p:cTn>
                                        <p:tgtEl>
                                          <p:spTgt spid="269318"/>
                                        </p:tgtEl>
                                        <p:attrNameLst>
                                          <p:attrName>style.visibility</p:attrName>
                                        </p:attrNameLst>
                                      </p:cBhvr>
                                      <p:to>
                                        <p:strVal val="visible"/>
                                      </p:to>
                                    </p:set>
                                    <p:animEffect transition="in" filter="fade">
                                      <p:cBhvr>
                                        <p:cTn id="14" dur="2000"/>
                                        <p:tgtEl>
                                          <p:spTgt spid="269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1670466" y="377877"/>
            <a:ext cx="702945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Incentive –Pre Construction</a:t>
            </a:r>
          </a:p>
        </p:txBody>
      </p:sp>
      <p:sp>
        <p:nvSpPr>
          <p:cNvPr id="90114" name="Rectangle 6"/>
          <p:cNvSpPr>
            <a:spLocks noChangeArrowheads="1"/>
          </p:cNvSpPr>
          <p:nvPr/>
        </p:nvSpPr>
        <p:spPr bwMode="auto">
          <a:xfrm>
            <a:off x="0" y="1236689"/>
            <a:ext cx="5314950" cy="5366478"/>
          </a:xfrm>
          <a:prstGeom prst="rect">
            <a:avLst/>
          </a:prstGeom>
          <a:solidFill>
            <a:srgbClr val="5F5F5F"/>
          </a:solidFill>
          <a:ln w="9525">
            <a:noFill/>
            <a:miter lim="800000"/>
            <a:headEnd/>
            <a:tailEnd/>
          </a:ln>
        </p:spPr>
        <p:txBody>
          <a:bodyPr wrap="none" anchor="ctr"/>
          <a:lstStyle/>
          <a:p>
            <a:endParaRPr lang="en-US"/>
          </a:p>
        </p:txBody>
      </p:sp>
      <p:sp>
        <p:nvSpPr>
          <p:cNvPr id="90115" name="Rectangle 3"/>
          <p:cNvSpPr>
            <a:spLocks noGrp="1"/>
          </p:cNvSpPr>
          <p:nvPr>
            <p:ph type="body" idx="4294967295"/>
          </p:nvPr>
        </p:nvSpPr>
        <p:spPr>
          <a:xfrm>
            <a:off x="254000" y="1229192"/>
            <a:ext cx="4953000" cy="5425607"/>
          </a:xfrm>
        </p:spPr>
        <p:txBody>
          <a:bodyPr lIns="0" tIns="0" rIns="0" bIns="0"/>
          <a:lstStyle/>
          <a:p>
            <a:pPr marL="0" indent="0">
              <a:buClr>
                <a:schemeClr val="bg1"/>
              </a:buClr>
              <a:buFont typeface="Wingdings 2" pitchFamily="18" charset="2"/>
              <a:buNone/>
              <a:tabLst>
                <a:tab pos="2001838" algn="l"/>
              </a:tabLst>
            </a:pPr>
            <a:endParaRPr lang="en-US" sz="2800" dirty="0" smtClean="0">
              <a:solidFill>
                <a:schemeClr val="bg1"/>
              </a:solidFill>
              <a:latin typeface="Franklin Gothic Medium" pitchFamily="34" charset="0"/>
            </a:endParaRPr>
          </a:p>
          <a:p>
            <a:pPr marL="0" indent="0">
              <a:buClr>
                <a:schemeClr val="bg1"/>
              </a:buClr>
              <a:buFont typeface="Wingdings 2" pitchFamily="18" charset="2"/>
              <a:buNone/>
              <a:tabLst>
                <a:tab pos="2001838" algn="l"/>
              </a:tabLst>
            </a:pPr>
            <a:endParaRPr lang="en-US" sz="2400" dirty="0" smtClean="0">
              <a:solidFill>
                <a:schemeClr val="bg1"/>
              </a:solidFill>
              <a:latin typeface="Franklin Gothic Medium" pitchFamily="34" charset="0"/>
            </a:endParaRPr>
          </a:p>
        </p:txBody>
      </p:sp>
      <p:sp>
        <p:nvSpPr>
          <p:cNvPr id="90117" name="Rectangle 6"/>
          <p:cNvSpPr>
            <a:spLocks noChangeArrowheads="1"/>
          </p:cNvSpPr>
          <p:nvPr/>
        </p:nvSpPr>
        <p:spPr bwMode="auto">
          <a:xfrm>
            <a:off x="5429249" y="1259173"/>
            <a:ext cx="3594829" cy="2427001"/>
          </a:xfrm>
          <a:prstGeom prst="rect">
            <a:avLst/>
          </a:prstGeom>
          <a:solidFill>
            <a:srgbClr val="5F5F5F"/>
          </a:solidFill>
          <a:ln w="9525">
            <a:noFill/>
            <a:miter lim="800000"/>
            <a:headEnd/>
            <a:tailEnd/>
          </a:ln>
        </p:spPr>
        <p:txBody>
          <a:bodyPr wrap="none" anchor="ctr"/>
          <a:lstStyle/>
          <a:p>
            <a:pPr marL="0" indent="0">
              <a:buClr>
                <a:schemeClr val="bg1"/>
              </a:buClr>
              <a:buFont typeface="Wingdings 2" pitchFamily="18" charset="2"/>
              <a:buNone/>
              <a:tabLst>
                <a:tab pos="2001838" algn="l"/>
              </a:tabLst>
            </a:pPr>
            <a:endParaRPr lang="en-US" dirty="0" smtClean="0">
              <a:solidFill>
                <a:schemeClr val="bg1"/>
              </a:solidFill>
              <a:latin typeface="Franklin Gothic Medium" pitchFamily="34" charset="0"/>
            </a:endParaRPr>
          </a:p>
        </p:txBody>
      </p:sp>
      <p:sp>
        <p:nvSpPr>
          <p:cNvPr id="90118" name="TextBox 8"/>
          <p:cNvSpPr txBox="1">
            <a:spLocks noChangeArrowheads="1"/>
          </p:cNvSpPr>
          <p:nvPr/>
        </p:nvSpPr>
        <p:spPr bwMode="auto">
          <a:xfrm>
            <a:off x="5524500" y="1276350"/>
            <a:ext cx="3295650" cy="793750"/>
          </a:xfrm>
          <a:prstGeom prst="rect">
            <a:avLst/>
          </a:prstGeom>
          <a:noFill/>
          <a:ln w="9525">
            <a:noFill/>
            <a:miter lim="800000"/>
            <a:headEnd/>
            <a:tailEnd/>
          </a:ln>
        </p:spPr>
        <p:txBody>
          <a:bodyPr>
            <a:spAutoFit/>
          </a:bodyPr>
          <a:lstStyle/>
          <a:p>
            <a:pPr marL="0" lvl="2"/>
            <a:endParaRPr lang="en-US" sz="2800" b="1">
              <a:solidFill>
                <a:schemeClr val="bg1"/>
              </a:solidFill>
              <a:latin typeface="Franklin Gothic Medium" pitchFamily="34" charset="0"/>
            </a:endParaRPr>
          </a:p>
          <a:p>
            <a:endParaRPr lang="en-US"/>
          </a:p>
        </p:txBody>
      </p:sp>
      <p:pic>
        <p:nvPicPr>
          <p:cNvPr id="90120" name="Picture 8" descr="082809-018"/>
          <p:cNvPicPr>
            <a:picLocks noChangeAspect="1" noChangeArrowheads="1"/>
          </p:cNvPicPr>
          <p:nvPr/>
        </p:nvPicPr>
        <p:blipFill>
          <a:blip r:embed="rId3" cstate="print"/>
          <a:srcRect/>
          <a:stretch>
            <a:fillRect/>
          </a:stretch>
        </p:blipFill>
        <p:spPr bwMode="auto">
          <a:xfrm>
            <a:off x="5408614" y="3802063"/>
            <a:ext cx="3622960" cy="2793609"/>
          </a:xfrm>
          <a:prstGeom prst="rect">
            <a:avLst/>
          </a:prstGeom>
          <a:noFill/>
        </p:spPr>
      </p:pic>
      <p:sp>
        <p:nvSpPr>
          <p:cNvPr id="9" name="Rectangle 3"/>
          <p:cNvSpPr txBox="1">
            <a:spLocks/>
          </p:cNvSpPr>
          <p:nvPr/>
        </p:nvSpPr>
        <p:spPr bwMode="auto">
          <a:xfrm>
            <a:off x="5702300" y="1362075"/>
            <a:ext cx="3124200" cy="1444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spcBef>
                <a:spcPct val="20000"/>
              </a:spcBef>
              <a:buClr>
                <a:schemeClr val="bg1"/>
              </a:buClr>
              <a:buSzPct val="80000"/>
              <a:tabLst>
                <a:tab pos="2001838" algn="l"/>
              </a:tabLst>
              <a:defRPr/>
            </a:pPr>
            <a:r>
              <a:rPr lang="en-US" sz="2800" dirty="0" smtClean="0">
                <a:solidFill>
                  <a:schemeClr val="bg1"/>
                </a:solidFill>
                <a:latin typeface="Cambria"/>
                <a:cs typeface="Cambria"/>
              </a:rPr>
              <a:t>Target Cost &amp; Complete Buyout Incentive </a:t>
            </a:r>
          </a:p>
          <a:p>
            <a:pPr marL="0" marR="0" lvl="0" indent="0" algn="l" defTabSz="914400" rtl="0" eaLnBrk="0" fontAlgn="base" latinLnBrk="0" hangingPunct="0">
              <a:lnSpc>
                <a:spcPct val="100000"/>
              </a:lnSpc>
              <a:spcBef>
                <a:spcPct val="20000"/>
              </a:spcBef>
              <a:spcAft>
                <a:spcPct val="0"/>
              </a:spcAft>
              <a:buClr>
                <a:schemeClr val="bg1"/>
              </a:buClr>
              <a:buSzPct val="80000"/>
              <a:buFont typeface="Wingdings 2" pitchFamily="18" charset="2"/>
              <a:buNone/>
              <a:tabLst>
                <a:tab pos="2001838" algn="l"/>
              </a:tabLst>
              <a:defRPr/>
            </a:pPr>
            <a:endParaRPr kumimoji="0" lang="en-US" sz="2800" b="0" i="0" u="none" strike="noStrike" kern="1200" cap="none" spc="0" normalizeH="0" baseline="0" noProof="0" dirty="0" smtClean="0">
              <a:ln>
                <a:noFill/>
              </a:ln>
              <a:solidFill>
                <a:schemeClr val="bg1"/>
              </a:solidFill>
              <a:effectLst/>
              <a:uLnTx/>
              <a:uFillTx/>
              <a:latin typeface="Cambria"/>
              <a:ea typeface="+mn-ea"/>
              <a:cs typeface="Cambria"/>
            </a:endParaRPr>
          </a:p>
          <a:p>
            <a:pPr marL="0" marR="0" lvl="0" indent="0" algn="l" defTabSz="914400" rtl="0" eaLnBrk="0" fontAlgn="base" latinLnBrk="0" hangingPunct="0">
              <a:lnSpc>
                <a:spcPct val="100000"/>
              </a:lnSpc>
              <a:spcBef>
                <a:spcPct val="20000"/>
              </a:spcBef>
              <a:spcAft>
                <a:spcPct val="0"/>
              </a:spcAft>
              <a:buClr>
                <a:schemeClr val="bg1"/>
              </a:buClr>
              <a:buSzPct val="80000"/>
              <a:buFont typeface="Wingdings 2" pitchFamily="18" charset="2"/>
              <a:buNone/>
              <a:tabLst>
                <a:tab pos="2001838" algn="l"/>
              </a:tabLst>
              <a:defRPr/>
            </a:pPr>
            <a:endParaRPr kumimoji="0" lang="en-US" sz="2800" b="0" i="0" u="none" strike="noStrike" kern="1200" cap="none" spc="0" normalizeH="0" baseline="0" noProof="0" dirty="0" smtClean="0">
              <a:ln>
                <a:noFill/>
              </a:ln>
              <a:solidFill>
                <a:schemeClr val="bg1"/>
              </a:solidFill>
              <a:effectLst/>
              <a:uLnTx/>
              <a:uFillTx/>
              <a:latin typeface="Cambria"/>
              <a:ea typeface="+mn-ea"/>
              <a:cs typeface="Cambria"/>
            </a:endParaRPr>
          </a:p>
        </p:txBody>
      </p:sp>
      <p:grpSp>
        <p:nvGrpSpPr>
          <p:cNvPr id="2" name="Group 33"/>
          <p:cNvGrpSpPr/>
          <p:nvPr/>
        </p:nvGrpSpPr>
        <p:grpSpPr>
          <a:xfrm>
            <a:off x="1581150" y="2212975"/>
            <a:ext cx="2419350" cy="3730625"/>
            <a:chOff x="565150" y="1463675"/>
            <a:chExt cx="2419350" cy="3730625"/>
          </a:xfrm>
        </p:grpSpPr>
        <p:sp>
          <p:nvSpPr>
            <p:cNvPr id="8" name="Rounded Rectangle 7"/>
            <p:cNvSpPr/>
            <p:nvPr/>
          </p:nvSpPr>
          <p:spPr>
            <a:xfrm>
              <a:off x="622300" y="1463675"/>
              <a:ext cx="2279650" cy="10668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chemeClr val="tx1"/>
                  </a:solidFill>
                  <a:latin typeface="Arial" charset="0"/>
                </a:rPr>
                <a:t>Total Construction Cost at Bid</a:t>
              </a:r>
              <a:endParaRPr lang="en-US" b="1" dirty="0">
                <a:solidFill>
                  <a:schemeClr val="tx1"/>
                </a:solidFill>
                <a:latin typeface="Arial" charset="0"/>
              </a:endParaRPr>
            </a:p>
          </p:txBody>
        </p:sp>
        <p:sp>
          <p:nvSpPr>
            <p:cNvPr id="11" name="Rounded Rectangle 10"/>
            <p:cNvSpPr/>
            <p:nvPr/>
          </p:nvSpPr>
          <p:spPr>
            <a:xfrm>
              <a:off x="609600" y="3101974"/>
              <a:ext cx="2279650" cy="2092326"/>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dirty="0" smtClean="0">
                <a:solidFill>
                  <a:schemeClr val="tx1"/>
                </a:solidFill>
                <a:latin typeface="Arial" charset="0"/>
              </a:endParaRPr>
            </a:p>
            <a:p>
              <a:pPr algn="ctr"/>
              <a:r>
                <a:rPr lang="en-US" b="1" dirty="0" smtClean="0">
                  <a:solidFill>
                    <a:schemeClr val="tx1"/>
                  </a:solidFill>
                  <a:latin typeface="Arial" charset="0"/>
                </a:rPr>
                <a:t>Anticipated Contract Value </a:t>
              </a:r>
            </a:p>
            <a:p>
              <a:pPr algn="ctr"/>
              <a:r>
                <a:rPr lang="en-US" b="1" dirty="0" smtClean="0">
                  <a:solidFill>
                    <a:schemeClr val="tx1"/>
                  </a:solidFill>
                  <a:latin typeface="Arial" charset="0"/>
                </a:rPr>
                <a:t>($175M)</a:t>
              </a:r>
            </a:p>
            <a:p>
              <a:pPr algn="ctr"/>
              <a:endParaRPr lang="en-US" b="1" dirty="0" smtClean="0">
                <a:solidFill>
                  <a:schemeClr val="tx1"/>
                </a:solidFill>
                <a:latin typeface="Arial" charset="0"/>
              </a:endParaRPr>
            </a:p>
            <a:p>
              <a:pPr algn="ctr"/>
              <a:r>
                <a:rPr lang="en-US" b="1" dirty="0" smtClean="0">
                  <a:solidFill>
                    <a:schemeClr val="tx1"/>
                  </a:solidFill>
                  <a:latin typeface="Arial" charset="0"/>
                </a:rPr>
                <a:t>+ 2% or -5%</a:t>
              </a:r>
            </a:p>
            <a:p>
              <a:pPr algn="ctr"/>
              <a:endParaRPr lang="en-US" b="1" dirty="0" smtClean="0">
                <a:solidFill>
                  <a:schemeClr val="tx1"/>
                </a:solidFill>
                <a:latin typeface="Arial" charset="0"/>
              </a:endParaRPr>
            </a:p>
          </p:txBody>
        </p:sp>
        <p:sp>
          <p:nvSpPr>
            <p:cNvPr id="28" name="Rectangle 6"/>
            <p:cNvSpPr>
              <a:spLocks noChangeArrowheads="1"/>
            </p:cNvSpPr>
            <p:nvPr/>
          </p:nvSpPr>
          <p:spPr bwMode="auto">
            <a:xfrm>
              <a:off x="565150" y="2578100"/>
              <a:ext cx="2419350" cy="419100"/>
            </a:xfrm>
            <a:prstGeom prst="rect">
              <a:avLst/>
            </a:prstGeom>
            <a:solidFill>
              <a:srgbClr val="5F5F5F"/>
            </a:solidFill>
            <a:ln w="9525">
              <a:noFill/>
              <a:miter lim="800000"/>
              <a:headEnd/>
              <a:tailEnd/>
            </a:ln>
          </p:spPr>
          <p:txBody>
            <a:bodyPr wrap="none" anchor="ctr"/>
            <a:lstStyle/>
            <a:p>
              <a:pPr marL="0" indent="0">
                <a:buClr>
                  <a:schemeClr val="bg1"/>
                </a:buClr>
                <a:buFont typeface="Wingdings 2" pitchFamily="18" charset="2"/>
                <a:buNone/>
                <a:tabLst>
                  <a:tab pos="2001838" algn="l"/>
                </a:tabLst>
              </a:pPr>
              <a:r>
                <a:rPr lang="en-US" sz="2400" dirty="0" smtClean="0">
                  <a:solidFill>
                    <a:schemeClr val="bg1"/>
                  </a:solidFill>
                  <a:latin typeface="Cambria"/>
                  <a:cs typeface="Cambria"/>
                </a:rPr>
                <a:t>Must be Between</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1670466" y="377877"/>
            <a:ext cx="702945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Incentive –Pre Construction</a:t>
            </a:r>
          </a:p>
        </p:txBody>
      </p:sp>
      <p:sp>
        <p:nvSpPr>
          <p:cNvPr id="90114" name="Rectangle 6"/>
          <p:cNvSpPr>
            <a:spLocks noChangeArrowheads="1"/>
          </p:cNvSpPr>
          <p:nvPr/>
        </p:nvSpPr>
        <p:spPr bwMode="auto">
          <a:xfrm>
            <a:off x="0" y="1136650"/>
            <a:ext cx="5314950" cy="5695950"/>
          </a:xfrm>
          <a:prstGeom prst="rect">
            <a:avLst/>
          </a:prstGeom>
          <a:solidFill>
            <a:srgbClr val="5F5F5F"/>
          </a:solidFill>
          <a:ln w="9525">
            <a:noFill/>
            <a:miter lim="800000"/>
            <a:headEnd/>
            <a:tailEnd/>
          </a:ln>
        </p:spPr>
        <p:txBody>
          <a:bodyPr wrap="none" anchor="ctr"/>
          <a:lstStyle/>
          <a:p>
            <a:endParaRPr lang="en-US"/>
          </a:p>
        </p:txBody>
      </p:sp>
      <p:sp>
        <p:nvSpPr>
          <p:cNvPr id="90115" name="Rectangle 3"/>
          <p:cNvSpPr>
            <a:spLocks noGrp="1"/>
          </p:cNvSpPr>
          <p:nvPr>
            <p:ph type="body" idx="4294967295"/>
          </p:nvPr>
        </p:nvSpPr>
        <p:spPr>
          <a:xfrm>
            <a:off x="254000" y="1193800"/>
            <a:ext cx="4953000" cy="5461000"/>
          </a:xfrm>
        </p:spPr>
        <p:txBody>
          <a:bodyPr lIns="0" tIns="0" rIns="0" bIns="0"/>
          <a:lstStyle/>
          <a:p>
            <a:pPr marL="0" indent="0">
              <a:buClr>
                <a:schemeClr val="bg1"/>
              </a:buClr>
              <a:buFont typeface="Wingdings 2" pitchFamily="18" charset="2"/>
              <a:buNone/>
              <a:tabLst>
                <a:tab pos="2001838" algn="l"/>
              </a:tabLst>
            </a:pPr>
            <a:endParaRPr lang="en-US" sz="2800" dirty="0" smtClean="0">
              <a:solidFill>
                <a:schemeClr val="bg1"/>
              </a:solidFill>
              <a:latin typeface="Franklin Gothic Medium" pitchFamily="34" charset="0"/>
            </a:endParaRPr>
          </a:p>
          <a:p>
            <a:pPr marL="0" indent="0">
              <a:buClr>
                <a:schemeClr val="bg1"/>
              </a:buClr>
              <a:buFont typeface="Wingdings 2" pitchFamily="18" charset="2"/>
              <a:buNone/>
              <a:tabLst>
                <a:tab pos="2001838" algn="l"/>
              </a:tabLst>
            </a:pPr>
            <a:endParaRPr lang="en-US" sz="2400" dirty="0" smtClean="0">
              <a:solidFill>
                <a:schemeClr val="bg1"/>
              </a:solidFill>
              <a:latin typeface="Franklin Gothic Medium" pitchFamily="34" charset="0"/>
            </a:endParaRPr>
          </a:p>
          <a:p>
            <a:pPr marL="0" indent="0">
              <a:buClr>
                <a:schemeClr val="bg1"/>
              </a:buClr>
              <a:buFont typeface="Wingdings 2" pitchFamily="18" charset="2"/>
              <a:buNone/>
              <a:tabLst>
                <a:tab pos="2001838" algn="l"/>
              </a:tabLst>
            </a:pPr>
            <a:endParaRPr lang="en-US" sz="2400" dirty="0" smtClean="0">
              <a:solidFill>
                <a:schemeClr val="bg1"/>
              </a:solidFill>
              <a:latin typeface="Franklin Gothic Medium" pitchFamily="34" charset="0"/>
            </a:endParaRPr>
          </a:p>
        </p:txBody>
      </p:sp>
      <p:sp>
        <p:nvSpPr>
          <p:cNvPr id="90117" name="Rectangle 6"/>
          <p:cNvSpPr>
            <a:spLocks noChangeArrowheads="1"/>
          </p:cNvSpPr>
          <p:nvPr/>
        </p:nvSpPr>
        <p:spPr bwMode="auto">
          <a:xfrm>
            <a:off x="5429250" y="1171575"/>
            <a:ext cx="3714750" cy="2514600"/>
          </a:xfrm>
          <a:prstGeom prst="rect">
            <a:avLst/>
          </a:prstGeom>
          <a:solidFill>
            <a:srgbClr val="5F5F5F"/>
          </a:solidFill>
          <a:ln w="9525">
            <a:noFill/>
            <a:miter lim="800000"/>
            <a:headEnd/>
            <a:tailEnd/>
          </a:ln>
        </p:spPr>
        <p:txBody>
          <a:bodyPr wrap="none" anchor="ctr"/>
          <a:lstStyle/>
          <a:p>
            <a:pPr marL="0" indent="0">
              <a:buClr>
                <a:schemeClr val="bg1"/>
              </a:buClr>
              <a:buFont typeface="Wingdings 2" pitchFamily="18" charset="2"/>
              <a:buNone/>
              <a:tabLst>
                <a:tab pos="2001838" algn="l"/>
              </a:tabLst>
            </a:pPr>
            <a:endParaRPr lang="en-US" dirty="0" smtClean="0">
              <a:solidFill>
                <a:schemeClr val="bg1"/>
              </a:solidFill>
              <a:latin typeface="Franklin Gothic Medium" pitchFamily="34" charset="0"/>
            </a:endParaRPr>
          </a:p>
        </p:txBody>
      </p:sp>
      <p:sp>
        <p:nvSpPr>
          <p:cNvPr id="90118" name="TextBox 8"/>
          <p:cNvSpPr txBox="1">
            <a:spLocks noChangeArrowheads="1"/>
          </p:cNvSpPr>
          <p:nvPr/>
        </p:nvSpPr>
        <p:spPr bwMode="auto">
          <a:xfrm>
            <a:off x="5524500" y="1276350"/>
            <a:ext cx="3295650" cy="793750"/>
          </a:xfrm>
          <a:prstGeom prst="rect">
            <a:avLst/>
          </a:prstGeom>
          <a:noFill/>
          <a:ln w="9525">
            <a:noFill/>
            <a:miter lim="800000"/>
            <a:headEnd/>
            <a:tailEnd/>
          </a:ln>
        </p:spPr>
        <p:txBody>
          <a:bodyPr>
            <a:spAutoFit/>
          </a:bodyPr>
          <a:lstStyle/>
          <a:p>
            <a:pPr marL="0" lvl="2"/>
            <a:endParaRPr lang="en-US" sz="2800" b="1">
              <a:solidFill>
                <a:schemeClr val="bg1"/>
              </a:solidFill>
              <a:latin typeface="Franklin Gothic Medium" pitchFamily="34" charset="0"/>
            </a:endParaRPr>
          </a:p>
          <a:p>
            <a:endParaRPr lang="en-US"/>
          </a:p>
        </p:txBody>
      </p:sp>
      <p:pic>
        <p:nvPicPr>
          <p:cNvPr id="90120" name="Picture 8" descr="082809-018"/>
          <p:cNvPicPr>
            <a:picLocks noChangeAspect="1" noChangeArrowheads="1"/>
          </p:cNvPicPr>
          <p:nvPr/>
        </p:nvPicPr>
        <p:blipFill>
          <a:blip r:embed="rId3" cstate="print"/>
          <a:srcRect/>
          <a:stretch>
            <a:fillRect/>
          </a:stretch>
        </p:blipFill>
        <p:spPr bwMode="auto">
          <a:xfrm>
            <a:off x="5408613" y="3802063"/>
            <a:ext cx="3735387" cy="3055937"/>
          </a:xfrm>
          <a:prstGeom prst="rect">
            <a:avLst/>
          </a:prstGeom>
          <a:noFill/>
        </p:spPr>
      </p:pic>
      <p:sp>
        <p:nvSpPr>
          <p:cNvPr id="8" name="Rounded Rectangle 7"/>
          <p:cNvSpPr/>
          <p:nvPr/>
        </p:nvSpPr>
        <p:spPr>
          <a:xfrm>
            <a:off x="622300" y="1704975"/>
            <a:ext cx="2279650" cy="10668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chemeClr val="tx1"/>
                </a:solidFill>
                <a:latin typeface="Arial" charset="0"/>
              </a:rPr>
              <a:t>Total Cost at Bid</a:t>
            </a:r>
            <a:endParaRPr lang="en-US" b="1" dirty="0">
              <a:solidFill>
                <a:schemeClr val="tx1"/>
              </a:solidFill>
              <a:latin typeface="Arial" charset="0"/>
            </a:endParaRPr>
          </a:p>
        </p:txBody>
      </p:sp>
      <p:sp>
        <p:nvSpPr>
          <p:cNvPr id="11" name="Rounded Rectangle 10"/>
          <p:cNvSpPr/>
          <p:nvPr/>
        </p:nvSpPr>
        <p:spPr>
          <a:xfrm>
            <a:off x="622300" y="3660774"/>
            <a:ext cx="2279650" cy="2282826"/>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chemeClr val="tx1"/>
                </a:solidFill>
                <a:latin typeface="Arial" charset="0"/>
              </a:rPr>
              <a:t>Scope Gap COs</a:t>
            </a:r>
          </a:p>
          <a:p>
            <a:pPr algn="ctr"/>
            <a:r>
              <a:rPr lang="en-US" b="1" dirty="0" smtClean="0">
                <a:solidFill>
                  <a:schemeClr val="tx1"/>
                </a:solidFill>
                <a:latin typeface="Arial" charset="0"/>
              </a:rPr>
              <a:t>less than .5%</a:t>
            </a:r>
          </a:p>
          <a:p>
            <a:pPr algn="ctr"/>
            <a:r>
              <a:rPr lang="en-US" b="1" dirty="0" smtClean="0">
                <a:solidFill>
                  <a:schemeClr val="tx1"/>
                </a:solidFill>
                <a:latin typeface="Arial" charset="0"/>
              </a:rPr>
              <a:t>+</a:t>
            </a:r>
          </a:p>
          <a:p>
            <a:pPr algn="ctr"/>
            <a:r>
              <a:rPr lang="en-US" b="1" dirty="0" smtClean="0">
                <a:solidFill>
                  <a:schemeClr val="tx1"/>
                </a:solidFill>
                <a:latin typeface="Arial" charset="0"/>
              </a:rPr>
              <a:t>Constructability Omission COs</a:t>
            </a:r>
          </a:p>
          <a:p>
            <a:pPr algn="ctr"/>
            <a:r>
              <a:rPr lang="en-US" b="1" dirty="0" smtClean="0">
                <a:solidFill>
                  <a:schemeClr val="tx1"/>
                </a:solidFill>
                <a:latin typeface="Arial" charset="0"/>
              </a:rPr>
              <a:t>less than .5%</a:t>
            </a:r>
            <a:endParaRPr lang="en-US" b="1" dirty="0">
              <a:solidFill>
                <a:schemeClr val="tx1"/>
              </a:solidFill>
              <a:latin typeface="Arial" charset="0"/>
            </a:endParaRPr>
          </a:p>
        </p:txBody>
      </p:sp>
      <p:sp>
        <p:nvSpPr>
          <p:cNvPr id="13" name="Plus 12"/>
          <p:cNvSpPr/>
          <p:nvPr/>
        </p:nvSpPr>
        <p:spPr>
          <a:xfrm>
            <a:off x="1574800" y="2832100"/>
            <a:ext cx="368300" cy="3302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2997200" y="4152900"/>
            <a:ext cx="2184400" cy="14097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chemeClr val="tx1"/>
                </a:solidFill>
                <a:latin typeface="Arial" charset="0"/>
              </a:rPr>
              <a:t>Complete Buyout Incentive Achieved</a:t>
            </a:r>
            <a:endParaRPr lang="en-US" b="1" dirty="0">
              <a:solidFill>
                <a:schemeClr val="tx1"/>
              </a:solidFill>
              <a:latin typeface="Arial" charset="0"/>
            </a:endParaRPr>
          </a:p>
        </p:txBody>
      </p:sp>
      <p:sp>
        <p:nvSpPr>
          <p:cNvPr id="18" name="Rectangle 6"/>
          <p:cNvSpPr>
            <a:spLocks noChangeArrowheads="1"/>
          </p:cNvSpPr>
          <p:nvPr/>
        </p:nvSpPr>
        <p:spPr bwMode="auto">
          <a:xfrm>
            <a:off x="3676650" y="3559175"/>
            <a:ext cx="857250" cy="530225"/>
          </a:xfrm>
          <a:prstGeom prst="rect">
            <a:avLst/>
          </a:prstGeom>
          <a:solidFill>
            <a:srgbClr val="5F5F5F"/>
          </a:solidFill>
          <a:ln w="9525">
            <a:noFill/>
            <a:miter lim="800000"/>
            <a:headEnd/>
            <a:tailEnd/>
          </a:ln>
        </p:spPr>
        <p:txBody>
          <a:bodyPr wrap="none" anchor="ctr"/>
          <a:lstStyle/>
          <a:p>
            <a:pPr marL="0" indent="0">
              <a:buClr>
                <a:schemeClr val="bg1"/>
              </a:buClr>
              <a:buFont typeface="Wingdings 2" pitchFamily="18" charset="2"/>
              <a:buNone/>
              <a:tabLst>
                <a:tab pos="2001838" algn="l"/>
              </a:tabLst>
            </a:pPr>
            <a:r>
              <a:rPr lang="en-US" sz="2400" dirty="0" smtClean="0">
                <a:solidFill>
                  <a:schemeClr val="bg1"/>
                </a:solidFill>
                <a:latin typeface="Cambria"/>
                <a:cs typeface="Cambria"/>
              </a:rPr>
              <a:t>Then</a:t>
            </a:r>
          </a:p>
        </p:txBody>
      </p:sp>
      <p:sp>
        <p:nvSpPr>
          <p:cNvPr id="21" name="Rectangle 6"/>
          <p:cNvSpPr>
            <a:spLocks noChangeArrowheads="1"/>
          </p:cNvSpPr>
          <p:nvPr/>
        </p:nvSpPr>
        <p:spPr bwMode="auto">
          <a:xfrm>
            <a:off x="812800" y="1181100"/>
            <a:ext cx="1549400" cy="469900"/>
          </a:xfrm>
          <a:prstGeom prst="rect">
            <a:avLst/>
          </a:prstGeom>
          <a:solidFill>
            <a:srgbClr val="5F5F5F"/>
          </a:solidFill>
          <a:ln w="9525">
            <a:noFill/>
            <a:miter lim="800000"/>
            <a:headEnd/>
            <a:tailEnd/>
          </a:ln>
        </p:spPr>
        <p:txBody>
          <a:bodyPr wrap="none" anchor="ctr"/>
          <a:lstStyle/>
          <a:p>
            <a:pPr marL="0" indent="0">
              <a:buClr>
                <a:schemeClr val="bg1"/>
              </a:buClr>
              <a:buFont typeface="Wingdings 2" pitchFamily="18" charset="2"/>
              <a:buNone/>
              <a:tabLst>
                <a:tab pos="2001838" algn="l"/>
              </a:tabLst>
            </a:pPr>
            <a:r>
              <a:rPr lang="en-US" sz="2400" dirty="0" smtClean="0">
                <a:solidFill>
                  <a:schemeClr val="bg1"/>
                </a:solidFill>
                <a:latin typeface="Cambria"/>
                <a:cs typeface="Cambria"/>
              </a:rPr>
              <a:t>. . . And If</a:t>
            </a:r>
          </a:p>
        </p:txBody>
      </p:sp>
      <p:sp>
        <p:nvSpPr>
          <p:cNvPr id="23" name="Rectangle 3"/>
          <p:cNvSpPr txBox="1">
            <a:spLocks/>
          </p:cNvSpPr>
          <p:nvPr/>
        </p:nvSpPr>
        <p:spPr bwMode="auto">
          <a:xfrm>
            <a:off x="5702300" y="1362075"/>
            <a:ext cx="3124200" cy="1444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spcBef>
                <a:spcPct val="20000"/>
              </a:spcBef>
              <a:buClr>
                <a:schemeClr val="bg1"/>
              </a:buClr>
              <a:buSzPct val="80000"/>
              <a:tabLst>
                <a:tab pos="2001838" algn="l"/>
              </a:tabLst>
              <a:defRPr/>
            </a:pPr>
            <a:r>
              <a:rPr lang="en-US" sz="2800" dirty="0" smtClean="0">
                <a:solidFill>
                  <a:schemeClr val="bg1"/>
                </a:solidFill>
                <a:latin typeface="Cambria"/>
                <a:cs typeface="Cambria"/>
              </a:rPr>
              <a:t>Target Cost &amp; Complete Buyout Incentive </a:t>
            </a:r>
          </a:p>
          <a:p>
            <a:pPr marL="0" marR="0" lvl="0" indent="0" algn="l" defTabSz="914400" rtl="0" eaLnBrk="0" fontAlgn="base" latinLnBrk="0" hangingPunct="0">
              <a:lnSpc>
                <a:spcPct val="100000"/>
              </a:lnSpc>
              <a:spcBef>
                <a:spcPct val="20000"/>
              </a:spcBef>
              <a:spcAft>
                <a:spcPct val="0"/>
              </a:spcAft>
              <a:buClr>
                <a:schemeClr val="bg1"/>
              </a:buClr>
              <a:buSzPct val="80000"/>
              <a:buFont typeface="Wingdings 2" pitchFamily="18" charset="2"/>
              <a:buNone/>
              <a:tabLst>
                <a:tab pos="2001838" algn="l"/>
              </a:tabLst>
              <a:defRPr/>
            </a:pPr>
            <a:endParaRPr kumimoji="0" lang="en-US" sz="2800" b="0" i="0" u="none" strike="noStrike" kern="1200" cap="none" spc="0" normalizeH="0" baseline="0" noProof="0" dirty="0" smtClean="0">
              <a:ln>
                <a:noFill/>
              </a:ln>
              <a:solidFill>
                <a:schemeClr val="bg1"/>
              </a:solidFill>
              <a:effectLst/>
              <a:uLnTx/>
              <a:uFillTx/>
              <a:latin typeface="Cambria"/>
              <a:ea typeface="+mn-ea"/>
              <a:cs typeface="Cambria"/>
            </a:endParaRPr>
          </a:p>
          <a:p>
            <a:pPr marL="0" marR="0" lvl="0" indent="0" algn="l" defTabSz="914400" rtl="0" eaLnBrk="0" fontAlgn="base" latinLnBrk="0" hangingPunct="0">
              <a:lnSpc>
                <a:spcPct val="100000"/>
              </a:lnSpc>
              <a:spcBef>
                <a:spcPct val="20000"/>
              </a:spcBef>
              <a:spcAft>
                <a:spcPct val="0"/>
              </a:spcAft>
              <a:buClr>
                <a:schemeClr val="bg1"/>
              </a:buClr>
              <a:buSzPct val="80000"/>
              <a:buFont typeface="Wingdings 2" pitchFamily="18" charset="2"/>
              <a:buNone/>
              <a:tabLst>
                <a:tab pos="2001838" algn="l"/>
              </a:tabLst>
              <a:defRPr/>
            </a:pPr>
            <a:endParaRPr kumimoji="0" lang="en-US" sz="2800" b="0" i="0" u="none" strike="noStrike" kern="1200" cap="none" spc="0" normalizeH="0" baseline="0" noProof="0" dirty="0" smtClean="0">
              <a:ln>
                <a:noFill/>
              </a:ln>
              <a:solidFill>
                <a:schemeClr val="bg1"/>
              </a:solidFill>
              <a:effectLst/>
              <a:uLnTx/>
              <a:uFillTx/>
              <a:latin typeface="Cambria"/>
              <a:ea typeface="+mn-ea"/>
              <a:cs typeface="Cambria"/>
            </a:endParaRPr>
          </a:p>
        </p:txBody>
      </p:sp>
      <p:sp>
        <p:nvSpPr>
          <p:cNvPr id="25" name="Rectangle 6"/>
          <p:cNvSpPr>
            <a:spLocks noChangeArrowheads="1"/>
          </p:cNvSpPr>
          <p:nvPr/>
        </p:nvSpPr>
        <p:spPr bwMode="auto">
          <a:xfrm>
            <a:off x="228600" y="3111500"/>
            <a:ext cx="3086100" cy="469900"/>
          </a:xfrm>
          <a:prstGeom prst="rect">
            <a:avLst/>
          </a:prstGeom>
          <a:solidFill>
            <a:srgbClr val="5F5F5F"/>
          </a:solidFill>
          <a:ln w="9525">
            <a:noFill/>
            <a:miter lim="800000"/>
            <a:headEnd/>
            <a:tailEnd/>
          </a:ln>
        </p:spPr>
        <p:txBody>
          <a:bodyPr wrap="none" anchor="ctr"/>
          <a:lstStyle/>
          <a:p>
            <a:pPr marL="0" indent="0">
              <a:buClr>
                <a:schemeClr val="bg1"/>
              </a:buClr>
              <a:buFont typeface="Wingdings 2" pitchFamily="18" charset="2"/>
              <a:buNone/>
              <a:tabLst>
                <a:tab pos="2001838" algn="l"/>
              </a:tabLst>
            </a:pPr>
            <a:r>
              <a:rPr lang="en-US" sz="2400" dirty="0" smtClean="0">
                <a:solidFill>
                  <a:schemeClr val="bg1"/>
                </a:solidFill>
                <a:latin typeface="Cambria"/>
                <a:cs typeface="Cambria"/>
              </a:rPr>
              <a:t>At end of Construction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Rectangle 6"/>
          <p:cNvSpPr>
            <a:spLocks noChangeArrowheads="1"/>
          </p:cNvSpPr>
          <p:nvPr/>
        </p:nvSpPr>
        <p:spPr bwMode="auto">
          <a:xfrm>
            <a:off x="5429250" y="1221698"/>
            <a:ext cx="3602324" cy="2454952"/>
          </a:xfrm>
          <a:prstGeom prst="rect">
            <a:avLst/>
          </a:prstGeom>
          <a:solidFill>
            <a:srgbClr val="5F5F5F"/>
          </a:solidFill>
          <a:ln w="9525">
            <a:noFill/>
            <a:miter lim="800000"/>
            <a:headEnd/>
            <a:tailEnd/>
          </a:ln>
        </p:spPr>
        <p:txBody>
          <a:bodyPr wrap="none" anchor="ctr"/>
          <a:lstStyle/>
          <a:p>
            <a:endParaRPr lang="en-US"/>
          </a:p>
        </p:txBody>
      </p:sp>
      <p:sp>
        <p:nvSpPr>
          <p:cNvPr id="59394" name="Rectangle 2"/>
          <p:cNvSpPr>
            <a:spLocks noGrp="1"/>
          </p:cNvSpPr>
          <p:nvPr>
            <p:ph type="title" idx="4294967295"/>
          </p:nvPr>
        </p:nvSpPr>
        <p:spPr bwMode="auto">
          <a:xfrm>
            <a:off x="1647981" y="370382"/>
            <a:ext cx="702945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Incentive – Construction</a:t>
            </a:r>
          </a:p>
        </p:txBody>
      </p:sp>
      <p:sp>
        <p:nvSpPr>
          <p:cNvPr id="83971" name="Rectangle 6"/>
          <p:cNvSpPr>
            <a:spLocks noChangeArrowheads="1"/>
          </p:cNvSpPr>
          <p:nvPr/>
        </p:nvSpPr>
        <p:spPr bwMode="auto">
          <a:xfrm>
            <a:off x="0" y="1229192"/>
            <a:ext cx="5314950" cy="5366479"/>
          </a:xfrm>
          <a:prstGeom prst="rect">
            <a:avLst/>
          </a:prstGeom>
          <a:solidFill>
            <a:srgbClr val="5F5F5F"/>
          </a:solidFill>
          <a:ln w="9525">
            <a:noFill/>
            <a:miter lim="800000"/>
            <a:headEnd/>
            <a:tailEnd/>
          </a:ln>
        </p:spPr>
        <p:txBody>
          <a:bodyPr wrap="none" anchor="ctr"/>
          <a:lstStyle/>
          <a:p>
            <a:endParaRPr lang="en-US"/>
          </a:p>
        </p:txBody>
      </p:sp>
      <p:sp>
        <p:nvSpPr>
          <p:cNvPr id="83972" name="Rectangle 3"/>
          <p:cNvSpPr>
            <a:spLocks noGrp="1"/>
          </p:cNvSpPr>
          <p:nvPr>
            <p:ph type="body" idx="4294967295"/>
          </p:nvPr>
        </p:nvSpPr>
        <p:spPr>
          <a:xfrm>
            <a:off x="571500" y="1577975"/>
            <a:ext cx="4152900" cy="4572000"/>
          </a:xfrm>
        </p:spPr>
        <p:txBody>
          <a:bodyPr lIns="0" tIns="0" rIns="0" bIns="0"/>
          <a:lstStyle/>
          <a:p>
            <a:pPr marL="342900" indent="-342900">
              <a:buClr>
                <a:schemeClr val="bg1"/>
              </a:buClr>
              <a:buFont typeface="Arial" charset="0"/>
              <a:buChar char="•"/>
            </a:pPr>
            <a:r>
              <a:rPr lang="en-US" sz="2800" dirty="0" smtClean="0">
                <a:solidFill>
                  <a:schemeClr val="bg1"/>
                </a:solidFill>
                <a:latin typeface="Cambria"/>
                <a:cs typeface="Cambria"/>
              </a:rPr>
              <a:t>Performance Based Incentives</a:t>
            </a:r>
          </a:p>
          <a:p>
            <a:pPr marL="342900" lvl="1" indent="-342900">
              <a:buClr>
                <a:schemeClr val="bg1"/>
              </a:buClr>
              <a:buFont typeface="Arial" charset="0"/>
              <a:buChar char="•"/>
            </a:pPr>
            <a:r>
              <a:rPr lang="en-US" sz="2800" dirty="0" smtClean="0">
                <a:solidFill>
                  <a:schemeClr val="bg1"/>
                </a:solidFill>
                <a:latin typeface="Cambria"/>
                <a:cs typeface="Cambria"/>
              </a:rPr>
              <a:t>Sharing Risk and Reward</a:t>
            </a:r>
          </a:p>
          <a:p>
            <a:pPr marL="342900" lvl="1" indent="-342900">
              <a:buClr>
                <a:schemeClr val="bg1"/>
              </a:buClr>
              <a:buFont typeface="Arial" charset="0"/>
              <a:buChar char="•"/>
            </a:pPr>
            <a:r>
              <a:rPr lang="en-US" sz="2800" dirty="0" smtClean="0">
                <a:solidFill>
                  <a:schemeClr val="bg1"/>
                </a:solidFill>
                <a:latin typeface="Cambria"/>
                <a:cs typeface="Cambria"/>
              </a:rPr>
              <a:t>Set Up a Way to Share the Reward</a:t>
            </a:r>
          </a:p>
          <a:p>
            <a:pPr marL="342900" lvl="1" indent="-342900">
              <a:buClr>
                <a:schemeClr val="bg1"/>
              </a:buClr>
              <a:buFont typeface="Arial" charset="0"/>
              <a:buChar char="•"/>
            </a:pPr>
            <a:r>
              <a:rPr lang="en-US" sz="2800" dirty="0" smtClean="0">
                <a:solidFill>
                  <a:schemeClr val="bg1"/>
                </a:solidFill>
                <a:latin typeface="Cambria"/>
                <a:cs typeface="Cambria"/>
              </a:rPr>
              <a:t>Everyone Fails Together or Succeeds Together</a:t>
            </a:r>
          </a:p>
          <a:p>
            <a:pPr marL="0" lvl="2" indent="0">
              <a:buFont typeface="Wingdings 2" pitchFamily="18" charset="2"/>
              <a:buNone/>
            </a:pPr>
            <a:endParaRPr lang="en-US" sz="2800" dirty="0" smtClean="0">
              <a:latin typeface="Cambria"/>
              <a:cs typeface="Cambria"/>
            </a:endParaRPr>
          </a:p>
          <a:p>
            <a:pPr marL="342900" lvl="1" indent="-342900">
              <a:buFont typeface="Arial" charset="0"/>
              <a:buChar char="•"/>
            </a:pPr>
            <a:endParaRPr lang="en-US" sz="2800" dirty="0" smtClean="0">
              <a:latin typeface="Cambria"/>
              <a:cs typeface="Cambria"/>
            </a:endParaRPr>
          </a:p>
        </p:txBody>
      </p:sp>
      <p:sp>
        <p:nvSpPr>
          <p:cNvPr id="83973" name="TextBox 7"/>
          <p:cNvSpPr txBox="1">
            <a:spLocks noChangeArrowheads="1"/>
          </p:cNvSpPr>
          <p:nvPr/>
        </p:nvSpPr>
        <p:spPr bwMode="auto">
          <a:xfrm>
            <a:off x="5524500" y="1276350"/>
            <a:ext cx="3295650" cy="2524125"/>
          </a:xfrm>
          <a:prstGeom prst="rect">
            <a:avLst/>
          </a:prstGeom>
          <a:noFill/>
          <a:ln w="9525">
            <a:noFill/>
            <a:miter lim="800000"/>
            <a:headEnd/>
            <a:tailEnd/>
          </a:ln>
        </p:spPr>
        <p:txBody>
          <a:bodyPr>
            <a:spAutoFit/>
          </a:bodyPr>
          <a:lstStyle/>
          <a:p>
            <a:pPr marL="0" lvl="2"/>
            <a:r>
              <a:rPr lang="en-US" sz="2800" dirty="0">
                <a:solidFill>
                  <a:schemeClr val="bg1"/>
                </a:solidFill>
                <a:latin typeface="Cambria"/>
                <a:cs typeface="Cambria"/>
              </a:rPr>
              <a:t>Percent Planned Complete  &amp; Schedule Milestone Based Incentive Program</a:t>
            </a:r>
            <a:endParaRPr lang="en-US" sz="2800" b="1" dirty="0">
              <a:solidFill>
                <a:schemeClr val="bg1"/>
              </a:solidFill>
              <a:latin typeface="Cambria"/>
              <a:cs typeface="Cambria"/>
            </a:endParaRPr>
          </a:p>
          <a:p>
            <a:endParaRPr lang="en-US" dirty="0">
              <a:latin typeface="Cambria"/>
              <a:cs typeface="Cambria"/>
            </a:endParaRPr>
          </a:p>
        </p:txBody>
      </p:sp>
      <p:pic>
        <p:nvPicPr>
          <p:cNvPr id="83974" name="Picture 8" descr="082809-018"/>
          <p:cNvPicPr>
            <a:picLocks noChangeAspect="1" noChangeArrowheads="1"/>
          </p:cNvPicPr>
          <p:nvPr/>
        </p:nvPicPr>
        <p:blipFill>
          <a:blip r:embed="rId3" cstate="print"/>
          <a:srcRect/>
          <a:stretch>
            <a:fillRect/>
          </a:stretch>
        </p:blipFill>
        <p:spPr bwMode="auto">
          <a:xfrm>
            <a:off x="5418944" y="3809558"/>
            <a:ext cx="3597640" cy="2801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Milestones</a:t>
            </a:r>
            <a:endParaRPr lang="en-US" dirty="0"/>
          </a:p>
        </p:txBody>
      </p:sp>
      <p:sp>
        <p:nvSpPr>
          <p:cNvPr id="4" name="Slide Number Placeholder 3"/>
          <p:cNvSpPr>
            <a:spLocks noGrp="1"/>
          </p:cNvSpPr>
          <p:nvPr>
            <p:ph type="sldNum" sz="quarter" idx="10"/>
          </p:nvPr>
        </p:nvSpPr>
        <p:spPr/>
        <p:txBody>
          <a:bodyPr/>
          <a:lstStyle/>
          <a:p>
            <a:pPr>
              <a:defRPr/>
            </a:pPr>
            <a:fld id="{05317344-209A-4BB1-8CDE-0B666092A30C}" type="slidenum">
              <a:rPr lang="en-US" smtClean="0"/>
              <a:pPr>
                <a:defRPr/>
              </a:pPr>
              <a:t>16</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749425" y="2226856"/>
            <a:ext cx="6937375" cy="353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Plan Percent Complete</a:t>
            </a:r>
            <a:endParaRPr lang="en-US" dirty="0"/>
          </a:p>
        </p:txBody>
      </p:sp>
      <p:sp>
        <p:nvSpPr>
          <p:cNvPr id="4" name="Slide Number Placeholder 3"/>
          <p:cNvSpPr>
            <a:spLocks noGrp="1"/>
          </p:cNvSpPr>
          <p:nvPr>
            <p:ph type="sldNum" sz="quarter" idx="10"/>
          </p:nvPr>
        </p:nvSpPr>
        <p:spPr/>
        <p:txBody>
          <a:bodyPr/>
          <a:lstStyle/>
          <a:p>
            <a:pPr>
              <a:defRPr/>
            </a:pPr>
            <a:fld id="{05317344-209A-4BB1-8CDE-0B666092A30C}" type="slidenum">
              <a:rPr lang="en-US" smtClean="0"/>
              <a:pPr>
                <a:defRPr/>
              </a:pPr>
              <a:t>17</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22628" y="1821304"/>
            <a:ext cx="9166628" cy="3665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Rectangle 6"/>
          <p:cNvSpPr>
            <a:spLocks noChangeArrowheads="1"/>
          </p:cNvSpPr>
          <p:nvPr/>
        </p:nvSpPr>
        <p:spPr bwMode="auto">
          <a:xfrm>
            <a:off x="5429250" y="1251678"/>
            <a:ext cx="3587334" cy="2386871"/>
          </a:xfrm>
          <a:prstGeom prst="rect">
            <a:avLst/>
          </a:prstGeom>
          <a:solidFill>
            <a:srgbClr val="5F5F5F"/>
          </a:solidFill>
          <a:ln w="9525">
            <a:noFill/>
            <a:miter lim="800000"/>
            <a:headEnd/>
            <a:tailEnd/>
          </a:ln>
        </p:spPr>
        <p:txBody>
          <a:bodyPr wrap="none" anchor="ctr"/>
          <a:lstStyle/>
          <a:p>
            <a:endParaRPr lang="en-US"/>
          </a:p>
        </p:txBody>
      </p:sp>
      <p:sp>
        <p:nvSpPr>
          <p:cNvPr id="59394" name="Rectangle 2"/>
          <p:cNvSpPr>
            <a:spLocks noGrp="1"/>
          </p:cNvSpPr>
          <p:nvPr>
            <p:ph type="title" idx="4294967295"/>
          </p:nvPr>
        </p:nvSpPr>
        <p:spPr bwMode="auto">
          <a:xfrm>
            <a:off x="1677024" y="377877"/>
            <a:ext cx="685800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Benefits</a:t>
            </a:r>
          </a:p>
        </p:txBody>
      </p:sp>
      <p:sp>
        <p:nvSpPr>
          <p:cNvPr id="92163" name="Rectangle 6"/>
          <p:cNvSpPr>
            <a:spLocks noChangeArrowheads="1"/>
          </p:cNvSpPr>
          <p:nvPr/>
        </p:nvSpPr>
        <p:spPr bwMode="auto">
          <a:xfrm>
            <a:off x="0" y="1244184"/>
            <a:ext cx="5295900" cy="5351488"/>
          </a:xfrm>
          <a:prstGeom prst="rect">
            <a:avLst/>
          </a:prstGeom>
          <a:solidFill>
            <a:srgbClr val="5F5F5F"/>
          </a:solidFill>
          <a:ln w="9525">
            <a:noFill/>
            <a:miter lim="800000"/>
            <a:headEnd/>
            <a:tailEnd/>
          </a:ln>
        </p:spPr>
        <p:txBody>
          <a:bodyPr wrap="none" anchor="ctr"/>
          <a:lstStyle/>
          <a:p>
            <a:endParaRPr lang="en-US"/>
          </a:p>
        </p:txBody>
      </p:sp>
      <p:sp>
        <p:nvSpPr>
          <p:cNvPr id="92164" name="Rectangle 3"/>
          <p:cNvSpPr>
            <a:spLocks noGrp="1"/>
          </p:cNvSpPr>
          <p:nvPr>
            <p:ph type="body" idx="4294967295"/>
          </p:nvPr>
        </p:nvSpPr>
        <p:spPr>
          <a:xfrm>
            <a:off x="256218" y="1238305"/>
            <a:ext cx="4972050" cy="5318792"/>
          </a:xfrm>
        </p:spPr>
        <p:txBody>
          <a:bodyPr/>
          <a:lstStyle/>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Accurate Buy-out at Target Cost</a:t>
            </a:r>
          </a:p>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Improved Schedule Performance</a:t>
            </a:r>
          </a:p>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Greatly Reduced Risk of Claims</a:t>
            </a:r>
          </a:p>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Improved Design Process</a:t>
            </a:r>
          </a:p>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Improved Risk Management Process During Construction</a:t>
            </a:r>
          </a:p>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Improved Communications With Stakeholders</a:t>
            </a:r>
          </a:p>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Decrease in </a:t>
            </a:r>
            <a:r>
              <a:rPr lang="en-US" sz="2000" dirty="0" err="1" smtClean="0">
                <a:solidFill>
                  <a:schemeClr val="bg1"/>
                </a:solidFill>
                <a:latin typeface="Franklin Gothic Medium" pitchFamily="34" charset="0"/>
              </a:rPr>
              <a:t>RFI’s</a:t>
            </a:r>
            <a:r>
              <a:rPr lang="en-US" sz="2000" dirty="0" smtClean="0">
                <a:solidFill>
                  <a:schemeClr val="bg1"/>
                </a:solidFill>
                <a:latin typeface="Franklin Gothic Medium" pitchFamily="34" charset="0"/>
              </a:rPr>
              <a:t> and Submittal Turn Around</a:t>
            </a:r>
          </a:p>
          <a:p>
            <a:pPr marL="457200" indent="-392113" eaLnBrk="1" hangingPunct="1">
              <a:spcAft>
                <a:spcPts val="1776"/>
              </a:spcAft>
              <a:buClr>
                <a:schemeClr val="bg1"/>
              </a:buClr>
              <a:buFont typeface="Arial" charset="0"/>
              <a:buChar char="•"/>
              <a:tabLst>
                <a:tab pos="457200" algn="l"/>
              </a:tabLst>
            </a:pPr>
            <a:r>
              <a:rPr lang="en-US" sz="2000" dirty="0" smtClean="0">
                <a:solidFill>
                  <a:schemeClr val="bg1"/>
                </a:solidFill>
                <a:latin typeface="Franklin Gothic Medium" pitchFamily="34" charset="0"/>
              </a:rPr>
              <a:t>Faster Decision Making</a:t>
            </a:r>
          </a:p>
        </p:txBody>
      </p:sp>
      <p:pic>
        <p:nvPicPr>
          <p:cNvPr id="92165" name="Picture 4" descr="REVISED_waiting room and reception"/>
          <p:cNvPicPr>
            <a:picLocks noChangeAspect="1" noChangeArrowheads="1"/>
          </p:cNvPicPr>
          <p:nvPr/>
        </p:nvPicPr>
        <p:blipFill>
          <a:blip r:embed="rId3" cstate="print"/>
          <a:srcRect r="10429"/>
          <a:stretch>
            <a:fillRect/>
          </a:stretch>
        </p:blipFill>
        <p:spPr bwMode="auto">
          <a:xfrm>
            <a:off x="5435600" y="3752850"/>
            <a:ext cx="3580984" cy="2842822"/>
          </a:xfrm>
          <a:prstGeom prst="rect">
            <a:avLst/>
          </a:prstGeom>
          <a:noFill/>
          <a:ln w="6350">
            <a:solidFill>
              <a:srgbClr val="000000"/>
            </a:solidFill>
            <a:miter lim="800000"/>
            <a:headEnd/>
            <a:tailEnd/>
          </a:ln>
        </p:spPr>
      </p:pic>
      <p:sp>
        <p:nvSpPr>
          <p:cNvPr id="92166" name="Text Box 8"/>
          <p:cNvSpPr txBox="1">
            <a:spLocks noChangeArrowheads="1"/>
          </p:cNvSpPr>
          <p:nvPr/>
        </p:nvSpPr>
        <p:spPr bwMode="auto">
          <a:xfrm>
            <a:off x="5673725" y="1535113"/>
            <a:ext cx="3244850" cy="1373187"/>
          </a:xfrm>
          <a:prstGeom prst="rect">
            <a:avLst/>
          </a:prstGeom>
          <a:noFill/>
          <a:ln w="9525">
            <a:noFill/>
            <a:miter lim="800000"/>
            <a:headEnd/>
            <a:tailEnd/>
          </a:ln>
        </p:spPr>
        <p:txBody>
          <a:bodyPr>
            <a:spAutoFit/>
          </a:bodyPr>
          <a:lstStyle/>
          <a:p>
            <a:r>
              <a:rPr lang="en-US" sz="2800" dirty="0">
                <a:solidFill>
                  <a:schemeClr val="bg1"/>
                </a:solidFill>
                <a:latin typeface="Cambria"/>
                <a:cs typeface="Cambria"/>
              </a:rPr>
              <a:t>Greatest benefit is  a successful project for the entire team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6"/>
          <p:cNvSpPr>
            <a:spLocks noChangeArrowheads="1"/>
          </p:cNvSpPr>
          <p:nvPr/>
        </p:nvSpPr>
        <p:spPr bwMode="auto">
          <a:xfrm>
            <a:off x="5429250" y="1281658"/>
            <a:ext cx="3594829" cy="2356891"/>
          </a:xfrm>
          <a:prstGeom prst="rect">
            <a:avLst/>
          </a:prstGeom>
          <a:solidFill>
            <a:srgbClr val="5F5F5F"/>
          </a:solidFill>
          <a:ln w="9525">
            <a:noFill/>
            <a:miter lim="800000"/>
            <a:headEnd/>
            <a:tailEnd/>
          </a:ln>
        </p:spPr>
        <p:txBody>
          <a:bodyPr wrap="none" anchor="ctr"/>
          <a:lstStyle/>
          <a:p>
            <a:endParaRPr lang="en-US"/>
          </a:p>
        </p:txBody>
      </p:sp>
      <p:sp>
        <p:nvSpPr>
          <p:cNvPr id="59394" name="Rectangle 2"/>
          <p:cNvSpPr>
            <a:spLocks noGrp="1"/>
          </p:cNvSpPr>
          <p:nvPr>
            <p:ph type="title" idx="4294967295"/>
          </p:nvPr>
        </p:nvSpPr>
        <p:spPr bwMode="auto">
          <a:xfrm>
            <a:off x="1669529" y="362887"/>
            <a:ext cx="685800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Benefits</a:t>
            </a:r>
          </a:p>
        </p:txBody>
      </p:sp>
      <p:sp>
        <p:nvSpPr>
          <p:cNvPr id="94211" name="Rectangle 6"/>
          <p:cNvSpPr>
            <a:spLocks noChangeArrowheads="1"/>
          </p:cNvSpPr>
          <p:nvPr/>
        </p:nvSpPr>
        <p:spPr bwMode="auto">
          <a:xfrm>
            <a:off x="0" y="1289153"/>
            <a:ext cx="5295900" cy="5306519"/>
          </a:xfrm>
          <a:prstGeom prst="rect">
            <a:avLst/>
          </a:prstGeom>
          <a:solidFill>
            <a:srgbClr val="5F5F5F"/>
          </a:solidFill>
          <a:ln w="9525">
            <a:noFill/>
            <a:miter lim="800000"/>
            <a:headEnd/>
            <a:tailEnd/>
          </a:ln>
        </p:spPr>
        <p:txBody>
          <a:bodyPr wrap="none" anchor="ctr"/>
          <a:lstStyle/>
          <a:p>
            <a:endParaRPr lang="en-US"/>
          </a:p>
        </p:txBody>
      </p:sp>
      <p:sp>
        <p:nvSpPr>
          <p:cNvPr id="94212" name="Rectangle 3"/>
          <p:cNvSpPr>
            <a:spLocks noGrp="1"/>
          </p:cNvSpPr>
          <p:nvPr>
            <p:ph type="body" idx="4294967295"/>
          </p:nvPr>
        </p:nvSpPr>
        <p:spPr>
          <a:xfrm>
            <a:off x="381000" y="1577975"/>
            <a:ext cx="4762500" cy="4572000"/>
          </a:xfrm>
        </p:spPr>
        <p:txBody>
          <a:bodyPr/>
          <a:lstStyle/>
          <a:p>
            <a:pPr marL="457200" indent="-457200" eaLnBrk="1" hangingPunct="1">
              <a:spcAft>
                <a:spcPct val="25000"/>
              </a:spcAft>
              <a:buClr>
                <a:schemeClr val="bg1"/>
              </a:buClr>
              <a:buFont typeface="Arial" charset="0"/>
              <a:buChar char="•"/>
              <a:tabLst>
                <a:tab pos="457200" algn="l"/>
              </a:tabLst>
            </a:pPr>
            <a:r>
              <a:rPr lang="en-US" sz="2400" dirty="0" smtClean="0">
                <a:solidFill>
                  <a:schemeClr val="bg1"/>
                </a:solidFill>
                <a:latin typeface="Franklin Gothic Medium" pitchFamily="34" charset="0"/>
              </a:rPr>
              <a:t>Cost Control from Beginning via Integrated Team</a:t>
            </a:r>
          </a:p>
          <a:p>
            <a:pPr marL="457200" indent="-457200" eaLnBrk="1" hangingPunct="1">
              <a:spcAft>
                <a:spcPct val="25000"/>
              </a:spcAft>
              <a:buClr>
                <a:schemeClr val="bg1"/>
              </a:buClr>
              <a:buFont typeface="Arial" charset="0"/>
              <a:buChar char="•"/>
              <a:tabLst>
                <a:tab pos="457200" algn="l"/>
              </a:tabLst>
            </a:pPr>
            <a:r>
              <a:rPr lang="en-US" sz="2400" dirty="0" smtClean="0">
                <a:solidFill>
                  <a:schemeClr val="bg1"/>
                </a:solidFill>
                <a:latin typeface="Franklin Gothic Medium" pitchFamily="34" charset="0"/>
              </a:rPr>
              <a:t>Everybody’s ideas contribute</a:t>
            </a:r>
          </a:p>
          <a:p>
            <a:pPr marL="457200" indent="-457200" eaLnBrk="1" hangingPunct="1">
              <a:spcAft>
                <a:spcPct val="25000"/>
              </a:spcAft>
              <a:buClr>
                <a:schemeClr val="bg1"/>
              </a:buClr>
              <a:buFont typeface="Arial" charset="0"/>
              <a:buChar char="•"/>
              <a:tabLst>
                <a:tab pos="457200" algn="l"/>
              </a:tabLst>
            </a:pPr>
            <a:r>
              <a:rPr lang="en-US" sz="2400" dirty="0" smtClean="0">
                <a:solidFill>
                  <a:schemeClr val="bg1"/>
                </a:solidFill>
                <a:latin typeface="Franklin Gothic Medium" pitchFamily="34" charset="0"/>
              </a:rPr>
              <a:t>Early Integration of Installation Criteria Lowered Risk for Owner</a:t>
            </a:r>
          </a:p>
          <a:p>
            <a:pPr marL="457200" indent="-457200" eaLnBrk="1" hangingPunct="1">
              <a:spcAft>
                <a:spcPct val="25000"/>
              </a:spcAft>
              <a:buClr>
                <a:schemeClr val="bg1"/>
              </a:buClr>
              <a:buFont typeface="Arial" charset="0"/>
              <a:buChar char="•"/>
              <a:tabLst>
                <a:tab pos="457200" algn="l"/>
              </a:tabLst>
            </a:pPr>
            <a:r>
              <a:rPr lang="en-US" sz="2400" dirty="0" smtClean="0">
                <a:solidFill>
                  <a:schemeClr val="bg1"/>
                </a:solidFill>
                <a:latin typeface="Franklin Gothic Medium" pitchFamily="34" charset="0"/>
              </a:rPr>
              <a:t>Constructability Resolved Early During Design Stages</a:t>
            </a:r>
          </a:p>
          <a:p>
            <a:pPr marL="457200" indent="-457200" eaLnBrk="1" hangingPunct="1">
              <a:spcAft>
                <a:spcPct val="25000"/>
              </a:spcAft>
              <a:buClr>
                <a:schemeClr val="bg1"/>
              </a:buClr>
              <a:buFont typeface="Arial" charset="0"/>
              <a:buChar char="•"/>
              <a:tabLst>
                <a:tab pos="457200" algn="l"/>
              </a:tabLst>
            </a:pPr>
            <a:r>
              <a:rPr lang="en-US" sz="2400" dirty="0" smtClean="0">
                <a:solidFill>
                  <a:schemeClr val="bg1"/>
                </a:solidFill>
                <a:latin typeface="Franklin Gothic Medium" pitchFamily="34" charset="0"/>
              </a:rPr>
              <a:t>Predictability of Planning Fewer Surprises</a:t>
            </a:r>
          </a:p>
          <a:p>
            <a:pPr marL="327025" lvl="1" indent="-381000">
              <a:tabLst>
                <a:tab pos="457200" algn="l"/>
              </a:tabLst>
            </a:pPr>
            <a:endParaRPr lang="en-US" dirty="0" smtClean="0"/>
          </a:p>
          <a:p>
            <a:pPr marL="327025" lvl="1" indent="-381000">
              <a:tabLst>
                <a:tab pos="457200" algn="l"/>
              </a:tabLst>
            </a:pPr>
            <a:endParaRPr lang="en-US" dirty="0" smtClean="0"/>
          </a:p>
        </p:txBody>
      </p:sp>
      <p:pic>
        <p:nvPicPr>
          <p:cNvPr id="94213" name="Picture 14" descr="Floors"/>
          <p:cNvPicPr>
            <a:picLocks noChangeAspect="1" noChangeArrowheads="1"/>
          </p:cNvPicPr>
          <p:nvPr/>
        </p:nvPicPr>
        <p:blipFill>
          <a:blip r:embed="rId3" cstate="print"/>
          <a:srcRect/>
          <a:stretch>
            <a:fillRect/>
          </a:stretch>
        </p:blipFill>
        <p:spPr bwMode="auto">
          <a:xfrm>
            <a:off x="5441950" y="3810000"/>
            <a:ext cx="3582129" cy="2778177"/>
          </a:xfrm>
          <a:prstGeom prst="rect">
            <a:avLst/>
          </a:prstGeom>
          <a:noFill/>
          <a:ln w="6350">
            <a:solidFill>
              <a:srgbClr val="000000"/>
            </a:solidFill>
            <a:miter lim="800000"/>
            <a:headEnd/>
            <a:tailEnd/>
          </a:ln>
        </p:spPr>
      </p:pic>
      <p:sp>
        <p:nvSpPr>
          <p:cNvPr id="94214" name="Text Box 8"/>
          <p:cNvSpPr txBox="1">
            <a:spLocks noChangeArrowheads="1"/>
          </p:cNvSpPr>
          <p:nvPr/>
        </p:nvSpPr>
        <p:spPr bwMode="auto">
          <a:xfrm>
            <a:off x="5673725" y="1547813"/>
            <a:ext cx="3232150" cy="1373187"/>
          </a:xfrm>
          <a:prstGeom prst="rect">
            <a:avLst/>
          </a:prstGeom>
          <a:noFill/>
          <a:ln w="9525">
            <a:noFill/>
            <a:miter lim="800000"/>
            <a:headEnd/>
            <a:tailEnd/>
          </a:ln>
        </p:spPr>
        <p:txBody>
          <a:bodyPr>
            <a:spAutoFit/>
          </a:bodyPr>
          <a:lstStyle/>
          <a:p>
            <a:r>
              <a:rPr lang="en-US" sz="2800" dirty="0">
                <a:solidFill>
                  <a:schemeClr val="bg1"/>
                </a:solidFill>
                <a:latin typeface="Cambria"/>
                <a:cs typeface="Cambria"/>
              </a:rPr>
              <a:t>Greatest benefit is  a successful project for the entire team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When and Why</a:t>
            </a:r>
          </a:p>
        </p:txBody>
      </p:sp>
      <p:sp>
        <p:nvSpPr>
          <p:cNvPr id="24578" name="Content Placeholder 2"/>
          <p:cNvSpPr>
            <a:spLocks noGrp="1"/>
          </p:cNvSpPr>
          <p:nvPr>
            <p:ph idx="1"/>
          </p:nvPr>
        </p:nvSpPr>
        <p:spPr/>
        <p:txBody>
          <a:bodyPr/>
          <a:lstStyle/>
          <a:p>
            <a:r>
              <a:rPr lang="en-US" dirty="0" smtClean="0"/>
              <a:t>UCSF had two challenging projects ramp up in 2006:</a:t>
            </a:r>
          </a:p>
          <a:p>
            <a:pPr lvl="1"/>
            <a:r>
              <a:rPr lang="en-US" dirty="0" smtClean="0">
                <a:latin typeface="Cambria"/>
                <a:cs typeface="Cambria"/>
              </a:rPr>
              <a:t>Cardiovascular Research Building</a:t>
            </a:r>
          </a:p>
          <a:p>
            <a:pPr lvl="1"/>
            <a:r>
              <a:rPr lang="en-US" dirty="0" smtClean="0">
                <a:latin typeface="Cambria"/>
                <a:cs typeface="Cambria"/>
              </a:rPr>
              <a:t>Regeneration Medicine Building</a:t>
            </a:r>
          </a:p>
          <a:p>
            <a:r>
              <a:rPr lang="en-US" dirty="0" smtClean="0"/>
              <a:t>We had recently seen a major research building project get stopped by a challenging construction cost environment</a:t>
            </a:r>
          </a:p>
          <a:p>
            <a:r>
              <a:rPr lang="en-US" dirty="0" smtClean="0"/>
              <a:t>Many of our major projects landed in litigation before completion</a:t>
            </a:r>
          </a:p>
          <a:p>
            <a:r>
              <a:rPr lang="en-US" dirty="0" smtClean="0"/>
              <a:t>Major trade subcontractors didn’t want to work with UCSF</a:t>
            </a:r>
          </a:p>
          <a:p>
            <a:r>
              <a:rPr lang="en-US" dirty="0" smtClean="0"/>
              <a:t>We set high design and construction standards for our cutting-edge research facilities</a:t>
            </a:r>
          </a:p>
        </p:txBody>
      </p:sp>
      <p:sp>
        <p:nvSpPr>
          <p:cNvPr id="24579" name="Slide Number Placeholder 3"/>
          <p:cNvSpPr>
            <a:spLocks noGrp="1"/>
          </p:cNvSpPr>
          <p:nvPr>
            <p:ph type="sldNum" sz="quarter" idx="10"/>
          </p:nvPr>
        </p:nvSpPr>
        <p:spPr>
          <a:noFill/>
        </p:spPr>
        <p:txBody>
          <a:bodyPr/>
          <a:lstStyle/>
          <a:p>
            <a:fld id="{45F80F76-377C-4D03-8939-4D5FAC278D54}" type="slidenum">
              <a:rPr lang="en-US" smtClean="0">
                <a:latin typeface="Arial" charset="0"/>
              </a:rPr>
              <a:pPr/>
              <a:t>2</a:t>
            </a:fld>
            <a:endParaRPr lang="en-US"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1662034" y="370382"/>
            <a:ext cx="685800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Keys to Success</a:t>
            </a:r>
          </a:p>
        </p:txBody>
      </p:sp>
      <p:sp>
        <p:nvSpPr>
          <p:cNvPr id="98307" name="Rectangle 6"/>
          <p:cNvSpPr>
            <a:spLocks noChangeArrowheads="1"/>
          </p:cNvSpPr>
          <p:nvPr/>
        </p:nvSpPr>
        <p:spPr bwMode="auto">
          <a:xfrm>
            <a:off x="0" y="1244183"/>
            <a:ext cx="5295900" cy="5358983"/>
          </a:xfrm>
          <a:prstGeom prst="rect">
            <a:avLst/>
          </a:prstGeom>
          <a:solidFill>
            <a:srgbClr val="5F5F5F"/>
          </a:solidFill>
          <a:ln w="9525">
            <a:noFill/>
            <a:miter lim="800000"/>
            <a:headEnd/>
            <a:tailEnd/>
          </a:ln>
        </p:spPr>
        <p:txBody>
          <a:bodyPr wrap="none" anchor="ctr"/>
          <a:lstStyle/>
          <a:p>
            <a:endParaRPr lang="en-US"/>
          </a:p>
        </p:txBody>
      </p:sp>
      <p:sp>
        <p:nvSpPr>
          <p:cNvPr id="98308" name="Rectangle 3"/>
          <p:cNvSpPr>
            <a:spLocks noGrp="1"/>
          </p:cNvSpPr>
          <p:nvPr>
            <p:ph type="body" idx="4294967295"/>
          </p:nvPr>
        </p:nvSpPr>
        <p:spPr>
          <a:xfrm>
            <a:off x="266700" y="1597025"/>
            <a:ext cx="4857750" cy="4572000"/>
          </a:xfrm>
        </p:spPr>
        <p:txBody>
          <a:bodyPr/>
          <a:lstStyle/>
          <a:p>
            <a:pPr eaLnBrk="1" hangingPunct="1">
              <a:spcAft>
                <a:spcPct val="25000"/>
              </a:spcAft>
              <a:buClr>
                <a:schemeClr val="bg1"/>
              </a:buClr>
              <a:buFont typeface="Arial" charset="0"/>
              <a:buChar char="•"/>
            </a:pPr>
            <a:r>
              <a:rPr lang="en-US" dirty="0" smtClean="0">
                <a:solidFill>
                  <a:schemeClr val="bg1"/>
                </a:solidFill>
                <a:latin typeface="Franklin Gothic Medium" pitchFamily="34" charset="0"/>
              </a:rPr>
              <a:t>Everybody Part of the Solution &amp; Outcome</a:t>
            </a:r>
          </a:p>
          <a:p>
            <a:pPr eaLnBrk="1" hangingPunct="1">
              <a:spcAft>
                <a:spcPct val="25000"/>
              </a:spcAft>
              <a:buClr>
                <a:schemeClr val="bg1"/>
              </a:buClr>
              <a:buFont typeface="Arial" charset="0"/>
              <a:buChar char="•"/>
            </a:pPr>
            <a:r>
              <a:rPr lang="en-US" dirty="0" smtClean="0">
                <a:solidFill>
                  <a:schemeClr val="bg1"/>
                </a:solidFill>
                <a:latin typeface="Franklin Gothic Medium" pitchFamily="34" charset="0"/>
              </a:rPr>
              <a:t>Culture of “How Can We…”</a:t>
            </a:r>
          </a:p>
          <a:p>
            <a:pPr eaLnBrk="1" hangingPunct="1">
              <a:spcAft>
                <a:spcPct val="25000"/>
              </a:spcAft>
              <a:buClr>
                <a:schemeClr val="bg1"/>
              </a:buClr>
              <a:buFont typeface="Arial" charset="0"/>
              <a:buChar char="•"/>
            </a:pPr>
            <a:r>
              <a:rPr lang="en-US" dirty="0" smtClean="0">
                <a:solidFill>
                  <a:schemeClr val="bg1"/>
                </a:solidFill>
                <a:latin typeface="Franklin Gothic Medium" pitchFamily="34" charset="0"/>
              </a:rPr>
              <a:t>Consensus Building </a:t>
            </a:r>
          </a:p>
          <a:p>
            <a:pPr eaLnBrk="1" hangingPunct="1">
              <a:spcAft>
                <a:spcPct val="25000"/>
              </a:spcAft>
              <a:buClr>
                <a:schemeClr val="bg1"/>
              </a:buClr>
              <a:buFont typeface="Arial" charset="0"/>
              <a:buChar char="•"/>
            </a:pPr>
            <a:r>
              <a:rPr lang="en-US" dirty="0" smtClean="0">
                <a:solidFill>
                  <a:schemeClr val="bg1"/>
                </a:solidFill>
                <a:latin typeface="Franklin Gothic Medium" pitchFamily="34" charset="0"/>
              </a:rPr>
              <a:t>Owner Driven IPD Process</a:t>
            </a:r>
          </a:p>
          <a:p>
            <a:pPr marL="327025" lvl="1" indent="-381000"/>
            <a:endParaRPr lang="en-US" sz="2800" dirty="0" smtClean="0"/>
          </a:p>
          <a:p>
            <a:pPr marL="327025" lvl="1" indent="-381000"/>
            <a:endParaRPr lang="en-US" sz="2800" dirty="0" smtClean="0"/>
          </a:p>
        </p:txBody>
      </p:sp>
      <p:pic>
        <p:nvPicPr>
          <p:cNvPr id="98310" name="Picture 3" descr="REVISED_first_floor_fisheye"/>
          <p:cNvPicPr>
            <a:picLocks noChangeAspect="1" noChangeArrowheads="1"/>
          </p:cNvPicPr>
          <p:nvPr/>
        </p:nvPicPr>
        <p:blipFill>
          <a:blip r:embed="rId3" cstate="print"/>
          <a:srcRect r="2333"/>
          <a:stretch>
            <a:fillRect/>
          </a:stretch>
        </p:blipFill>
        <p:spPr bwMode="auto">
          <a:xfrm>
            <a:off x="5422900" y="1229194"/>
            <a:ext cx="3608674" cy="5358983"/>
          </a:xfrm>
          <a:prstGeom prst="rect">
            <a:avLst/>
          </a:prstGeom>
          <a:noFill/>
          <a:ln w="635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Key Success Points</a:t>
            </a:r>
          </a:p>
        </p:txBody>
      </p:sp>
      <p:sp>
        <p:nvSpPr>
          <p:cNvPr id="49154" name="Content Placeholder 2"/>
          <p:cNvSpPr>
            <a:spLocks noGrp="1"/>
          </p:cNvSpPr>
          <p:nvPr>
            <p:ph idx="1"/>
          </p:nvPr>
        </p:nvSpPr>
        <p:spPr>
          <a:xfrm>
            <a:off x="1674474" y="1546590"/>
            <a:ext cx="6937375" cy="4775200"/>
          </a:xfrm>
        </p:spPr>
        <p:txBody>
          <a:bodyPr/>
          <a:lstStyle/>
          <a:p>
            <a:r>
              <a:rPr lang="en-US" dirty="0" smtClean="0"/>
              <a:t>Select CM/GC, D/B Subs early in the project process</a:t>
            </a:r>
          </a:p>
          <a:p>
            <a:r>
              <a:rPr lang="en-US" dirty="0" smtClean="0"/>
              <a:t>Use Lean process in design phase</a:t>
            </a:r>
          </a:p>
          <a:p>
            <a:r>
              <a:rPr lang="en-US" dirty="0" smtClean="0"/>
              <a:t>Extend the incentive program to architects/engineers and every sub on the job, expand incentives in design phase</a:t>
            </a:r>
          </a:p>
          <a:p>
            <a:r>
              <a:rPr lang="en-US" dirty="0" smtClean="0"/>
              <a:t>Focus on inno</a:t>
            </a:r>
            <a:r>
              <a:rPr lang="en-US" dirty="0" smtClean="0">
                <a:solidFill>
                  <a:srgbClr val="0D6072"/>
                </a:solidFill>
              </a:rPr>
              <a:t>vatio</a:t>
            </a:r>
            <a:r>
              <a:rPr lang="en-US" dirty="0" smtClean="0"/>
              <a:t>n and teamwork in Prequalification/Best Value selection</a:t>
            </a:r>
          </a:p>
          <a:p>
            <a:r>
              <a:rPr lang="en-US" dirty="0" smtClean="0">
                <a:solidFill>
                  <a:srgbClr val="0C5968"/>
                </a:solidFill>
              </a:rPr>
              <a:t>Exploit the Building Information Model to the fullest extent possible</a:t>
            </a:r>
          </a:p>
          <a:p>
            <a:r>
              <a:rPr lang="en-US" dirty="0" smtClean="0">
                <a:solidFill>
                  <a:srgbClr val="0C5968"/>
                </a:solidFill>
              </a:rPr>
              <a:t>Engage the imagination and commitment of all team members</a:t>
            </a:r>
          </a:p>
          <a:p>
            <a:endParaRPr lang="en-US" dirty="0" smtClean="0"/>
          </a:p>
        </p:txBody>
      </p:sp>
      <p:sp>
        <p:nvSpPr>
          <p:cNvPr id="49155" name="Slide Number Placeholder 3"/>
          <p:cNvSpPr>
            <a:spLocks noGrp="1"/>
          </p:cNvSpPr>
          <p:nvPr>
            <p:ph type="sldNum" sz="quarter" idx="10"/>
          </p:nvPr>
        </p:nvSpPr>
        <p:spPr>
          <a:noFill/>
        </p:spPr>
        <p:txBody>
          <a:bodyPr/>
          <a:lstStyle/>
          <a:p>
            <a:fld id="{35DC9A2B-8F2E-44E2-88C2-2852BE631C9C}" type="slidenum">
              <a:rPr lang="en-US" smtClean="0">
                <a:latin typeface="Arial" charset="0"/>
              </a:rPr>
              <a:pPr/>
              <a:t>21</a:t>
            </a:fld>
            <a:endParaRPr lang="en-US" smtClean="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11-Year Experience </a:t>
            </a:r>
            <a:br>
              <a:rPr lang="en-US" dirty="0" smtClean="0"/>
            </a:br>
            <a:r>
              <a:rPr lang="en-US" sz="2400" dirty="0"/>
              <a:t>(</a:t>
            </a:r>
            <a:r>
              <a:rPr lang="en-US" sz="2400" dirty="0" smtClean="0"/>
              <a:t>ex-UCSF Hospital)</a:t>
            </a:r>
            <a:endParaRPr lang="en-US" dirty="0"/>
          </a:p>
        </p:txBody>
      </p:sp>
      <p:graphicFrame>
        <p:nvGraphicFramePr>
          <p:cNvPr id="8" name="Object 7"/>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9865905"/>
              </p:ext>
            </p:extLst>
          </p:nvPr>
        </p:nvGraphicFramePr>
        <p:xfrm>
          <a:off x="1698491" y="1607992"/>
          <a:ext cx="7302467" cy="2774980"/>
        </p:xfrm>
        <a:graphic>
          <a:graphicData uri="http://schemas.openxmlformats.org/presentationml/2006/ole">
            <p:oleObj spid="_x0000_s1027" name="Worksheet" r:id="rId3" imgW="9702800" imgH="3276600" progId="Excel.Sheet.12">
              <p:embed/>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5507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31963" y="481013"/>
            <a:ext cx="7248525" cy="859034"/>
          </a:xfrm>
        </p:spPr>
        <p:txBody>
          <a:bodyPr/>
          <a:lstStyle/>
          <a:p>
            <a:r>
              <a:rPr lang="en-US" dirty="0" smtClean="0"/>
              <a:t>UC Development &amp; Implementation</a:t>
            </a:r>
            <a:endParaRPr lang="en-US" dirty="0"/>
          </a:p>
        </p:txBody>
      </p:sp>
      <p:sp>
        <p:nvSpPr>
          <p:cNvPr id="3" name="Content Placeholder 2"/>
          <p:cNvSpPr>
            <a:spLocks noGrp="1"/>
          </p:cNvSpPr>
          <p:nvPr>
            <p:ph idx="1"/>
          </p:nvPr>
        </p:nvSpPr>
        <p:spPr>
          <a:xfrm>
            <a:off x="1824967" y="1384360"/>
            <a:ext cx="6986931" cy="5074352"/>
          </a:xfrm>
        </p:spPr>
        <p:txBody>
          <a:bodyPr/>
          <a:lstStyle/>
          <a:p>
            <a:pPr lvl="0"/>
            <a:r>
              <a:rPr lang="en-US" sz="2000" dirty="0" smtClean="0"/>
              <a:t>Implement Pilot Program for Integrated Project Delivery and Lean Construction (UCSF and 1 Other Campus).</a:t>
            </a:r>
            <a:endParaRPr lang="en-US" sz="1800" dirty="0" smtClean="0"/>
          </a:p>
          <a:p>
            <a:r>
              <a:rPr lang="en-US" sz="2000" dirty="0" smtClean="0"/>
              <a:t>Expanded Pilot Program for Best Value contractor selection UC-wide as a means of IPD/Lean team selection. (Successful Legislative initiative).</a:t>
            </a:r>
          </a:p>
          <a:p>
            <a:r>
              <a:rPr lang="en-US" sz="2000" dirty="0" smtClean="0"/>
              <a:t>Integrate BIM into all aspects of project delivery (UCSF pioneered BIM Guidelines).</a:t>
            </a:r>
          </a:p>
          <a:p>
            <a:r>
              <a:rPr lang="en-US" sz="2000" dirty="0" smtClean="0"/>
              <a:t>Further develop UC contract forms, craft appropriate incentives for inclusion in contracts.</a:t>
            </a:r>
          </a:p>
          <a:p>
            <a:r>
              <a:rPr lang="en-US" sz="2000" dirty="0" smtClean="0"/>
              <a:t>Further develop Lean/IPD prequalification and Best Value selection processes and procedures.</a:t>
            </a:r>
          </a:p>
        </p:txBody>
      </p:sp>
      <p:sp>
        <p:nvSpPr>
          <p:cNvPr id="4" name="Slide Number Placeholder 3"/>
          <p:cNvSpPr>
            <a:spLocks noGrp="1"/>
          </p:cNvSpPr>
          <p:nvPr>
            <p:ph type="sldNum" sz="quarter" idx="10"/>
          </p:nvPr>
        </p:nvSpPr>
        <p:spPr/>
        <p:txBody>
          <a:bodyPr/>
          <a:lstStyle/>
          <a:p>
            <a:pPr>
              <a:defRPr/>
            </a:pPr>
            <a:fld id="{05317344-209A-4BB1-8CDE-0B666092A30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Development &amp; Implementation</a:t>
            </a:r>
            <a:endParaRPr lang="en-US" dirty="0"/>
          </a:p>
        </p:txBody>
      </p:sp>
      <p:sp>
        <p:nvSpPr>
          <p:cNvPr id="3" name="Content Placeholder 2"/>
          <p:cNvSpPr>
            <a:spLocks noGrp="1"/>
          </p:cNvSpPr>
          <p:nvPr>
            <p:ph idx="1"/>
          </p:nvPr>
        </p:nvSpPr>
        <p:spPr/>
        <p:txBody>
          <a:bodyPr/>
          <a:lstStyle/>
          <a:p>
            <a:r>
              <a:rPr lang="en-US" sz="2400" dirty="0" smtClean="0"/>
              <a:t>Develop policy language around use of Lean, IPD, and incentives in UC contracts.</a:t>
            </a:r>
            <a:endParaRPr lang="en-US" sz="2000" dirty="0" smtClean="0"/>
          </a:p>
          <a:p>
            <a:r>
              <a:rPr lang="en-US" sz="2400" dirty="0" smtClean="0"/>
              <a:t>Resolve lingering insurance issues, especially errors and omissions insurance for integrated teams and design/build and design/assist delivery settings.</a:t>
            </a:r>
            <a:endParaRPr lang="en-US" sz="2000" dirty="0" smtClean="0"/>
          </a:p>
          <a:p>
            <a:r>
              <a:rPr lang="en-US" sz="2400" dirty="0" smtClean="0"/>
              <a:t>Training for Project Managers and UC Executives.</a:t>
            </a:r>
          </a:p>
          <a:p>
            <a:r>
              <a:rPr lang="en-US" sz="2400" dirty="0" smtClean="0"/>
              <a:t>Develop unbiased, more detailed and segmented metrics and procedures for evaluating performance and success.</a:t>
            </a:r>
            <a:endParaRPr lang="en-US" sz="2400" dirty="0"/>
          </a:p>
        </p:txBody>
      </p:sp>
      <p:sp>
        <p:nvSpPr>
          <p:cNvPr id="4" name="Slide Number Placeholder 3"/>
          <p:cNvSpPr>
            <a:spLocks noGrp="1"/>
          </p:cNvSpPr>
          <p:nvPr>
            <p:ph type="sldNum" sz="quarter" idx="10"/>
          </p:nvPr>
        </p:nvSpPr>
        <p:spPr/>
        <p:txBody>
          <a:bodyPr/>
          <a:lstStyle/>
          <a:p>
            <a:pPr>
              <a:defRPr/>
            </a:pPr>
            <a:fld id="{05317344-209A-4BB1-8CDE-0B666092A30C}"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49" name="Picture 3" descr="ucsf_ppt-E_teal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Public Sector Challenges</a:t>
            </a:r>
            <a:endParaRPr lang="en-US" sz="2800" dirty="0"/>
          </a:p>
        </p:txBody>
      </p:sp>
      <p:sp>
        <p:nvSpPr>
          <p:cNvPr id="3" name="Content Placeholder 2"/>
          <p:cNvSpPr>
            <a:spLocks noGrp="1"/>
          </p:cNvSpPr>
          <p:nvPr>
            <p:ph idx="1"/>
          </p:nvPr>
        </p:nvSpPr>
        <p:spPr/>
        <p:txBody>
          <a:bodyPr/>
          <a:lstStyle/>
          <a:p>
            <a:pPr>
              <a:buClr>
                <a:srgbClr val="FF6600"/>
              </a:buClr>
            </a:pPr>
            <a:r>
              <a:rPr lang="en-US" sz="1800" dirty="0">
                <a:cs typeface="Tw Cen MT"/>
              </a:rPr>
              <a:t>No Multi-party Agreements – cannot use private sector </a:t>
            </a:r>
            <a:r>
              <a:rPr lang="en-US" sz="1800" dirty="0" smtClean="0">
                <a:cs typeface="Tw Cen MT"/>
              </a:rPr>
              <a:t>multi-party IFOA </a:t>
            </a:r>
            <a:r>
              <a:rPr lang="en-US" sz="1800" i="1" dirty="0">
                <a:cs typeface="Tw Cen MT"/>
              </a:rPr>
              <a:t>(Integrated Forms of Agreement)</a:t>
            </a:r>
          </a:p>
          <a:p>
            <a:pPr>
              <a:buClr>
                <a:srgbClr val="FF6600"/>
              </a:buClr>
            </a:pPr>
            <a:r>
              <a:rPr lang="en-US" sz="1800" dirty="0">
                <a:cs typeface="Tw Cen MT"/>
              </a:rPr>
              <a:t>Use prequalification to assure bidder pools are closely aligned with project goals and objectives</a:t>
            </a:r>
          </a:p>
          <a:p>
            <a:pPr>
              <a:buClr>
                <a:srgbClr val="FF6600"/>
              </a:buClr>
            </a:pPr>
            <a:r>
              <a:rPr lang="en-US" sz="1800" dirty="0">
                <a:cs typeface="Tw Cen MT"/>
              </a:rPr>
              <a:t>Best Value legislation changed the game for UCSF – major private-sector players sought work in confidence they would compete based on project objectives </a:t>
            </a:r>
            <a:r>
              <a:rPr lang="en-US" sz="1800" dirty="0" smtClean="0">
                <a:cs typeface="Tw Cen MT"/>
              </a:rPr>
              <a:t>and team capabilities/qualifications rather </a:t>
            </a:r>
            <a:r>
              <a:rPr lang="en-US" sz="1800" dirty="0">
                <a:cs typeface="Tw Cen MT"/>
              </a:rPr>
              <a:t>than strictly on cost</a:t>
            </a:r>
          </a:p>
          <a:p>
            <a:pPr>
              <a:buClr>
                <a:srgbClr val="FF6600"/>
              </a:buClr>
            </a:pPr>
            <a:r>
              <a:rPr lang="en-US" sz="1800" dirty="0">
                <a:cs typeface="Tw Cen MT"/>
              </a:rPr>
              <a:t>Front-end lead time lengthened due to complexity and detail in prequal and bid processes</a:t>
            </a:r>
          </a:p>
          <a:p>
            <a:pPr>
              <a:buClr>
                <a:srgbClr val="FF6600"/>
              </a:buClr>
            </a:pPr>
            <a:r>
              <a:rPr lang="en-US" sz="1800" dirty="0">
                <a:cs typeface="Tw Cen MT"/>
              </a:rPr>
              <a:t>Must maintain open stance – cannot draw prequal or Best Value processes so tightly that competent firms are excluded</a:t>
            </a:r>
          </a:p>
          <a:p>
            <a:pPr>
              <a:buClr>
                <a:srgbClr val="FF6600"/>
              </a:buClr>
            </a:pPr>
            <a:r>
              <a:rPr lang="en-US" sz="1800" dirty="0">
                <a:cs typeface="Tw Cen MT"/>
              </a:rPr>
              <a:t>Importance of addressing change through construction industry organizations </a:t>
            </a:r>
          </a:p>
          <a:p>
            <a:endParaRPr lang="en-US" dirty="0"/>
          </a:p>
        </p:txBody>
      </p:sp>
      <p:sp>
        <p:nvSpPr>
          <p:cNvPr id="4" name="Slide Number Placeholder 3"/>
          <p:cNvSpPr>
            <a:spLocks noGrp="1"/>
          </p:cNvSpPr>
          <p:nvPr>
            <p:ph type="sldNum" sz="quarter" idx="10"/>
          </p:nvPr>
        </p:nvSpPr>
        <p:spPr/>
        <p:txBody>
          <a:bodyPr/>
          <a:lstStyle/>
          <a:p>
            <a:pPr>
              <a:defRPr/>
            </a:pPr>
            <a:fld id="{05317344-209A-4BB1-8CDE-0B666092A30C}" type="slidenum">
              <a:rPr lang="en-US" smtClean="0"/>
              <a:pPr>
                <a:defRPr/>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678119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Started</a:t>
            </a:r>
            <a:endParaRPr lang="en-US" dirty="0"/>
          </a:p>
        </p:txBody>
      </p:sp>
      <p:sp>
        <p:nvSpPr>
          <p:cNvPr id="3" name="Content Placeholder 2"/>
          <p:cNvSpPr>
            <a:spLocks noGrp="1"/>
          </p:cNvSpPr>
          <p:nvPr>
            <p:ph idx="1"/>
          </p:nvPr>
        </p:nvSpPr>
        <p:spPr/>
        <p:txBody>
          <a:bodyPr/>
          <a:lstStyle/>
          <a:p>
            <a:r>
              <a:rPr lang="en-US" dirty="0" smtClean="0"/>
              <a:t>Connected with P2SL at UCB, Glenn Ballard</a:t>
            </a:r>
          </a:p>
          <a:p>
            <a:r>
              <a:rPr lang="en-US" dirty="0" smtClean="0"/>
              <a:t>Joined Lean Construction Institute</a:t>
            </a:r>
          </a:p>
          <a:p>
            <a:r>
              <a:rPr lang="en-US" dirty="0" smtClean="0"/>
              <a:t>Saw results of early Lean projects for Sutter Health, others</a:t>
            </a:r>
          </a:p>
          <a:p>
            <a:r>
              <a:rPr lang="en-US" dirty="0" smtClean="0"/>
              <a:t>Developed Lean </a:t>
            </a:r>
            <a:r>
              <a:rPr lang="en-US" dirty="0" err="1" smtClean="0"/>
              <a:t>CM@Risk</a:t>
            </a:r>
            <a:r>
              <a:rPr lang="en-US" dirty="0" smtClean="0"/>
              <a:t> w/ D-B subs and incentives contract for $254 million Cardiovascular Research Building</a:t>
            </a:r>
          </a:p>
          <a:p>
            <a:r>
              <a:rPr lang="en-US" dirty="0" smtClean="0"/>
              <a:t>Developed Lean D-B contract for $123 million Regeneration Medicine Building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5317344-209A-4BB1-8CDE-0B666092A30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1731963" y="481014"/>
            <a:ext cx="7248525" cy="673230"/>
          </a:xfrm>
        </p:spPr>
        <p:txBody>
          <a:bodyPr/>
          <a:lstStyle/>
          <a:p>
            <a:r>
              <a:rPr lang="en-US" dirty="0" smtClean="0"/>
              <a:t>Cardiovascular Research Building</a:t>
            </a:r>
          </a:p>
        </p:txBody>
      </p:sp>
      <p:sp>
        <p:nvSpPr>
          <p:cNvPr id="26626" name="Slide Number Placeholder 3"/>
          <p:cNvSpPr>
            <a:spLocks noGrp="1"/>
          </p:cNvSpPr>
          <p:nvPr>
            <p:ph type="sldNum" sz="quarter" idx="10"/>
          </p:nvPr>
        </p:nvSpPr>
        <p:spPr>
          <a:noFill/>
        </p:spPr>
        <p:txBody>
          <a:bodyPr/>
          <a:lstStyle/>
          <a:p>
            <a:fld id="{88158C1B-C298-458A-BD05-A8C003DF4E05}" type="slidenum">
              <a:rPr lang="en-US" smtClean="0">
                <a:latin typeface="Arial" charset="0"/>
              </a:rPr>
              <a:pPr/>
              <a:t>5</a:t>
            </a:fld>
            <a:endParaRPr lang="en-US" smtClean="0">
              <a:latin typeface="Arial" charset="0"/>
            </a:endParaRPr>
          </a:p>
        </p:txBody>
      </p:sp>
      <p:pic>
        <p:nvPicPr>
          <p:cNvPr id="8" name="Content Placeholder 7" descr="CVRB2_43205.jpg"/>
          <p:cNvPicPr>
            <a:picLocks noGrp="1" noChangeAspect="1"/>
          </p:cNvPicPr>
          <p:nvPr>
            <p:ph idx="1"/>
          </p:nvPr>
        </p:nvPicPr>
        <p:blipFill>
          <a:blip r:embed="rId3" cstate="print"/>
          <a:srcRect t="9289" b="7879"/>
          <a:stretch>
            <a:fillRect/>
          </a:stretch>
        </p:blipFill>
        <p:spPr>
          <a:xfrm>
            <a:off x="0" y="1254775"/>
            <a:ext cx="9158179" cy="56032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6"/>
          <p:cNvSpPr>
            <a:spLocks noChangeArrowheads="1"/>
          </p:cNvSpPr>
          <p:nvPr/>
        </p:nvSpPr>
        <p:spPr bwMode="auto">
          <a:xfrm>
            <a:off x="5429250" y="3790950"/>
            <a:ext cx="3609819" cy="2797227"/>
          </a:xfrm>
          <a:prstGeom prst="rect">
            <a:avLst/>
          </a:prstGeom>
          <a:solidFill>
            <a:srgbClr val="5F5F5F"/>
          </a:solidFill>
          <a:ln w="9525">
            <a:noFill/>
            <a:miter lim="800000"/>
            <a:headEnd/>
            <a:tailEnd/>
          </a:ln>
        </p:spPr>
        <p:txBody>
          <a:bodyPr wrap="none" anchor="ctr"/>
          <a:lstStyle/>
          <a:p>
            <a:endParaRPr lang="en-US"/>
          </a:p>
        </p:txBody>
      </p:sp>
      <p:sp>
        <p:nvSpPr>
          <p:cNvPr id="59394" name="Rectangle 2"/>
          <p:cNvSpPr>
            <a:spLocks noGrp="1"/>
          </p:cNvSpPr>
          <p:nvPr>
            <p:ph type="title" idx="4294967295"/>
          </p:nvPr>
        </p:nvSpPr>
        <p:spPr bwMode="auto">
          <a:xfrm>
            <a:off x="1669530" y="377877"/>
            <a:ext cx="685800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Six Key Concepts</a:t>
            </a:r>
          </a:p>
        </p:txBody>
      </p:sp>
      <p:sp>
        <p:nvSpPr>
          <p:cNvPr id="51203" name="Rectangle 6"/>
          <p:cNvSpPr>
            <a:spLocks noChangeArrowheads="1"/>
          </p:cNvSpPr>
          <p:nvPr/>
        </p:nvSpPr>
        <p:spPr bwMode="auto">
          <a:xfrm>
            <a:off x="0" y="1236689"/>
            <a:ext cx="5238750" cy="5366478"/>
          </a:xfrm>
          <a:prstGeom prst="rect">
            <a:avLst/>
          </a:prstGeom>
          <a:solidFill>
            <a:srgbClr val="5F5F5F"/>
          </a:solidFill>
          <a:ln w="9525">
            <a:noFill/>
            <a:miter lim="800000"/>
            <a:headEnd/>
            <a:tailEnd/>
          </a:ln>
        </p:spPr>
        <p:txBody>
          <a:bodyPr wrap="none" anchor="ctr"/>
          <a:lstStyle/>
          <a:p>
            <a:endParaRPr lang="en-US"/>
          </a:p>
        </p:txBody>
      </p:sp>
      <p:sp>
        <p:nvSpPr>
          <p:cNvPr id="51204" name="Rectangle 3"/>
          <p:cNvSpPr>
            <a:spLocks noGrp="1"/>
          </p:cNvSpPr>
          <p:nvPr>
            <p:ph type="body" idx="4294967295"/>
          </p:nvPr>
        </p:nvSpPr>
        <p:spPr>
          <a:xfrm>
            <a:off x="495300" y="1577975"/>
            <a:ext cx="4076700" cy="4572000"/>
          </a:xfrm>
        </p:spPr>
        <p:txBody>
          <a:bodyPr/>
          <a:lstStyle/>
          <a:p>
            <a:pPr marL="636588" indent="-571500">
              <a:buClr>
                <a:schemeClr val="bg1"/>
              </a:buClr>
              <a:buFont typeface="Arial" charset="0"/>
              <a:buAutoNum type="arabicPeriod"/>
            </a:pPr>
            <a:r>
              <a:rPr lang="en-US" sz="2800" dirty="0" smtClean="0">
                <a:solidFill>
                  <a:schemeClr val="bg1"/>
                </a:solidFill>
                <a:latin typeface="Franklin Gothic Medium" pitchFamily="34" charset="0"/>
              </a:rPr>
              <a:t>Picking The Team</a:t>
            </a:r>
          </a:p>
          <a:p>
            <a:pPr marL="636588" indent="-571500">
              <a:buClr>
                <a:schemeClr val="bg1"/>
              </a:buClr>
              <a:buFont typeface="Arial" charset="0"/>
              <a:buAutoNum type="arabicPeriod"/>
            </a:pPr>
            <a:r>
              <a:rPr lang="en-US" sz="2800" dirty="0" smtClean="0">
                <a:solidFill>
                  <a:schemeClr val="bg1"/>
                </a:solidFill>
                <a:latin typeface="Franklin Gothic Medium" pitchFamily="34" charset="0"/>
              </a:rPr>
              <a:t>Integrating Technology</a:t>
            </a:r>
          </a:p>
          <a:p>
            <a:pPr marL="636588" indent="-571500">
              <a:buClr>
                <a:schemeClr val="bg1"/>
              </a:buClr>
              <a:buFont typeface="Arial" charset="0"/>
              <a:buAutoNum type="arabicPeriod"/>
            </a:pPr>
            <a:r>
              <a:rPr lang="en-US" sz="2800" dirty="0" smtClean="0">
                <a:solidFill>
                  <a:schemeClr val="bg1"/>
                </a:solidFill>
                <a:latin typeface="Franklin Gothic Medium" pitchFamily="34" charset="0"/>
              </a:rPr>
              <a:t>Communication</a:t>
            </a:r>
          </a:p>
          <a:p>
            <a:pPr marL="636588" indent="-571500">
              <a:buClr>
                <a:schemeClr val="bg1"/>
              </a:buClr>
              <a:buFont typeface="Arial" charset="0"/>
              <a:buAutoNum type="arabicPeriod"/>
            </a:pPr>
            <a:r>
              <a:rPr lang="en-US" sz="2800" dirty="0" smtClean="0">
                <a:solidFill>
                  <a:schemeClr val="bg1"/>
                </a:solidFill>
                <a:latin typeface="Franklin Gothic Medium" pitchFamily="34" charset="0"/>
              </a:rPr>
              <a:t>Lean Process &amp; Metrics</a:t>
            </a:r>
          </a:p>
          <a:p>
            <a:pPr marL="636588" indent="-571500">
              <a:buClr>
                <a:schemeClr val="bg1"/>
              </a:buClr>
              <a:buFont typeface="Arial" charset="0"/>
              <a:buAutoNum type="arabicPeriod"/>
            </a:pPr>
            <a:r>
              <a:rPr lang="en-US" sz="2800" dirty="0" smtClean="0">
                <a:solidFill>
                  <a:schemeClr val="bg1"/>
                </a:solidFill>
                <a:latin typeface="Franklin Gothic Medium" pitchFamily="34" charset="0"/>
              </a:rPr>
              <a:t>Dispute Resolution </a:t>
            </a:r>
          </a:p>
          <a:p>
            <a:pPr marL="636588" indent="-571500">
              <a:buClr>
                <a:schemeClr val="bg1"/>
              </a:buClr>
              <a:buFont typeface="Arial" charset="0"/>
              <a:buAutoNum type="arabicPeriod"/>
            </a:pPr>
            <a:r>
              <a:rPr lang="en-US" sz="2800" dirty="0" smtClean="0">
                <a:solidFill>
                  <a:schemeClr val="bg1"/>
                </a:solidFill>
                <a:latin typeface="Franklin Gothic Medium" pitchFamily="34" charset="0"/>
              </a:rPr>
              <a:t>Incentives</a:t>
            </a:r>
          </a:p>
          <a:p>
            <a:pPr marL="403225" lvl="1">
              <a:buFont typeface="Verdana" pitchFamily="34" charset="0"/>
              <a:buNone/>
            </a:pPr>
            <a:endParaRPr lang="en-US" sz="2600" dirty="0" smtClean="0">
              <a:latin typeface="Franklin Gothic Medium" pitchFamily="34" charset="0"/>
            </a:endParaRPr>
          </a:p>
          <a:p>
            <a:pPr marL="403225" lvl="1"/>
            <a:endParaRPr lang="en-US" dirty="0" smtClean="0"/>
          </a:p>
        </p:txBody>
      </p:sp>
      <p:pic>
        <p:nvPicPr>
          <p:cNvPr id="51205" name="Picture 6" descr="REVISED_ActiveInteraction2"/>
          <p:cNvPicPr>
            <a:picLocks noChangeAspect="1" noChangeArrowheads="1"/>
          </p:cNvPicPr>
          <p:nvPr/>
        </p:nvPicPr>
        <p:blipFill>
          <a:blip r:embed="rId3" cstate="print"/>
          <a:srcRect b="9236"/>
          <a:stretch>
            <a:fillRect/>
          </a:stretch>
        </p:blipFill>
        <p:spPr bwMode="auto">
          <a:xfrm>
            <a:off x="5451476" y="1251678"/>
            <a:ext cx="3580098" cy="2424971"/>
          </a:xfrm>
          <a:prstGeom prst="rect">
            <a:avLst/>
          </a:prstGeom>
          <a:noFill/>
          <a:ln w="6350">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6"/>
          <p:cNvSpPr>
            <a:spLocks noChangeArrowheads="1"/>
          </p:cNvSpPr>
          <p:nvPr/>
        </p:nvSpPr>
        <p:spPr bwMode="auto">
          <a:xfrm>
            <a:off x="0" y="1326630"/>
            <a:ext cx="9144000" cy="5531370"/>
          </a:xfrm>
          <a:prstGeom prst="rect">
            <a:avLst/>
          </a:prstGeom>
          <a:solidFill>
            <a:srgbClr val="808080"/>
          </a:solidFill>
          <a:ln w="9525">
            <a:noFill/>
            <a:miter lim="800000"/>
            <a:headEnd/>
            <a:tailEnd/>
          </a:ln>
        </p:spPr>
        <p:txBody>
          <a:bodyPr wrap="none" anchor="ctr"/>
          <a:lstStyle/>
          <a:p>
            <a:endParaRPr lang="en-US" dirty="0">
              <a:latin typeface="Cambria"/>
              <a:cs typeface="Cambria"/>
            </a:endParaRPr>
          </a:p>
        </p:txBody>
      </p:sp>
      <p:cxnSp>
        <p:nvCxnSpPr>
          <p:cNvPr id="63" name="Curved Connector 62"/>
          <p:cNvCxnSpPr>
            <a:endCxn id="9" idx="3"/>
          </p:cNvCxnSpPr>
          <p:nvPr/>
        </p:nvCxnSpPr>
        <p:spPr>
          <a:xfrm flipV="1">
            <a:off x="2076450" y="3927475"/>
            <a:ext cx="3216275" cy="415925"/>
          </a:xfrm>
          <a:prstGeom prst="curvedConnector2">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67" name="Curved Connector 62"/>
          <p:cNvCxnSpPr/>
          <p:nvPr/>
        </p:nvCxnSpPr>
        <p:spPr>
          <a:xfrm flipV="1">
            <a:off x="2190750" y="3714750"/>
            <a:ext cx="2990850" cy="1104900"/>
          </a:xfrm>
          <a:prstGeom prst="curvedConnector3">
            <a:avLst>
              <a:gd name="adj1" fmla="val 50000"/>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69" name="Curved Connector 62"/>
          <p:cNvCxnSpPr/>
          <p:nvPr/>
        </p:nvCxnSpPr>
        <p:spPr>
          <a:xfrm flipV="1">
            <a:off x="3505200" y="3810000"/>
            <a:ext cx="1828800" cy="1409700"/>
          </a:xfrm>
          <a:prstGeom prst="curvedConnector3">
            <a:avLst>
              <a:gd name="adj1" fmla="val 50000"/>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000250" y="3333750"/>
            <a:ext cx="1123950" cy="990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2085975" y="3762375"/>
            <a:ext cx="1409700" cy="66675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7371" idx="0"/>
          </p:cNvCxnSpPr>
          <p:nvPr/>
        </p:nvCxnSpPr>
        <p:spPr>
          <a:xfrm rot="16200000" flipV="1">
            <a:off x="2352675" y="4086225"/>
            <a:ext cx="1938338" cy="3571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7374" idx="0"/>
          </p:cNvCxnSpPr>
          <p:nvPr/>
        </p:nvCxnSpPr>
        <p:spPr>
          <a:xfrm rot="16200000" flipV="1">
            <a:off x="5388769" y="4326731"/>
            <a:ext cx="92075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6248400" y="3848100"/>
            <a:ext cx="742950" cy="4953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6496050" y="3371850"/>
            <a:ext cx="742950" cy="1524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2533650"/>
            <a:ext cx="1200150" cy="762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Rectangle 2"/>
          <p:cNvSpPr txBox="1">
            <a:spLocks/>
          </p:cNvSpPr>
          <p:nvPr/>
        </p:nvSpPr>
        <p:spPr bwMode="auto">
          <a:xfrm>
            <a:off x="1851286" y="340402"/>
            <a:ext cx="5829300" cy="781050"/>
          </a:xfrm>
          <a:prstGeom prst="rect">
            <a:avLst/>
          </a:prstGeom>
          <a:noFill/>
          <a:ln>
            <a:noFill/>
          </a:ln>
        </p:spPr>
        <p:txBody>
          <a:bodyPr anchor="ctr">
            <a:normAutofit/>
          </a:bodyPr>
          <a:lstStyle/>
          <a:p>
            <a:pPr marL="484188" indent="-484188" eaLnBrk="0" hangingPunct="0">
              <a:defRPr/>
            </a:pPr>
            <a:r>
              <a:rPr lang="en-US" sz="4000" dirty="0" smtClean="0">
                <a:latin typeface="Cambria"/>
                <a:ea typeface="+mj-ea"/>
                <a:cs typeface="Cambria"/>
              </a:rPr>
              <a:t>CVRB Team </a:t>
            </a:r>
            <a:r>
              <a:rPr lang="en-US" sz="4000" dirty="0">
                <a:latin typeface="Cambria"/>
                <a:ea typeface="+mj-ea"/>
                <a:cs typeface="Cambria"/>
              </a:rPr>
              <a:t>Organization</a:t>
            </a:r>
          </a:p>
        </p:txBody>
      </p:sp>
      <p:sp>
        <p:nvSpPr>
          <p:cNvPr id="8" name="Oval 7"/>
          <p:cNvSpPr/>
          <p:nvPr/>
        </p:nvSpPr>
        <p:spPr>
          <a:xfrm>
            <a:off x="2382838" y="2497138"/>
            <a:ext cx="1616075" cy="17018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056188" y="2474913"/>
            <a:ext cx="1614487" cy="17018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519113" y="3652838"/>
            <a:ext cx="1595437" cy="8509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995363" y="4678363"/>
            <a:ext cx="1595437" cy="8509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2735263" y="5100638"/>
            <a:ext cx="1595437" cy="1147762"/>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105650" y="2667000"/>
            <a:ext cx="1809750" cy="1095375"/>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6816725" y="4089400"/>
            <a:ext cx="1593850" cy="8509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5083175" y="4613275"/>
            <a:ext cx="1595438" cy="1330325"/>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498475" y="2081213"/>
            <a:ext cx="1595438" cy="12446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66" name="TextBox 17"/>
          <p:cNvSpPr txBox="1">
            <a:spLocks noChangeArrowheads="1"/>
          </p:cNvSpPr>
          <p:nvPr/>
        </p:nvSpPr>
        <p:spPr bwMode="auto">
          <a:xfrm>
            <a:off x="2341563" y="2824163"/>
            <a:ext cx="1698625" cy="862012"/>
          </a:xfrm>
          <a:prstGeom prst="rect">
            <a:avLst/>
          </a:prstGeom>
          <a:noFill/>
          <a:ln w="9525">
            <a:noFill/>
            <a:miter lim="800000"/>
            <a:headEnd/>
            <a:tailEnd/>
          </a:ln>
        </p:spPr>
        <p:txBody>
          <a:bodyPr>
            <a:spAutoFit/>
          </a:bodyPr>
          <a:lstStyle/>
          <a:p>
            <a:pPr algn="ctr"/>
            <a:r>
              <a:rPr lang="en-US" b="1" dirty="0">
                <a:latin typeface="Cambria"/>
                <a:cs typeface="Cambria"/>
              </a:rPr>
              <a:t>Contractor</a:t>
            </a:r>
          </a:p>
          <a:p>
            <a:pPr algn="ctr"/>
            <a:r>
              <a:rPr lang="en-US" sz="1600" dirty="0">
                <a:latin typeface="Cambria"/>
                <a:cs typeface="Cambria"/>
              </a:rPr>
              <a:t>Rudolph and </a:t>
            </a:r>
            <a:r>
              <a:rPr lang="en-US" sz="1600" dirty="0" err="1">
                <a:latin typeface="Cambria"/>
                <a:cs typeface="Cambria"/>
              </a:rPr>
              <a:t>Sletten</a:t>
            </a:r>
            <a:endParaRPr lang="en-US" sz="1600" dirty="0">
              <a:latin typeface="Cambria"/>
              <a:cs typeface="Cambria"/>
            </a:endParaRPr>
          </a:p>
        </p:txBody>
      </p:sp>
      <p:sp>
        <p:nvSpPr>
          <p:cNvPr id="57367" name="TextBox 18"/>
          <p:cNvSpPr txBox="1">
            <a:spLocks noChangeArrowheads="1"/>
          </p:cNvSpPr>
          <p:nvPr/>
        </p:nvSpPr>
        <p:spPr bwMode="auto">
          <a:xfrm>
            <a:off x="5033963" y="2844800"/>
            <a:ext cx="1698625" cy="855663"/>
          </a:xfrm>
          <a:prstGeom prst="rect">
            <a:avLst/>
          </a:prstGeom>
          <a:noFill/>
          <a:ln w="9525">
            <a:noFill/>
            <a:miter lim="800000"/>
            <a:headEnd/>
            <a:tailEnd/>
          </a:ln>
        </p:spPr>
        <p:txBody>
          <a:bodyPr>
            <a:spAutoFit/>
          </a:bodyPr>
          <a:lstStyle/>
          <a:p>
            <a:pPr algn="ctr"/>
            <a:r>
              <a:rPr lang="en-US" b="1" dirty="0">
                <a:latin typeface="Cambria"/>
                <a:cs typeface="Cambria"/>
              </a:rPr>
              <a:t>Architect</a:t>
            </a:r>
          </a:p>
          <a:p>
            <a:pPr algn="ctr"/>
            <a:r>
              <a:rPr lang="en-US" sz="1600" dirty="0" err="1">
                <a:latin typeface="Cambria"/>
                <a:cs typeface="Cambria"/>
              </a:rPr>
              <a:t>SmithGroup</a:t>
            </a:r>
            <a:endParaRPr lang="en-US" sz="1600" dirty="0">
              <a:latin typeface="Cambria"/>
              <a:cs typeface="Cambria"/>
            </a:endParaRPr>
          </a:p>
          <a:p>
            <a:pPr algn="ctr"/>
            <a:r>
              <a:rPr lang="en-US" sz="1600" dirty="0">
                <a:latin typeface="Cambria"/>
                <a:cs typeface="Cambria"/>
              </a:rPr>
              <a:t>Jim Jennings</a:t>
            </a:r>
          </a:p>
        </p:txBody>
      </p:sp>
      <p:sp>
        <p:nvSpPr>
          <p:cNvPr id="57368" name="TextBox 19"/>
          <p:cNvSpPr txBox="1">
            <a:spLocks noChangeArrowheads="1"/>
          </p:cNvSpPr>
          <p:nvPr/>
        </p:nvSpPr>
        <p:spPr bwMode="auto">
          <a:xfrm>
            <a:off x="457200" y="2190750"/>
            <a:ext cx="1698625" cy="892175"/>
          </a:xfrm>
          <a:prstGeom prst="rect">
            <a:avLst/>
          </a:prstGeom>
          <a:noFill/>
          <a:ln w="9525">
            <a:noFill/>
            <a:miter lim="800000"/>
            <a:headEnd/>
            <a:tailEnd/>
          </a:ln>
        </p:spPr>
        <p:txBody>
          <a:bodyPr>
            <a:spAutoFit/>
          </a:bodyPr>
          <a:lstStyle/>
          <a:p>
            <a:pPr algn="ctr"/>
            <a:r>
              <a:rPr lang="en-US" b="1" dirty="0">
                <a:latin typeface="Cambria"/>
                <a:cs typeface="Cambria"/>
              </a:rPr>
              <a:t>All Other Trades</a:t>
            </a:r>
          </a:p>
          <a:p>
            <a:pPr algn="ctr"/>
            <a:r>
              <a:rPr lang="en-US" sz="1600" dirty="0">
                <a:latin typeface="Cambria"/>
                <a:cs typeface="Cambria"/>
              </a:rPr>
              <a:t>(lump sum bid)</a:t>
            </a:r>
          </a:p>
        </p:txBody>
      </p:sp>
      <p:sp>
        <p:nvSpPr>
          <p:cNvPr id="57369" name="TextBox 20"/>
          <p:cNvSpPr txBox="1">
            <a:spLocks noChangeArrowheads="1"/>
          </p:cNvSpPr>
          <p:nvPr/>
        </p:nvSpPr>
        <p:spPr bwMode="auto">
          <a:xfrm>
            <a:off x="477838" y="3717925"/>
            <a:ext cx="1698625" cy="646113"/>
          </a:xfrm>
          <a:prstGeom prst="rect">
            <a:avLst/>
          </a:prstGeom>
          <a:noFill/>
          <a:ln w="9525">
            <a:noFill/>
            <a:miter lim="800000"/>
            <a:headEnd/>
            <a:tailEnd/>
          </a:ln>
        </p:spPr>
        <p:txBody>
          <a:bodyPr>
            <a:spAutoFit/>
          </a:bodyPr>
          <a:lstStyle/>
          <a:p>
            <a:pPr algn="ctr"/>
            <a:r>
              <a:rPr lang="en-US" b="1" dirty="0">
                <a:latin typeface="Cambria"/>
                <a:cs typeface="Cambria"/>
              </a:rPr>
              <a:t>Exterior Skin</a:t>
            </a:r>
          </a:p>
          <a:p>
            <a:pPr algn="ctr"/>
            <a:r>
              <a:rPr lang="en-US" dirty="0">
                <a:latin typeface="Cambria"/>
                <a:cs typeface="Cambria"/>
              </a:rPr>
              <a:t>Walters &amp; Wolf</a:t>
            </a:r>
            <a:endParaRPr lang="en-US" sz="1600" dirty="0">
              <a:latin typeface="Cambria"/>
              <a:cs typeface="Cambria"/>
            </a:endParaRPr>
          </a:p>
        </p:txBody>
      </p:sp>
      <p:sp>
        <p:nvSpPr>
          <p:cNvPr id="57370" name="TextBox 21"/>
          <p:cNvSpPr txBox="1">
            <a:spLocks noChangeArrowheads="1"/>
          </p:cNvSpPr>
          <p:nvPr/>
        </p:nvSpPr>
        <p:spPr bwMode="auto">
          <a:xfrm>
            <a:off x="954088" y="4743450"/>
            <a:ext cx="1698625" cy="641350"/>
          </a:xfrm>
          <a:prstGeom prst="rect">
            <a:avLst/>
          </a:prstGeom>
          <a:noFill/>
          <a:ln w="9525">
            <a:noFill/>
            <a:miter lim="800000"/>
            <a:headEnd/>
            <a:tailEnd/>
          </a:ln>
        </p:spPr>
        <p:txBody>
          <a:bodyPr>
            <a:spAutoFit/>
          </a:bodyPr>
          <a:lstStyle/>
          <a:p>
            <a:pPr algn="ctr"/>
            <a:r>
              <a:rPr lang="en-US" b="1" dirty="0">
                <a:latin typeface="Cambria"/>
                <a:cs typeface="Cambria"/>
              </a:rPr>
              <a:t>Electrical</a:t>
            </a:r>
          </a:p>
          <a:p>
            <a:pPr algn="ctr"/>
            <a:r>
              <a:rPr lang="en-US" dirty="0" err="1">
                <a:latin typeface="Cambria"/>
                <a:cs typeface="Cambria"/>
              </a:rPr>
              <a:t>Rosendin</a:t>
            </a:r>
            <a:endParaRPr lang="en-US" sz="1600" dirty="0">
              <a:latin typeface="Cambria"/>
              <a:cs typeface="Cambria"/>
            </a:endParaRPr>
          </a:p>
        </p:txBody>
      </p:sp>
      <p:sp>
        <p:nvSpPr>
          <p:cNvPr id="57371" name="TextBox 22"/>
          <p:cNvSpPr txBox="1">
            <a:spLocks noChangeArrowheads="1"/>
          </p:cNvSpPr>
          <p:nvPr/>
        </p:nvSpPr>
        <p:spPr bwMode="auto">
          <a:xfrm>
            <a:off x="2651125" y="5233988"/>
            <a:ext cx="1698625" cy="922337"/>
          </a:xfrm>
          <a:prstGeom prst="rect">
            <a:avLst/>
          </a:prstGeom>
          <a:noFill/>
          <a:ln w="9525">
            <a:noFill/>
            <a:miter lim="800000"/>
            <a:headEnd/>
            <a:tailEnd/>
          </a:ln>
        </p:spPr>
        <p:txBody>
          <a:bodyPr>
            <a:spAutoFit/>
          </a:bodyPr>
          <a:lstStyle/>
          <a:p>
            <a:pPr algn="ctr"/>
            <a:r>
              <a:rPr lang="en-US" b="1" dirty="0">
                <a:latin typeface="Cambria"/>
                <a:cs typeface="Cambria"/>
              </a:rPr>
              <a:t>Mechanical/</a:t>
            </a:r>
          </a:p>
          <a:p>
            <a:pPr algn="ctr"/>
            <a:r>
              <a:rPr lang="en-US" b="1" dirty="0">
                <a:latin typeface="Cambria"/>
                <a:cs typeface="Cambria"/>
              </a:rPr>
              <a:t>Plumbing</a:t>
            </a:r>
          </a:p>
          <a:p>
            <a:pPr algn="ctr"/>
            <a:r>
              <a:rPr lang="en-US" dirty="0">
                <a:latin typeface="Cambria"/>
                <a:cs typeface="Cambria"/>
              </a:rPr>
              <a:t>Southland</a:t>
            </a:r>
            <a:endParaRPr lang="en-US" sz="1600" dirty="0">
              <a:latin typeface="Cambria"/>
              <a:cs typeface="Cambria"/>
            </a:endParaRPr>
          </a:p>
        </p:txBody>
      </p:sp>
      <p:sp>
        <p:nvSpPr>
          <p:cNvPr id="57372" name="TextBox 23"/>
          <p:cNvSpPr txBox="1">
            <a:spLocks noChangeArrowheads="1"/>
          </p:cNvSpPr>
          <p:nvPr/>
        </p:nvSpPr>
        <p:spPr bwMode="auto">
          <a:xfrm>
            <a:off x="7026275" y="2743200"/>
            <a:ext cx="2022475" cy="915988"/>
          </a:xfrm>
          <a:prstGeom prst="rect">
            <a:avLst/>
          </a:prstGeom>
          <a:noFill/>
          <a:ln w="9525">
            <a:noFill/>
            <a:miter lim="800000"/>
            <a:headEnd/>
            <a:tailEnd/>
          </a:ln>
        </p:spPr>
        <p:txBody>
          <a:bodyPr>
            <a:spAutoFit/>
          </a:bodyPr>
          <a:lstStyle/>
          <a:p>
            <a:pPr algn="ctr"/>
            <a:r>
              <a:rPr lang="en-US" b="1" dirty="0">
                <a:latin typeface="Cambria"/>
                <a:cs typeface="Cambria"/>
              </a:rPr>
              <a:t>Structural Eng.</a:t>
            </a:r>
          </a:p>
          <a:p>
            <a:pPr algn="ctr"/>
            <a:r>
              <a:rPr lang="en-US" dirty="0">
                <a:latin typeface="Cambria"/>
                <a:cs typeface="Cambria"/>
              </a:rPr>
              <a:t>Rutherford </a:t>
            </a:r>
          </a:p>
          <a:p>
            <a:pPr algn="ctr"/>
            <a:r>
              <a:rPr lang="en-US" dirty="0">
                <a:latin typeface="Cambria"/>
                <a:cs typeface="Cambria"/>
              </a:rPr>
              <a:t>&amp; </a:t>
            </a:r>
            <a:r>
              <a:rPr lang="en-US" dirty="0" err="1">
                <a:latin typeface="Cambria"/>
                <a:cs typeface="Cambria"/>
              </a:rPr>
              <a:t>Chekene</a:t>
            </a:r>
            <a:endParaRPr lang="en-US" sz="1600" dirty="0">
              <a:latin typeface="Cambria"/>
              <a:cs typeface="Cambria"/>
            </a:endParaRPr>
          </a:p>
        </p:txBody>
      </p:sp>
      <p:sp>
        <p:nvSpPr>
          <p:cNvPr id="57373" name="TextBox 24"/>
          <p:cNvSpPr txBox="1">
            <a:spLocks noChangeArrowheads="1"/>
          </p:cNvSpPr>
          <p:nvPr/>
        </p:nvSpPr>
        <p:spPr bwMode="auto">
          <a:xfrm>
            <a:off x="6773863" y="4203700"/>
            <a:ext cx="1698625" cy="646113"/>
          </a:xfrm>
          <a:prstGeom prst="rect">
            <a:avLst/>
          </a:prstGeom>
          <a:noFill/>
          <a:ln w="9525">
            <a:noFill/>
            <a:miter lim="800000"/>
            <a:headEnd/>
            <a:tailEnd/>
          </a:ln>
        </p:spPr>
        <p:txBody>
          <a:bodyPr>
            <a:spAutoFit/>
          </a:bodyPr>
          <a:lstStyle/>
          <a:p>
            <a:pPr algn="ctr"/>
            <a:r>
              <a:rPr lang="en-US" b="1" dirty="0">
                <a:latin typeface="Cambria"/>
                <a:cs typeface="Cambria"/>
              </a:rPr>
              <a:t>Lab Planners </a:t>
            </a:r>
            <a:r>
              <a:rPr lang="en-US" dirty="0">
                <a:latin typeface="Cambria"/>
                <a:cs typeface="Cambria"/>
              </a:rPr>
              <a:t>GPR</a:t>
            </a:r>
            <a:endParaRPr lang="en-US" sz="1600" dirty="0">
              <a:latin typeface="Cambria"/>
              <a:cs typeface="Cambria"/>
            </a:endParaRPr>
          </a:p>
        </p:txBody>
      </p:sp>
      <p:sp>
        <p:nvSpPr>
          <p:cNvPr id="57374" name="TextBox 25"/>
          <p:cNvSpPr txBox="1">
            <a:spLocks noChangeArrowheads="1"/>
          </p:cNvSpPr>
          <p:nvPr/>
        </p:nvSpPr>
        <p:spPr bwMode="auto">
          <a:xfrm>
            <a:off x="5000625" y="4787900"/>
            <a:ext cx="1698625" cy="922338"/>
          </a:xfrm>
          <a:prstGeom prst="rect">
            <a:avLst/>
          </a:prstGeom>
          <a:noFill/>
          <a:ln w="9525">
            <a:noFill/>
            <a:miter lim="800000"/>
            <a:headEnd/>
            <a:tailEnd/>
          </a:ln>
        </p:spPr>
        <p:txBody>
          <a:bodyPr>
            <a:spAutoFit/>
          </a:bodyPr>
          <a:lstStyle/>
          <a:p>
            <a:pPr algn="ctr"/>
            <a:r>
              <a:rPr lang="en-US" b="1"/>
              <a:t>All Other Design Consultants</a:t>
            </a:r>
            <a:endParaRPr lang="en-US" sz="1600" b="1"/>
          </a:p>
        </p:txBody>
      </p:sp>
      <p:sp>
        <p:nvSpPr>
          <p:cNvPr id="2" name="Oval 7"/>
          <p:cNvSpPr/>
          <p:nvPr/>
        </p:nvSpPr>
        <p:spPr>
          <a:xfrm>
            <a:off x="3703638" y="1646238"/>
            <a:ext cx="1616075" cy="17018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76" name="Text Box 35"/>
          <p:cNvSpPr txBox="1">
            <a:spLocks noChangeArrowheads="1"/>
          </p:cNvSpPr>
          <p:nvPr/>
        </p:nvSpPr>
        <p:spPr bwMode="auto">
          <a:xfrm>
            <a:off x="3844925" y="1827213"/>
            <a:ext cx="1352550" cy="1190625"/>
          </a:xfrm>
          <a:prstGeom prst="rect">
            <a:avLst/>
          </a:prstGeom>
          <a:noFill/>
          <a:ln w="9525">
            <a:noFill/>
            <a:miter lim="800000"/>
            <a:headEnd/>
            <a:tailEnd/>
          </a:ln>
        </p:spPr>
        <p:txBody>
          <a:bodyPr>
            <a:spAutoFit/>
          </a:bodyPr>
          <a:lstStyle/>
          <a:p>
            <a:pPr algn="ctr"/>
            <a:r>
              <a:rPr lang="en-US" b="1" dirty="0">
                <a:latin typeface="Cambria"/>
                <a:cs typeface="Cambria"/>
              </a:rPr>
              <a:t>Owner</a:t>
            </a:r>
          </a:p>
          <a:p>
            <a:pPr algn="ctr"/>
            <a:r>
              <a:rPr lang="en-US" dirty="0">
                <a:latin typeface="Cambria"/>
                <a:cs typeface="Cambria"/>
              </a:rPr>
              <a:t>UCSF</a:t>
            </a:r>
          </a:p>
          <a:p>
            <a:pPr algn="ctr"/>
            <a:r>
              <a:rPr lang="en-US" dirty="0">
                <a:latin typeface="Cambria"/>
                <a:cs typeface="Cambria"/>
              </a:rPr>
              <a:t>Cambridge CM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1670467" y="370382"/>
            <a:ext cx="7029450" cy="781050"/>
          </a:xfrm>
        </p:spPr>
        <p:txBody>
          <a:bodyPr wrap="square" lIns="91440" tIns="45720" rIns="91440" bIns="45720" numCol="1" anchorCtr="0" compatLnSpc="1">
            <a:prstTxWarp prst="textNoShape">
              <a:avLst/>
            </a:prstTxWarp>
          </a:bodyPr>
          <a:lstStyle/>
          <a:p>
            <a:pPr>
              <a:defRPr/>
            </a:pPr>
            <a:r>
              <a:rPr lang="en-US" sz="4000" b="1" dirty="0" smtClean="0">
                <a:ln>
                  <a:noFill/>
                </a:ln>
                <a:solidFill>
                  <a:srgbClr val="569898"/>
                </a:solidFill>
              </a:rPr>
              <a:t>Best Value Selection</a:t>
            </a:r>
          </a:p>
        </p:txBody>
      </p:sp>
      <p:sp>
        <p:nvSpPr>
          <p:cNvPr id="2" name="Rectangle 6"/>
          <p:cNvSpPr>
            <a:spLocks noChangeArrowheads="1"/>
          </p:cNvSpPr>
          <p:nvPr/>
        </p:nvSpPr>
        <p:spPr bwMode="auto">
          <a:xfrm>
            <a:off x="0" y="1289155"/>
            <a:ext cx="5314950" cy="5314012"/>
          </a:xfrm>
          <a:prstGeom prst="rect">
            <a:avLst/>
          </a:prstGeom>
          <a:solidFill>
            <a:srgbClr val="5F5F5F"/>
          </a:solidFill>
          <a:ln w="9525">
            <a:noFill/>
            <a:miter lim="800000"/>
            <a:headEnd/>
            <a:tailEnd/>
          </a:ln>
        </p:spPr>
        <p:txBody>
          <a:bodyPr wrap="none" anchor="ctr"/>
          <a:lstStyle/>
          <a:p>
            <a:endParaRPr lang="en-US"/>
          </a:p>
        </p:txBody>
      </p:sp>
      <p:sp>
        <p:nvSpPr>
          <p:cNvPr id="59395" name="Rectangle 3"/>
          <p:cNvSpPr>
            <a:spLocks noGrp="1"/>
          </p:cNvSpPr>
          <p:nvPr>
            <p:ph type="body" idx="4294967295"/>
          </p:nvPr>
        </p:nvSpPr>
        <p:spPr>
          <a:xfrm>
            <a:off x="609600" y="1577975"/>
            <a:ext cx="4152900" cy="4572000"/>
          </a:xfrm>
        </p:spPr>
        <p:txBody>
          <a:bodyPr lIns="0" tIns="0" rIns="0" bIns="0"/>
          <a:lstStyle/>
          <a:p>
            <a:pPr marL="228600" indent="-228600" eaLnBrk="1" hangingPunct="1">
              <a:buClr>
                <a:schemeClr val="bg1"/>
              </a:buClr>
              <a:buFont typeface="Arial" charset="0"/>
              <a:buChar char="•"/>
              <a:tabLst>
                <a:tab pos="457200" algn="l"/>
              </a:tabLst>
            </a:pPr>
            <a:r>
              <a:rPr lang="en-US" sz="2600" dirty="0" smtClean="0">
                <a:solidFill>
                  <a:schemeClr val="bg1"/>
                </a:solidFill>
                <a:latin typeface="Franklin Gothic Medium" pitchFamily="34" charset="0"/>
              </a:rPr>
              <a:t>Evaluate Contractors for:</a:t>
            </a:r>
          </a:p>
          <a:p>
            <a:pPr marL="228600" indent="-228600" eaLnBrk="1" hangingPunct="1">
              <a:buClr>
                <a:schemeClr val="bg1"/>
              </a:buClr>
              <a:buFont typeface="Arial" charset="0"/>
              <a:buChar char="•"/>
              <a:tabLst>
                <a:tab pos="457200" algn="l"/>
              </a:tabLst>
            </a:pPr>
            <a:r>
              <a:rPr lang="en-US" sz="2600" dirty="0" smtClean="0">
                <a:solidFill>
                  <a:schemeClr val="bg1"/>
                </a:solidFill>
                <a:latin typeface="Franklin Gothic Medium" pitchFamily="34" charset="0"/>
              </a:rPr>
              <a:t>Categories:</a:t>
            </a:r>
          </a:p>
          <a:p>
            <a:pPr lvl="1" indent="-285750" eaLnBrk="1" hangingPunct="1">
              <a:lnSpc>
                <a:spcPct val="110000"/>
              </a:lnSpc>
              <a:buClr>
                <a:schemeClr val="bg1"/>
              </a:buClr>
              <a:buFont typeface="Arial" charset="0"/>
              <a:buChar char="•"/>
              <a:tabLst>
                <a:tab pos="457200" algn="l"/>
              </a:tabLst>
            </a:pPr>
            <a:r>
              <a:rPr lang="en-US" sz="2000" dirty="0" smtClean="0">
                <a:solidFill>
                  <a:schemeClr val="bg1"/>
                </a:solidFill>
                <a:latin typeface="Franklin Gothic Medium" pitchFamily="34" charset="0"/>
              </a:rPr>
              <a:t> </a:t>
            </a:r>
            <a:r>
              <a:rPr lang="en-US" sz="2000" dirty="0" smtClean="0">
                <a:solidFill>
                  <a:schemeClr val="bg1"/>
                </a:solidFill>
                <a:latin typeface="Cambria"/>
                <a:cs typeface="Cambria"/>
              </a:rPr>
              <a:t>Management Capability</a:t>
            </a:r>
          </a:p>
          <a:p>
            <a:pPr lvl="1" indent="-285750" eaLnBrk="1" hangingPunct="1">
              <a:lnSpc>
                <a:spcPct val="110000"/>
              </a:lnSpc>
              <a:buClr>
                <a:schemeClr val="bg1"/>
              </a:buClr>
              <a:buFont typeface="Arial" charset="0"/>
              <a:buChar char="•"/>
              <a:tabLst>
                <a:tab pos="457200" algn="l"/>
              </a:tabLst>
            </a:pPr>
            <a:r>
              <a:rPr lang="en-US" sz="2000" dirty="0" smtClean="0">
                <a:solidFill>
                  <a:schemeClr val="bg1"/>
                </a:solidFill>
                <a:latin typeface="Cambria"/>
                <a:cs typeface="Cambria"/>
              </a:rPr>
              <a:t> Safety</a:t>
            </a:r>
          </a:p>
          <a:p>
            <a:pPr lvl="1" indent="-285750" eaLnBrk="1" hangingPunct="1">
              <a:lnSpc>
                <a:spcPct val="110000"/>
              </a:lnSpc>
              <a:buClr>
                <a:schemeClr val="bg1"/>
              </a:buClr>
              <a:buFont typeface="Arial" charset="0"/>
              <a:buChar char="•"/>
              <a:tabLst>
                <a:tab pos="457200" algn="l"/>
              </a:tabLst>
            </a:pPr>
            <a:r>
              <a:rPr lang="en-US" sz="2000" dirty="0" smtClean="0">
                <a:solidFill>
                  <a:schemeClr val="bg1"/>
                </a:solidFill>
                <a:latin typeface="Cambria"/>
                <a:cs typeface="Cambria"/>
              </a:rPr>
              <a:t> Financial Strength</a:t>
            </a:r>
          </a:p>
          <a:p>
            <a:pPr lvl="1" indent="-285750" eaLnBrk="1" hangingPunct="1">
              <a:lnSpc>
                <a:spcPct val="110000"/>
              </a:lnSpc>
              <a:buClr>
                <a:schemeClr val="bg1"/>
              </a:buClr>
              <a:buFont typeface="Arial" charset="0"/>
              <a:buChar char="•"/>
              <a:tabLst>
                <a:tab pos="457200" algn="l"/>
              </a:tabLst>
            </a:pPr>
            <a:r>
              <a:rPr lang="en-US" sz="2000" dirty="0" smtClean="0">
                <a:solidFill>
                  <a:schemeClr val="bg1"/>
                </a:solidFill>
                <a:latin typeface="Cambria"/>
                <a:cs typeface="Cambria"/>
              </a:rPr>
              <a:t> Labor Compliance</a:t>
            </a:r>
          </a:p>
          <a:p>
            <a:pPr lvl="1" indent="-285750" eaLnBrk="1" hangingPunct="1">
              <a:lnSpc>
                <a:spcPct val="110000"/>
              </a:lnSpc>
              <a:buClr>
                <a:schemeClr val="bg1"/>
              </a:buClr>
              <a:buFont typeface="Arial" charset="0"/>
              <a:buChar char="•"/>
              <a:tabLst>
                <a:tab pos="457200" algn="l"/>
              </a:tabLst>
            </a:pPr>
            <a:r>
              <a:rPr lang="en-US" sz="2000" dirty="0" smtClean="0">
                <a:solidFill>
                  <a:schemeClr val="bg1"/>
                </a:solidFill>
                <a:latin typeface="Cambria"/>
                <a:cs typeface="Cambria"/>
              </a:rPr>
              <a:t> Relevant Experience</a:t>
            </a:r>
            <a:endParaRPr lang="en-US" dirty="0" smtClean="0">
              <a:latin typeface="Franklin Gothic Medium" pitchFamily="34" charset="0"/>
            </a:endParaRPr>
          </a:p>
          <a:p>
            <a:pPr marL="228600" indent="-228600" eaLnBrk="1" hangingPunct="1">
              <a:buClr>
                <a:schemeClr val="bg1"/>
              </a:buClr>
              <a:buFont typeface="Arial" charset="0"/>
              <a:buChar char="•"/>
              <a:tabLst>
                <a:tab pos="457200" algn="l"/>
              </a:tabLst>
            </a:pPr>
            <a:r>
              <a:rPr lang="en-US" sz="2600" dirty="0" smtClean="0">
                <a:solidFill>
                  <a:schemeClr val="bg1"/>
                </a:solidFill>
                <a:latin typeface="Franklin Gothic Medium" pitchFamily="34" charset="0"/>
              </a:rPr>
              <a:t>Evaluations are by Points Earned in Each Category</a:t>
            </a:r>
          </a:p>
          <a:p>
            <a:pPr marL="228600" indent="-228600" eaLnBrk="1" hangingPunct="1">
              <a:buClr>
                <a:schemeClr val="bg1"/>
              </a:buClr>
              <a:buFont typeface="Arial" charset="0"/>
              <a:buNone/>
              <a:tabLst>
                <a:tab pos="457200" algn="l"/>
              </a:tabLst>
            </a:pPr>
            <a:endParaRPr lang="en-US" sz="2600" dirty="0" smtClean="0">
              <a:solidFill>
                <a:schemeClr val="bg1"/>
              </a:solidFill>
              <a:latin typeface="Franklin Gothic Medium" pitchFamily="34" charset="0"/>
            </a:endParaRPr>
          </a:p>
        </p:txBody>
      </p:sp>
      <p:sp>
        <p:nvSpPr>
          <p:cNvPr id="59397" name="Rectangle 6"/>
          <p:cNvSpPr>
            <a:spLocks noChangeArrowheads="1"/>
          </p:cNvSpPr>
          <p:nvPr/>
        </p:nvSpPr>
        <p:spPr bwMode="auto">
          <a:xfrm>
            <a:off x="5429250" y="3803649"/>
            <a:ext cx="3594829" cy="2799518"/>
          </a:xfrm>
          <a:prstGeom prst="rect">
            <a:avLst/>
          </a:prstGeom>
          <a:solidFill>
            <a:srgbClr val="5F5F5F"/>
          </a:solidFill>
          <a:ln w="9525">
            <a:noFill/>
            <a:miter lim="800000"/>
            <a:headEnd/>
            <a:tailEnd/>
          </a:ln>
        </p:spPr>
        <p:txBody>
          <a:bodyPr wrap="none" anchor="ctr"/>
          <a:lstStyle/>
          <a:p>
            <a:endParaRPr lang="en-US"/>
          </a:p>
        </p:txBody>
      </p:sp>
      <p:sp>
        <p:nvSpPr>
          <p:cNvPr id="59398" name="Text Box 9"/>
          <p:cNvSpPr txBox="1">
            <a:spLocks noChangeArrowheads="1"/>
          </p:cNvSpPr>
          <p:nvPr/>
        </p:nvSpPr>
        <p:spPr bwMode="auto">
          <a:xfrm>
            <a:off x="5584825" y="4100513"/>
            <a:ext cx="3384550" cy="2092881"/>
          </a:xfrm>
          <a:prstGeom prst="rect">
            <a:avLst/>
          </a:prstGeom>
          <a:noFill/>
          <a:ln w="9525">
            <a:noFill/>
            <a:miter lim="800000"/>
            <a:headEnd/>
            <a:tailEnd/>
          </a:ln>
        </p:spPr>
        <p:txBody>
          <a:bodyPr>
            <a:spAutoFit/>
          </a:bodyPr>
          <a:lstStyle/>
          <a:p>
            <a:r>
              <a:rPr lang="en-US" sz="2600" dirty="0">
                <a:solidFill>
                  <a:schemeClr val="bg1"/>
                </a:solidFill>
                <a:latin typeface="Cambria"/>
                <a:cs typeface="Cambria"/>
              </a:rPr>
              <a:t>Divide Points into Bid </a:t>
            </a:r>
            <a:endParaRPr lang="en-US" sz="2600" dirty="0" smtClean="0">
              <a:solidFill>
                <a:schemeClr val="bg1"/>
              </a:solidFill>
              <a:latin typeface="Cambria"/>
              <a:cs typeface="Cambria"/>
            </a:endParaRPr>
          </a:p>
          <a:p>
            <a:endParaRPr lang="en-US" sz="2600" dirty="0">
              <a:solidFill>
                <a:schemeClr val="bg1"/>
              </a:solidFill>
              <a:latin typeface="Cambria"/>
              <a:cs typeface="Cambria"/>
            </a:endParaRPr>
          </a:p>
          <a:p>
            <a:r>
              <a:rPr lang="en-US" sz="2600" dirty="0" smtClean="0">
                <a:solidFill>
                  <a:schemeClr val="bg1"/>
                </a:solidFill>
                <a:latin typeface="Cambria"/>
                <a:cs typeface="Cambria"/>
              </a:rPr>
              <a:t>Award Based on Lowest </a:t>
            </a:r>
            <a:r>
              <a:rPr lang="en-US" sz="2600" dirty="0">
                <a:solidFill>
                  <a:schemeClr val="bg1"/>
                </a:solidFill>
                <a:latin typeface="Cambria"/>
                <a:cs typeface="Cambria"/>
              </a:rPr>
              <a:t>Cost Per </a:t>
            </a:r>
            <a:r>
              <a:rPr lang="en-US" sz="2600" dirty="0" smtClean="0">
                <a:solidFill>
                  <a:schemeClr val="bg1"/>
                </a:solidFill>
                <a:latin typeface="Cambria"/>
                <a:cs typeface="Cambria"/>
              </a:rPr>
              <a:t> Quality Point </a:t>
            </a:r>
            <a:endParaRPr lang="en-US" sz="2600" dirty="0">
              <a:solidFill>
                <a:schemeClr val="bg1"/>
              </a:solidFill>
              <a:latin typeface="Cambria"/>
              <a:cs typeface="Cambria"/>
            </a:endParaRPr>
          </a:p>
        </p:txBody>
      </p:sp>
      <p:pic>
        <p:nvPicPr>
          <p:cNvPr id="59399" name="Picture 9" descr="110408-031"/>
          <p:cNvPicPr>
            <a:picLocks noChangeAspect="1" noChangeArrowheads="1"/>
          </p:cNvPicPr>
          <p:nvPr/>
        </p:nvPicPr>
        <p:blipFill>
          <a:blip r:embed="rId3" cstate="print"/>
          <a:srcRect/>
          <a:stretch>
            <a:fillRect/>
          </a:stretch>
        </p:blipFill>
        <p:spPr bwMode="auto">
          <a:xfrm>
            <a:off x="5418944" y="1289154"/>
            <a:ext cx="3597640" cy="244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1669529" y="370382"/>
            <a:ext cx="7848600" cy="781050"/>
          </a:xfrm>
        </p:spPr>
        <p:txBody>
          <a:bodyPr wrap="square" lIns="91440" tIns="45720" rIns="91440" bIns="45720" numCol="1" anchorCtr="0" compatLnSpc="1">
            <a:prstTxWarp prst="textNoShape">
              <a:avLst/>
            </a:prstTxWarp>
          </a:bodyPr>
          <a:lstStyle/>
          <a:p>
            <a:pPr>
              <a:defRPr/>
            </a:pPr>
            <a:r>
              <a:rPr lang="en-US" sz="3600" b="1" dirty="0" smtClean="0">
                <a:ln>
                  <a:noFill/>
                </a:ln>
                <a:solidFill>
                  <a:srgbClr val="569898"/>
                </a:solidFill>
              </a:rPr>
              <a:t>Big Room – Creating the Tone</a:t>
            </a:r>
          </a:p>
        </p:txBody>
      </p:sp>
      <p:grpSp>
        <p:nvGrpSpPr>
          <p:cNvPr id="2" name="Group 11"/>
          <p:cNvGrpSpPr>
            <a:grpSpLocks/>
          </p:cNvGrpSpPr>
          <p:nvPr/>
        </p:nvGrpSpPr>
        <p:grpSpPr bwMode="auto">
          <a:xfrm>
            <a:off x="0" y="1229193"/>
            <a:ext cx="5207000" cy="5351490"/>
            <a:chOff x="5029200" y="457200"/>
            <a:chExt cx="3838575" cy="5803900"/>
          </a:xfrm>
        </p:grpSpPr>
        <p:pic>
          <p:nvPicPr>
            <p:cNvPr id="73735" name="Picture 10" descr="plan"/>
            <p:cNvPicPr>
              <a:picLocks noChangeAspect="1" noChangeArrowheads="1"/>
            </p:cNvPicPr>
            <p:nvPr/>
          </p:nvPicPr>
          <p:blipFill>
            <a:blip r:embed="rId3" cstate="print"/>
            <a:srcRect b="9300"/>
            <a:stretch>
              <a:fillRect/>
            </a:stretch>
          </p:blipFill>
          <p:spPr bwMode="auto">
            <a:xfrm>
              <a:off x="5029200" y="457200"/>
              <a:ext cx="3838575" cy="5803900"/>
            </a:xfrm>
            <a:prstGeom prst="rect">
              <a:avLst/>
            </a:prstGeom>
            <a:noFill/>
            <a:ln w="9525">
              <a:noFill/>
              <a:miter lim="800000"/>
              <a:headEnd/>
              <a:tailEnd/>
            </a:ln>
          </p:spPr>
        </p:pic>
        <p:sp>
          <p:nvSpPr>
            <p:cNvPr id="73736" name="Text Box 4"/>
            <p:cNvSpPr txBox="1">
              <a:spLocks noChangeArrowheads="1"/>
            </p:cNvSpPr>
            <p:nvPr/>
          </p:nvSpPr>
          <p:spPr bwMode="auto">
            <a:xfrm>
              <a:off x="6096000" y="4343400"/>
              <a:ext cx="1371600" cy="730250"/>
            </a:xfrm>
            <a:prstGeom prst="rect">
              <a:avLst/>
            </a:prstGeom>
            <a:noFill/>
            <a:ln w="9525">
              <a:noFill/>
              <a:miter lim="800000"/>
              <a:headEnd/>
              <a:tailEnd/>
            </a:ln>
          </p:spPr>
          <p:txBody>
            <a:bodyPr>
              <a:spAutoFit/>
            </a:bodyPr>
            <a:lstStyle/>
            <a:p>
              <a:pPr>
                <a:spcBef>
                  <a:spcPct val="50000"/>
                </a:spcBef>
              </a:pPr>
              <a:r>
                <a:rPr lang="en-US" sz="1400" dirty="0">
                  <a:solidFill>
                    <a:srgbClr val="FF3300"/>
                  </a:solidFill>
                  <a:latin typeface="Arial Black" pitchFamily="34" charset="0"/>
                  <a:ea typeface="ヒラギノ角ゴ Pro W3"/>
                  <a:cs typeface="ヒラギノ角ゴ Pro W3"/>
                </a:rPr>
                <a:t>COMMON PROJECT VISION</a:t>
              </a:r>
            </a:p>
          </p:txBody>
        </p:sp>
        <p:sp>
          <p:nvSpPr>
            <p:cNvPr id="73737" name="Text Box 5"/>
            <p:cNvSpPr txBox="1">
              <a:spLocks noChangeArrowheads="1"/>
            </p:cNvSpPr>
            <p:nvPr/>
          </p:nvSpPr>
          <p:spPr bwMode="auto">
            <a:xfrm>
              <a:off x="5257800" y="1371600"/>
              <a:ext cx="16002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SMITHGROUP</a:t>
              </a:r>
            </a:p>
          </p:txBody>
        </p:sp>
        <p:sp>
          <p:nvSpPr>
            <p:cNvPr id="73738" name="Text Box 6"/>
            <p:cNvSpPr txBox="1">
              <a:spLocks noChangeArrowheads="1"/>
            </p:cNvSpPr>
            <p:nvPr/>
          </p:nvSpPr>
          <p:spPr bwMode="auto">
            <a:xfrm>
              <a:off x="6019800" y="2133600"/>
              <a:ext cx="15240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SOUTHLAND</a:t>
              </a:r>
            </a:p>
          </p:txBody>
        </p:sp>
        <p:sp>
          <p:nvSpPr>
            <p:cNvPr id="73739" name="Text Box 7"/>
            <p:cNvSpPr txBox="1">
              <a:spLocks noChangeArrowheads="1"/>
            </p:cNvSpPr>
            <p:nvPr/>
          </p:nvSpPr>
          <p:spPr bwMode="auto">
            <a:xfrm>
              <a:off x="6705600" y="1295400"/>
              <a:ext cx="15240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CAMBRIDGE</a:t>
              </a:r>
            </a:p>
          </p:txBody>
        </p:sp>
        <p:sp>
          <p:nvSpPr>
            <p:cNvPr id="73740" name="Text Box 8"/>
            <p:cNvSpPr txBox="1">
              <a:spLocks noChangeArrowheads="1"/>
            </p:cNvSpPr>
            <p:nvPr/>
          </p:nvSpPr>
          <p:spPr bwMode="auto">
            <a:xfrm>
              <a:off x="5791200" y="3429000"/>
              <a:ext cx="13716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ROSENDIN</a:t>
              </a:r>
            </a:p>
          </p:txBody>
        </p:sp>
        <p:sp>
          <p:nvSpPr>
            <p:cNvPr id="73741" name="Text Box 9"/>
            <p:cNvSpPr txBox="1">
              <a:spLocks noChangeArrowheads="1"/>
            </p:cNvSpPr>
            <p:nvPr/>
          </p:nvSpPr>
          <p:spPr bwMode="auto">
            <a:xfrm>
              <a:off x="5715000" y="5181600"/>
              <a:ext cx="25908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RUDOLPH &amp; SLETTEN</a:t>
              </a:r>
            </a:p>
          </p:txBody>
        </p:sp>
        <p:sp>
          <p:nvSpPr>
            <p:cNvPr id="73742" name="Text Box 10"/>
            <p:cNvSpPr txBox="1">
              <a:spLocks noChangeArrowheads="1"/>
            </p:cNvSpPr>
            <p:nvPr/>
          </p:nvSpPr>
          <p:spPr bwMode="auto">
            <a:xfrm>
              <a:off x="7315200" y="2590800"/>
              <a:ext cx="13716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UCSF</a:t>
              </a:r>
            </a:p>
          </p:txBody>
        </p:sp>
        <p:sp>
          <p:nvSpPr>
            <p:cNvPr id="73743" name="Text Box 11"/>
            <p:cNvSpPr txBox="1">
              <a:spLocks noChangeArrowheads="1"/>
            </p:cNvSpPr>
            <p:nvPr/>
          </p:nvSpPr>
          <p:spPr bwMode="auto">
            <a:xfrm>
              <a:off x="5257800" y="3962400"/>
              <a:ext cx="13716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IOR</a:t>
              </a:r>
            </a:p>
          </p:txBody>
        </p:sp>
        <p:sp>
          <p:nvSpPr>
            <p:cNvPr id="73744" name="Text Box 12"/>
            <p:cNvSpPr txBox="1">
              <a:spLocks noChangeArrowheads="1"/>
            </p:cNvSpPr>
            <p:nvPr/>
          </p:nvSpPr>
          <p:spPr bwMode="auto">
            <a:xfrm>
              <a:off x="5029200" y="4953000"/>
              <a:ext cx="1371600" cy="304800"/>
            </a:xfrm>
            <a:prstGeom prst="rect">
              <a:avLst/>
            </a:prstGeom>
            <a:noFill/>
            <a:ln w="9525">
              <a:noFill/>
              <a:miter lim="800000"/>
              <a:headEnd/>
              <a:tailEnd/>
            </a:ln>
          </p:spPr>
          <p:txBody>
            <a:bodyPr>
              <a:spAutoFit/>
            </a:bodyPr>
            <a:lstStyle/>
            <a:p>
              <a:pPr>
                <a:spcBef>
                  <a:spcPct val="50000"/>
                </a:spcBef>
              </a:pPr>
              <a:r>
                <a:rPr lang="en-US" sz="1400">
                  <a:latin typeface="Arial Black" pitchFamily="34" charset="0"/>
                  <a:ea typeface="ヒラギノ角ゴ Pro W3"/>
                  <a:cs typeface="ヒラギノ角ゴ Pro W3"/>
                </a:rPr>
                <a:t>W&amp;W</a:t>
              </a:r>
            </a:p>
          </p:txBody>
        </p:sp>
      </p:grpSp>
      <p:sp>
        <p:nvSpPr>
          <p:cNvPr id="73732" name="Rectangle 6"/>
          <p:cNvSpPr>
            <a:spLocks noChangeArrowheads="1"/>
          </p:cNvSpPr>
          <p:nvPr/>
        </p:nvSpPr>
        <p:spPr bwMode="auto">
          <a:xfrm>
            <a:off x="5429250" y="3790950"/>
            <a:ext cx="3594829" cy="2804722"/>
          </a:xfrm>
          <a:prstGeom prst="rect">
            <a:avLst/>
          </a:prstGeom>
          <a:solidFill>
            <a:srgbClr val="5F5F5F"/>
          </a:solidFill>
          <a:ln w="9525">
            <a:noFill/>
            <a:miter lim="800000"/>
            <a:headEnd/>
            <a:tailEnd/>
          </a:ln>
        </p:spPr>
        <p:txBody>
          <a:bodyPr wrap="none" anchor="ctr"/>
          <a:lstStyle/>
          <a:p>
            <a:endParaRPr lang="en-US"/>
          </a:p>
        </p:txBody>
      </p:sp>
      <p:sp>
        <p:nvSpPr>
          <p:cNvPr id="73733" name="TextBox 9"/>
          <p:cNvSpPr txBox="1">
            <a:spLocks noChangeArrowheads="1"/>
          </p:cNvSpPr>
          <p:nvPr/>
        </p:nvSpPr>
        <p:spPr bwMode="auto">
          <a:xfrm>
            <a:off x="5543550" y="3905250"/>
            <a:ext cx="3486150" cy="2770188"/>
          </a:xfrm>
          <a:prstGeom prst="rect">
            <a:avLst/>
          </a:prstGeom>
          <a:noFill/>
          <a:ln w="9525">
            <a:noFill/>
            <a:miter lim="800000"/>
            <a:headEnd/>
            <a:tailEnd/>
          </a:ln>
        </p:spPr>
        <p:txBody>
          <a:bodyPr>
            <a:spAutoFit/>
          </a:bodyPr>
          <a:lstStyle/>
          <a:p>
            <a:pPr marL="171450" lvl="2" indent="-171450" defTabSz="814388">
              <a:buClr>
                <a:schemeClr val="bg1"/>
              </a:buClr>
              <a:buFont typeface="Arial" charset="0"/>
              <a:buChar char="•"/>
            </a:pPr>
            <a:r>
              <a:rPr lang="en-US" sz="2600" dirty="0">
                <a:solidFill>
                  <a:schemeClr val="bg1"/>
                </a:solidFill>
                <a:latin typeface="Cambria"/>
                <a:cs typeface="Cambria"/>
              </a:rPr>
              <a:t>All Key Members in one trailer</a:t>
            </a:r>
          </a:p>
          <a:p>
            <a:pPr marL="171450" lvl="2" indent="-171450" defTabSz="814388">
              <a:buClr>
                <a:schemeClr val="bg1"/>
              </a:buClr>
              <a:buFont typeface="Arial" charset="0"/>
              <a:buChar char="•"/>
            </a:pPr>
            <a:r>
              <a:rPr lang="en-US" sz="2600" dirty="0">
                <a:solidFill>
                  <a:schemeClr val="bg1"/>
                </a:solidFill>
                <a:latin typeface="Cambria"/>
                <a:cs typeface="Cambria"/>
              </a:rPr>
              <a:t>Team Approach Encouraged by owner</a:t>
            </a:r>
          </a:p>
          <a:p>
            <a:pPr marL="171450" lvl="2" indent="-171450" defTabSz="814388">
              <a:buClr>
                <a:schemeClr val="bg1"/>
              </a:buClr>
              <a:buFont typeface="Arial" charset="0"/>
              <a:buChar char="•"/>
            </a:pPr>
            <a:r>
              <a:rPr lang="en-US" sz="2600" dirty="0">
                <a:solidFill>
                  <a:schemeClr val="bg1"/>
                </a:solidFill>
                <a:latin typeface="Cambria"/>
                <a:cs typeface="Cambria"/>
              </a:rPr>
              <a:t>Blurring the lines working as a team</a:t>
            </a:r>
          </a:p>
          <a:p>
            <a:pPr defTabSz="814388">
              <a:buClr>
                <a:schemeClr val="bg1"/>
              </a:buClr>
              <a:buFont typeface="Verdana" pitchFamily="34" charset="0"/>
              <a:buChar char="›"/>
            </a:pPr>
            <a:endParaRPr lang="en-US" dirty="0">
              <a:latin typeface="Cambria"/>
              <a:cs typeface="Cambria"/>
            </a:endParaRPr>
          </a:p>
        </p:txBody>
      </p:sp>
      <p:pic>
        <p:nvPicPr>
          <p:cNvPr id="73734" name="Picture 5" descr="big room"/>
          <p:cNvPicPr>
            <a:picLocks noChangeAspect="1" noChangeArrowheads="1"/>
          </p:cNvPicPr>
          <p:nvPr/>
        </p:nvPicPr>
        <p:blipFill>
          <a:blip r:embed="rId4" cstate="print"/>
          <a:srcRect t="12090"/>
          <a:stretch>
            <a:fillRect/>
          </a:stretch>
        </p:blipFill>
        <p:spPr bwMode="auto">
          <a:xfrm>
            <a:off x="5467350" y="1259174"/>
            <a:ext cx="3549234" cy="2360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D6072"/>
      </a:dk1>
      <a:lt1>
        <a:srgbClr val="FFFFFF"/>
      </a:lt1>
      <a:dk2>
        <a:srgbClr val="0D6072"/>
      </a:dk2>
      <a:lt2>
        <a:srgbClr val="AEAE99"/>
      </a:lt2>
      <a:accent1>
        <a:srgbClr val="CFCFC3"/>
      </a:accent1>
      <a:accent2>
        <a:srgbClr val="D14B01"/>
      </a:accent2>
      <a:accent3>
        <a:srgbClr val="FFFFFF"/>
      </a:accent3>
      <a:accent4>
        <a:srgbClr val="095160"/>
      </a:accent4>
      <a:accent5>
        <a:srgbClr val="E4E4DE"/>
      </a:accent5>
      <a:accent6>
        <a:srgbClr val="BD4301"/>
      </a:accent6>
      <a:hlink>
        <a:srgbClr val="A6CCCC"/>
      </a:hlink>
      <a:folHlink>
        <a:srgbClr val="79B3B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D6072"/>
        </a:dk1>
        <a:lt1>
          <a:srgbClr val="FFFFFF"/>
        </a:lt1>
        <a:dk2>
          <a:srgbClr val="0D6072"/>
        </a:dk2>
        <a:lt2>
          <a:srgbClr val="AEAE99"/>
        </a:lt2>
        <a:accent1>
          <a:srgbClr val="CFCFC3"/>
        </a:accent1>
        <a:accent2>
          <a:srgbClr val="D14B01"/>
        </a:accent2>
        <a:accent3>
          <a:srgbClr val="FFFFFF"/>
        </a:accent3>
        <a:accent4>
          <a:srgbClr val="095160"/>
        </a:accent4>
        <a:accent5>
          <a:srgbClr val="E4E4DE"/>
        </a:accent5>
        <a:accent6>
          <a:srgbClr val="BD4301"/>
        </a:accent6>
        <a:hlink>
          <a:srgbClr val="A6CCCC"/>
        </a:hlink>
        <a:folHlink>
          <a:srgbClr val="79B3B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1756</TotalTime>
  <Words>1656</Words>
  <Application>Microsoft Macintosh PowerPoint</Application>
  <PresentationFormat>On-screen Show (4:3)</PresentationFormat>
  <Paragraphs>216</Paragraphs>
  <Slides>25</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1_Default Design</vt:lpstr>
      <vt:lpstr>Worksheet</vt:lpstr>
      <vt:lpstr>…the University of California Experiments in Lean Project Delivery</vt:lpstr>
      <vt:lpstr>When and Why</vt:lpstr>
      <vt:lpstr>Public Sector Challenges</vt:lpstr>
      <vt:lpstr>Where We Started</vt:lpstr>
      <vt:lpstr>Cardiovascular Research Building</vt:lpstr>
      <vt:lpstr>Six Key Concepts</vt:lpstr>
      <vt:lpstr>Slide 7</vt:lpstr>
      <vt:lpstr>Best Value Selection</vt:lpstr>
      <vt:lpstr>Big Room – Creating the Tone</vt:lpstr>
      <vt:lpstr>Dispute Resolution</vt:lpstr>
      <vt:lpstr>Integrating Technology</vt:lpstr>
      <vt:lpstr>Integrating Technology – 4D</vt:lpstr>
      <vt:lpstr>Incentive –Pre Construction</vt:lpstr>
      <vt:lpstr>Incentive –Pre Construction</vt:lpstr>
      <vt:lpstr>Incentive – Construction</vt:lpstr>
      <vt:lpstr>Schedule Milestones</vt:lpstr>
      <vt:lpstr>Weekly Plan Percent Complete</vt:lpstr>
      <vt:lpstr>Benefits</vt:lpstr>
      <vt:lpstr>Benefits</vt:lpstr>
      <vt:lpstr>Keys to Success</vt:lpstr>
      <vt:lpstr>Key Success Points</vt:lpstr>
      <vt:lpstr>11-Year Experience  (ex-UCSF Hospital)</vt:lpstr>
      <vt:lpstr>UC Development &amp; Implementation</vt:lpstr>
      <vt:lpstr>UC Development &amp; Implementation</vt:lpstr>
      <vt:lpstr>Slide 25</vt:lpstr>
    </vt:vector>
  </TitlesOfParts>
  <Company>stellarv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Sophia Antipas</dc:creator>
  <cp:lastModifiedBy> Glenn Ballard</cp:lastModifiedBy>
  <cp:revision>52</cp:revision>
  <dcterms:created xsi:type="dcterms:W3CDTF">2012-09-08T15:28:03Z</dcterms:created>
  <dcterms:modified xsi:type="dcterms:W3CDTF">2012-09-08T16:06:20Z</dcterms:modified>
</cp:coreProperties>
</file>