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61" r:id="rId7"/>
    <p:sldId id="268" r:id="rId8"/>
    <p:sldId id="263" r:id="rId9"/>
    <p:sldId id="269" r:id="rId10"/>
    <p:sldId id="270" r:id="rId11"/>
    <p:sldId id="272" r:id="rId12"/>
    <p:sldId id="271" r:id="rId13"/>
    <p:sldId id="273" r:id="rId14"/>
    <p:sldId id="267" r:id="rId15"/>
    <p:sldId id="265" r:id="rId16"/>
    <p:sldId id="277" r:id="rId17"/>
    <p:sldId id="27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napVertSplitter="1"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9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C5ADB-2C1C-8F4F-9EA5-2E753F6E5887}" type="datetimeFigureOut">
              <a:rPr lang="en-US" smtClean="0"/>
              <a:pPr/>
              <a:t>9/11/12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03140-E489-C844-990D-65F2466152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4875"/>
            <a:ext cx="7772400" cy="1470025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Structuring work for flow and value through collaborative planning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Gregory Howell</a:t>
            </a:r>
          </a:p>
          <a:p>
            <a:r>
              <a:rPr lang="en-US" dirty="0" smtClean="0"/>
              <a:t>Lean Construction Institute</a:t>
            </a:r>
            <a:endParaRPr lang="en-US" dirty="0"/>
          </a:p>
        </p:txBody>
      </p:sp>
      <p:pic>
        <p:nvPicPr>
          <p:cNvPr id="4" name="Picture 1" descr="Screen shot 2010-10-17 at 6.07.3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23781"/>
            <a:ext cx="2047875" cy="193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492375" y="155423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98979" y="155423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233901" y="155423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0" y="0"/>
            <a:ext cx="920722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Uncertainty </a:t>
            </a: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on Typical</a:t>
            </a: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 Building Projects </a:t>
            </a:r>
            <a:r>
              <a:rPr lang="en-US" sz="3200" b="1" dirty="0" smtClean="0">
                <a:latin typeface="Calibri" pitchFamily="-84" charset="0"/>
              </a:rPr>
              <a:t>At Start of Construction</a:t>
            </a:r>
            <a:r>
              <a:rPr lang="en-US" sz="3200" b="1" dirty="0" smtClean="0">
                <a:latin typeface="Calibri" pitchFamily="-84" charset="0"/>
              </a:rPr>
              <a:t> </a:t>
            </a:r>
            <a:r>
              <a:rPr lang="en-US" sz="3200" b="1" dirty="0" smtClean="0">
                <a:latin typeface="Calibri" pitchFamily="-84" charset="0"/>
              </a:rPr>
              <a:t>- 2011</a:t>
            </a:r>
            <a:endParaRPr lang="en-US" sz="3200" b="1" dirty="0">
              <a:latin typeface="Calibri" pitchFamily="-8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9525" y="1229868"/>
            <a:ext cx="19361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779555" y="1199021"/>
            <a:ext cx="2408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</a:t>
            </a:r>
            <a:r>
              <a:rPr lang="en-US" b="1" dirty="0">
                <a:latin typeface="Calibri" pitchFamily="-84" charset="0"/>
                <a:ea typeface="+mn-ea"/>
                <a:cs typeface="+mn-cs"/>
              </a:rPr>
              <a:t>rt</a:t>
            </a: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ain Means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4726" y="5403260"/>
            <a:ext cx="19361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994333" y="5335411"/>
            <a:ext cx="2185214" cy="64633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rot="16200000">
            <a:off x="-11112" y="3382622"/>
            <a:ext cx="26289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What to build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421907" y="6043436"/>
            <a:ext cx="2557463" cy="8302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How to Build</a:t>
            </a: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2">
            <a:lum bright="35000"/>
          </a:blip>
          <a:srcRect/>
          <a:stretch>
            <a:fillRect/>
          </a:stretch>
        </p:blipFill>
        <p:spPr bwMode="auto">
          <a:xfrm flipH="1" flipV="1">
            <a:off x="2123798" y="1554231"/>
            <a:ext cx="4671632" cy="4554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8939" y="0"/>
            <a:ext cx="91288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Calibri" pitchFamily="-84" charset="0"/>
                <a:ea typeface="+mn-ea"/>
                <a:cs typeface="+mn-cs"/>
              </a:rPr>
              <a:t>Uncertainty at Start of Construction on Typical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Calibri" pitchFamily="-84" charset="0"/>
                <a:ea typeface="+mn-ea"/>
                <a:cs typeface="+mn-cs"/>
              </a:rPr>
              <a:t>High Tech Projects</a:t>
            </a:r>
            <a:r>
              <a:rPr lang="en-US" sz="2800" b="1" dirty="0" smtClean="0">
                <a:latin typeface="Calibri" pitchFamily="-84" charset="0"/>
              </a:rPr>
              <a:t> </a:t>
            </a:r>
            <a:r>
              <a:rPr lang="en-US" sz="2800" b="1" dirty="0" smtClean="0">
                <a:latin typeface="Calibri" pitchFamily="-84" charset="0"/>
              </a:rPr>
              <a:t>- 2011</a:t>
            </a:r>
            <a:endParaRPr lang="en-US" sz="2800" b="1" dirty="0">
              <a:latin typeface="Calibri" pitchFamily="-8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 rot="19860118">
            <a:off x="94239" y="859646"/>
            <a:ext cx="19361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Certain </a:t>
            </a:r>
            <a:r>
              <a:rPr lang="en-US" b="1" dirty="0" smtClean="0">
                <a:latin typeface="Calibri" pitchFamily="-84" charset="0"/>
                <a:ea typeface="+mn-ea"/>
                <a:cs typeface="+mn-cs"/>
              </a:rPr>
              <a:t>Objectives</a:t>
            </a:r>
            <a:endParaRPr lang="en-US" b="1" dirty="0">
              <a:latin typeface="Calibri" pitchFamily="-84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 rot="1824316">
            <a:off x="6717231" y="828799"/>
            <a:ext cx="2408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</a:t>
            </a:r>
            <a:r>
              <a:rPr lang="en-US" b="1" dirty="0">
                <a:latin typeface="Calibri" pitchFamily="-84" charset="0"/>
                <a:ea typeface="+mn-ea"/>
                <a:cs typeface="+mn-cs"/>
              </a:rPr>
              <a:t>rt</a:t>
            </a: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ain Means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4726" y="5981742"/>
            <a:ext cx="19361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02579" y="5981742"/>
            <a:ext cx="2185214" cy="64633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rot="16200000">
            <a:off x="-121444" y="3382622"/>
            <a:ext cx="26289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What to build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421907" y="6043436"/>
            <a:ext cx="2557463" cy="8302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How to Build</a:t>
            </a:r>
          </a:p>
        </p:txBody>
      </p:sp>
      <p:pic>
        <p:nvPicPr>
          <p:cNvPr id="13" name="Picture 3"/>
          <p:cNvPicPr>
            <a:picLocks noChangeAspect="1"/>
          </p:cNvPicPr>
          <p:nvPr/>
        </p:nvPicPr>
        <p:blipFill>
          <a:blip r:embed="rId2">
            <a:lum bright="20000" contrast="84000"/>
          </a:blip>
          <a:srcRect/>
          <a:stretch>
            <a:fillRect/>
          </a:stretch>
        </p:blipFill>
        <p:spPr bwMode="auto">
          <a:xfrm flipH="1" flipV="1">
            <a:off x="1893887" y="1182812"/>
            <a:ext cx="5357744" cy="486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2-09-11 at 1.51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1763574" y="1227237"/>
            <a:ext cx="6069594" cy="4575298"/>
          </a:xfrm>
          <a:prstGeom prst="rect">
            <a:avLst/>
          </a:prstGeom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58775" y="0"/>
            <a:ext cx="87852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Calibri" pitchFamily="-84" charset="0"/>
                <a:ea typeface="+mn-ea"/>
                <a:cs typeface="+mn-cs"/>
              </a:rPr>
              <a:t>Ends &amp; Means </a:t>
            </a: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Uncertainty</a:t>
            </a: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 at Start of Construction on Most Recent Building Project</a:t>
            </a:r>
            <a:r>
              <a:rPr lang="en-US" sz="3200" b="1" dirty="0" smtClean="0">
                <a:latin typeface="Calibri" pitchFamily="-84" charset="0"/>
              </a:rPr>
              <a:t> 2011 </a:t>
            </a:r>
            <a:endParaRPr lang="en-US" sz="3200" b="1" dirty="0">
              <a:latin typeface="Calibri" pitchFamily="-8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58775" y="1262521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652555" y="1262521"/>
            <a:ext cx="2408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95275" y="5435913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755822" y="5398911"/>
            <a:ext cx="2408237" cy="708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rot="16200000">
            <a:off x="-354705" y="3446122"/>
            <a:ext cx="26289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What to build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421907" y="6106936"/>
            <a:ext cx="2557463" cy="8302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How to Build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555235" y="150019"/>
            <a:ext cx="62889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Uncertainty </a:t>
            </a: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on Most Recent Project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Calibri" pitchFamily="-84" charset="0"/>
              </a:rPr>
              <a:t>High Tech - 2011</a:t>
            </a:r>
            <a:endParaRPr lang="en-US" sz="3200" b="1" dirty="0" smtClean="0">
              <a:latin typeface="Calibri" pitchFamily="-84" charset="0"/>
              <a:ea typeface="+mn-ea"/>
              <a:cs typeface="+mn-cs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Calibri" pitchFamily="-84" charset="0"/>
              </a:rPr>
              <a:t> </a:t>
            </a:r>
            <a:endParaRPr lang="en-US" sz="3200" b="1" dirty="0">
              <a:latin typeface="Calibri" pitchFamily="-8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 rot="19706128">
            <a:off x="184150" y="1135521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 rot="1951826">
            <a:off x="6731930" y="1262521"/>
            <a:ext cx="2408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 rot="2017921">
            <a:off x="295275" y="5816423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 rot="19124431">
            <a:off x="6969848" y="5722865"/>
            <a:ext cx="2408237" cy="7078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rot="16200000">
            <a:off x="-354705" y="3446122"/>
            <a:ext cx="26289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What to build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421907" y="6106936"/>
            <a:ext cx="2557463" cy="8302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How to Build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lum bright="6000" contrast="-2000"/>
          </a:blip>
          <a:srcRect/>
          <a:stretch>
            <a:fillRect/>
          </a:stretch>
        </p:blipFill>
        <p:spPr bwMode="auto">
          <a:xfrm flipH="1" flipV="1">
            <a:off x="1984375" y="1262521"/>
            <a:ext cx="5320878" cy="498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598323" y="1151396"/>
            <a:ext cx="3381047" cy="44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1370" y="142875"/>
            <a:ext cx="9296489" cy="6715125"/>
            <a:chOff x="-111370" y="142875"/>
            <a:chExt cx="9296489" cy="6715125"/>
          </a:xfrm>
        </p:grpSpPr>
        <p:sp>
          <p:nvSpPr>
            <p:cNvPr id="6" name="Isosceles Triangle 5"/>
            <p:cNvSpPr/>
            <p:nvPr/>
          </p:nvSpPr>
          <p:spPr>
            <a:xfrm>
              <a:off x="1412875" y="1260157"/>
              <a:ext cx="6222999" cy="3026093"/>
            </a:xfrm>
            <a:prstGeom prst="triangle">
              <a:avLst/>
            </a:prstGeom>
            <a:solidFill>
              <a:srgbClr val="FFFFFF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11370" y="4476750"/>
              <a:ext cx="441859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Independent</a:t>
              </a:r>
            </a:p>
            <a:p>
              <a:pPr algn="ctr"/>
              <a:r>
                <a:rPr lang="en-US" sz="2000" b="1" dirty="0" smtClean="0"/>
                <a:t>Winning – Statistical improbability</a:t>
              </a:r>
            </a:p>
            <a:p>
              <a:pPr algn="ctr"/>
              <a:r>
                <a:rPr lang="en-US" sz="2000" b="1" dirty="0" smtClean="0"/>
                <a:t>Planning – player selection </a:t>
              </a:r>
            </a:p>
            <a:p>
              <a:pPr algn="ctr"/>
              <a:r>
                <a:rPr lang="en-US" sz="2000" b="1" dirty="0" smtClean="0"/>
                <a:t>Coaching – Skills and situation response</a:t>
              </a:r>
            </a:p>
            <a:p>
              <a:pPr algn="ctr"/>
              <a:endParaRPr lang="en-US" sz="2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6725" y="142875"/>
              <a:ext cx="648126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Interdependent</a:t>
              </a:r>
            </a:p>
            <a:p>
              <a:pPr algn="ctr"/>
              <a:r>
                <a:rPr lang="en-US" sz="2000" b="1" dirty="0" smtClean="0"/>
                <a:t>Win  - Ability to work together</a:t>
              </a:r>
            </a:p>
            <a:p>
              <a:pPr algn="ctr"/>
              <a:r>
                <a:rPr lang="en-US" sz="2000" b="1" dirty="0" smtClean="0"/>
                <a:t>Coaching - Communication, conversation and listening skills</a:t>
              </a:r>
              <a:endParaRPr lang="en-US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04405" y="4476750"/>
              <a:ext cx="448071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American Football</a:t>
              </a:r>
            </a:p>
            <a:p>
              <a:pPr algn="ctr"/>
              <a:r>
                <a:rPr lang="en-US" sz="2000" b="1" dirty="0" smtClean="0"/>
                <a:t>Sequentially dependent</a:t>
              </a:r>
            </a:p>
            <a:p>
              <a:pPr algn="ctr"/>
              <a:r>
                <a:rPr lang="en-US" sz="2000" b="1" dirty="0" smtClean="0"/>
                <a:t>Win by making &amp; following plan and …</a:t>
              </a:r>
            </a:p>
            <a:p>
              <a:pPr algn="ctr"/>
              <a:r>
                <a:rPr lang="en-US" sz="2000" b="1" dirty="0" smtClean="0"/>
                <a:t>Coaching in skill and individual response</a:t>
              </a:r>
              <a:endParaRPr lang="en-US" sz="2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11581" y="6488668"/>
              <a:ext cx="2868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Game Plans – Robert </a:t>
              </a:r>
              <a:r>
                <a:rPr lang="en-US" dirty="0" err="1" smtClean="0"/>
                <a:t>Keidel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59623" y="3837543"/>
              <a:ext cx="10767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/>
                <a:t>Baseball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17745" y="3827988"/>
              <a:ext cx="21470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/>
                <a:t>American Football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10107" y="1587500"/>
              <a:ext cx="128873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 smtClean="0"/>
                <a:t>Soccer</a:t>
              </a:r>
            </a:p>
            <a:p>
              <a:pPr algn="ctr"/>
              <a:r>
                <a:rPr lang="en-US" sz="2000" b="1" dirty="0" smtClean="0"/>
                <a:t>Basketball</a:t>
              </a: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>
            <a:off x="2693460" y="3827988"/>
            <a:ext cx="3386666" cy="1588"/>
          </a:xfrm>
          <a:prstGeom prst="straightConnector1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 rot="2408103">
            <a:off x="3726962" y="1657525"/>
            <a:ext cx="2078355" cy="1316355"/>
          </a:xfrm>
          <a:prstGeom prst="ellipse">
            <a:avLst/>
          </a:prstGeom>
          <a:noFill/>
          <a:ln w="762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" descr="Screen shot 2010-10-17 at 6.07.3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7999" y="5879442"/>
            <a:ext cx="1036059" cy="97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16200000" flipH="1">
            <a:off x="-35717" y="3623469"/>
            <a:ext cx="3684589" cy="1"/>
          </a:xfrm>
          <a:prstGeom prst="line">
            <a:avLst/>
          </a:prstGeom>
          <a:ln w="63500"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20681" y="1122010"/>
            <a:ext cx="2138363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Uncertain about what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&amp;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34" y="1073289"/>
            <a:ext cx="203199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Certain about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What</a:t>
            </a:r>
            <a:endParaRPr lang="en-US" sz="2000" b="1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724" y="5538788"/>
            <a:ext cx="2105025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Certain about what and how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4362" y="5284788"/>
            <a:ext cx="2179638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Certain about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How</a:t>
            </a:r>
            <a:endParaRPr lang="en-US" sz="2000" b="1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0800000" flipV="1">
            <a:off x="2267745" y="6062662"/>
            <a:ext cx="4452936" cy="1588"/>
          </a:xfrm>
          <a:prstGeom prst="line">
            <a:avLst/>
          </a:prstGeom>
          <a:ln w="63500"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 flipH="1">
            <a:off x="61634" y="3359476"/>
            <a:ext cx="231457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to Build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6950" y="6230938"/>
            <a:ext cx="2114550" cy="5222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How to Build</a:t>
            </a:r>
          </a:p>
        </p:txBody>
      </p:sp>
      <p:grpSp>
        <p:nvGrpSpPr>
          <p:cNvPr id="14" name="Group 3"/>
          <p:cNvGrpSpPr/>
          <p:nvPr/>
        </p:nvGrpSpPr>
        <p:grpSpPr>
          <a:xfrm flipH="1" flipV="1">
            <a:off x="2267742" y="1810597"/>
            <a:ext cx="4452938" cy="3936152"/>
            <a:chOff x="2878138" y="1512888"/>
            <a:chExt cx="3505200" cy="3471420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2952750" y="2435225"/>
              <a:ext cx="3425825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878138" y="4967288"/>
              <a:ext cx="3500437" cy="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>
              <a:off x="2952750" y="4117975"/>
              <a:ext cx="3425825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auto">
            <a:xfrm rot="5400000">
              <a:off x="1289844" y="3258344"/>
              <a:ext cx="34163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2878138" y="3267075"/>
              <a:ext cx="3500437" cy="0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auto">
            <a:xfrm flipV="1">
              <a:off x="2878138" y="1590675"/>
              <a:ext cx="3500437" cy="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4654550" y="3238500"/>
              <a:ext cx="3452813" cy="4763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 rot="5400000">
              <a:off x="2944019" y="3237707"/>
              <a:ext cx="3454400" cy="4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auto">
            <a:xfrm rot="5400000">
              <a:off x="1251169" y="3255739"/>
              <a:ext cx="3450786" cy="6351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2136775" y="3278188"/>
              <a:ext cx="3376613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3844925" y="3278188"/>
              <a:ext cx="3376613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480533" y="156974"/>
            <a:ext cx="6618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Reducing Uncertainty: The work in projects</a:t>
            </a:r>
            <a:endParaRPr lang="en-US" sz="2800" b="1" dirty="0"/>
          </a:p>
        </p:txBody>
      </p:sp>
      <p:sp>
        <p:nvSpPr>
          <p:cNvPr id="28" name="Freeform 27"/>
          <p:cNvSpPr/>
          <p:nvPr/>
        </p:nvSpPr>
        <p:spPr>
          <a:xfrm>
            <a:off x="2333625" y="2222500"/>
            <a:ext cx="4048125" cy="3333750"/>
          </a:xfrm>
          <a:custGeom>
            <a:avLst/>
            <a:gdLst>
              <a:gd name="connsiteX0" fmla="*/ 4048125 w 4048125"/>
              <a:gd name="connsiteY0" fmla="*/ 0 h 3333750"/>
              <a:gd name="connsiteX1" fmla="*/ 3810000 w 4048125"/>
              <a:gd name="connsiteY1" fmla="*/ 428625 h 3333750"/>
              <a:gd name="connsiteX2" fmla="*/ 2682875 w 4048125"/>
              <a:gd name="connsiteY2" fmla="*/ 381000 h 3333750"/>
              <a:gd name="connsiteX3" fmla="*/ 3603625 w 4048125"/>
              <a:gd name="connsiteY3" fmla="*/ 698500 h 3333750"/>
              <a:gd name="connsiteX4" fmla="*/ 3143250 w 4048125"/>
              <a:gd name="connsiteY4" fmla="*/ 1095375 h 3333750"/>
              <a:gd name="connsiteX5" fmla="*/ 3873500 w 4048125"/>
              <a:gd name="connsiteY5" fmla="*/ 1698625 h 3333750"/>
              <a:gd name="connsiteX6" fmla="*/ 2365375 w 4048125"/>
              <a:gd name="connsiteY6" fmla="*/ 1127125 h 3333750"/>
              <a:gd name="connsiteX7" fmla="*/ 2381250 w 4048125"/>
              <a:gd name="connsiteY7" fmla="*/ 650875 h 3333750"/>
              <a:gd name="connsiteX8" fmla="*/ 1857375 w 4048125"/>
              <a:gd name="connsiteY8" fmla="*/ 587375 h 3333750"/>
              <a:gd name="connsiteX9" fmla="*/ 1841500 w 4048125"/>
              <a:gd name="connsiteY9" fmla="*/ 1016000 h 3333750"/>
              <a:gd name="connsiteX10" fmla="*/ 2222500 w 4048125"/>
              <a:gd name="connsiteY10" fmla="*/ 1603375 h 3333750"/>
              <a:gd name="connsiteX11" fmla="*/ 2603500 w 4048125"/>
              <a:gd name="connsiteY11" fmla="*/ 1952625 h 3333750"/>
              <a:gd name="connsiteX12" fmla="*/ 2000250 w 4048125"/>
              <a:gd name="connsiteY12" fmla="*/ 1984375 h 3333750"/>
              <a:gd name="connsiteX13" fmla="*/ 2254250 w 4048125"/>
              <a:gd name="connsiteY13" fmla="*/ 2508250 h 3333750"/>
              <a:gd name="connsiteX14" fmla="*/ 2349500 w 4048125"/>
              <a:gd name="connsiteY14" fmla="*/ 2635250 h 3333750"/>
              <a:gd name="connsiteX15" fmla="*/ 1936750 w 4048125"/>
              <a:gd name="connsiteY15" fmla="*/ 2809875 h 3333750"/>
              <a:gd name="connsiteX16" fmla="*/ 1635125 w 4048125"/>
              <a:gd name="connsiteY16" fmla="*/ 2492375 h 3333750"/>
              <a:gd name="connsiteX17" fmla="*/ 1539875 w 4048125"/>
              <a:gd name="connsiteY17" fmla="*/ 2857500 h 3333750"/>
              <a:gd name="connsiteX18" fmla="*/ 1746250 w 4048125"/>
              <a:gd name="connsiteY18" fmla="*/ 3000375 h 3333750"/>
              <a:gd name="connsiteX19" fmla="*/ 0 w 4048125"/>
              <a:gd name="connsiteY19" fmla="*/ 3333750 h 3333750"/>
              <a:gd name="connsiteX20" fmla="*/ 0 w 4048125"/>
              <a:gd name="connsiteY20" fmla="*/ 3333750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8125" h="3333750">
                <a:moveTo>
                  <a:pt x="4048125" y="0"/>
                </a:moveTo>
                <a:cubicBezTo>
                  <a:pt x="4042833" y="182562"/>
                  <a:pt x="4037542" y="365125"/>
                  <a:pt x="3810000" y="428625"/>
                </a:cubicBezTo>
                <a:cubicBezTo>
                  <a:pt x="3582458" y="492125"/>
                  <a:pt x="2717271" y="336021"/>
                  <a:pt x="2682875" y="381000"/>
                </a:cubicBezTo>
                <a:cubicBezTo>
                  <a:pt x="2648479" y="425979"/>
                  <a:pt x="3526896" y="579438"/>
                  <a:pt x="3603625" y="698500"/>
                </a:cubicBezTo>
                <a:cubicBezTo>
                  <a:pt x="3680354" y="817563"/>
                  <a:pt x="3098271" y="928688"/>
                  <a:pt x="3143250" y="1095375"/>
                </a:cubicBezTo>
                <a:cubicBezTo>
                  <a:pt x="3188229" y="1262062"/>
                  <a:pt x="4003146" y="1693333"/>
                  <a:pt x="3873500" y="1698625"/>
                </a:cubicBezTo>
                <a:cubicBezTo>
                  <a:pt x="3743854" y="1703917"/>
                  <a:pt x="2614083" y="1301750"/>
                  <a:pt x="2365375" y="1127125"/>
                </a:cubicBezTo>
                <a:cubicBezTo>
                  <a:pt x="2116667" y="952500"/>
                  <a:pt x="2465917" y="740833"/>
                  <a:pt x="2381250" y="650875"/>
                </a:cubicBezTo>
                <a:cubicBezTo>
                  <a:pt x="2296583" y="560917"/>
                  <a:pt x="1947333" y="526521"/>
                  <a:pt x="1857375" y="587375"/>
                </a:cubicBezTo>
                <a:cubicBezTo>
                  <a:pt x="1767417" y="648229"/>
                  <a:pt x="1780646" y="846667"/>
                  <a:pt x="1841500" y="1016000"/>
                </a:cubicBezTo>
                <a:cubicBezTo>
                  <a:pt x="1902354" y="1185333"/>
                  <a:pt x="2095500" y="1447271"/>
                  <a:pt x="2222500" y="1603375"/>
                </a:cubicBezTo>
                <a:cubicBezTo>
                  <a:pt x="2349500" y="1759479"/>
                  <a:pt x="2640542" y="1889125"/>
                  <a:pt x="2603500" y="1952625"/>
                </a:cubicBezTo>
                <a:cubicBezTo>
                  <a:pt x="2566458" y="2016125"/>
                  <a:pt x="2058458" y="1891771"/>
                  <a:pt x="2000250" y="1984375"/>
                </a:cubicBezTo>
                <a:cubicBezTo>
                  <a:pt x="1942042" y="2076979"/>
                  <a:pt x="2196042" y="2399771"/>
                  <a:pt x="2254250" y="2508250"/>
                </a:cubicBezTo>
                <a:cubicBezTo>
                  <a:pt x="2312458" y="2616729"/>
                  <a:pt x="2402417" y="2584979"/>
                  <a:pt x="2349500" y="2635250"/>
                </a:cubicBezTo>
                <a:cubicBezTo>
                  <a:pt x="2296583" y="2685521"/>
                  <a:pt x="2055812" y="2833687"/>
                  <a:pt x="1936750" y="2809875"/>
                </a:cubicBezTo>
                <a:cubicBezTo>
                  <a:pt x="1817688" y="2786063"/>
                  <a:pt x="1701271" y="2484438"/>
                  <a:pt x="1635125" y="2492375"/>
                </a:cubicBezTo>
                <a:cubicBezTo>
                  <a:pt x="1568979" y="2500312"/>
                  <a:pt x="1521354" y="2772833"/>
                  <a:pt x="1539875" y="2857500"/>
                </a:cubicBezTo>
                <a:cubicBezTo>
                  <a:pt x="1558396" y="2942167"/>
                  <a:pt x="2002896" y="2921000"/>
                  <a:pt x="1746250" y="3000375"/>
                </a:cubicBezTo>
                <a:cubicBezTo>
                  <a:pt x="1489604" y="3079750"/>
                  <a:pt x="0" y="3333750"/>
                  <a:pt x="0" y="3333750"/>
                </a:cubicBezTo>
                <a:lnTo>
                  <a:pt x="0" y="3333750"/>
                </a:lnTo>
              </a:path>
            </a:pathLst>
          </a:cu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1" descr="Screen shot 2010-10-17 at 6.07.3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0611" y="5683563"/>
            <a:ext cx="1243448" cy="117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in Uncertainty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Commanders intent – Focus on Purpose</a:t>
            </a:r>
          </a:p>
          <a:p>
            <a:r>
              <a:rPr lang="en-US" dirty="0" smtClean="0"/>
              <a:t>Power to the Edge - Local Initiative</a:t>
            </a:r>
          </a:p>
          <a:p>
            <a:r>
              <a:rPr lang="en-US" dirty="0" smtClean="0"/>
              <a:t>Willingness to share pains and gains: Honor</a:t>
            </a:r>
          </a:p>
          <a:p>
            <a:r>
              <a:rPr lang="en-US" dirty="0" smtClean="0"/>
              <a:t>Rapid learning – What works where</a:t>
            </a:r>
          </a:p>
          <a:p>
            <a:r>
              <a:rPr lang="en-US" dirty="0" smtClean="0"/>
              <a:t>Horizontal </a:t>
            </a:r>
            <a:r>
              <a:rPr lang="en-US" dirty="0" smtClean="0"/>
              <a:t>communication </a:t>
            </a:r>
          </a:p>
          <a:p>
            <a:r>
              <a:rPr lang="en-US" dirty="0" smtClean="0"/>
              <a:t>Relationship of Senior to Junior: Scholar to Student</a:t>
            </a:r>
          </a:p>
          <a:p>
            <a:pPr>
              <a:buNone/>
            </a:pPr>
            <a:r>
              <a:rPr lang="en-US" dirty="0" smtClean="0"/>
              <a:t>http</a:t>
            </a:r>
            <a:r>
              <a:rPr lang="en-US" dirty="0" smtClean="0"/>
              <a:t>://vimeo.com/45947817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1" descr="Screen shot 2010-10-17 at 6.07.3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0611" y="5683563"/>
            <a:ext cx="1243448" cy="117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creen shot 2010-10-17 at 6.07.3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0" y="349250"/>
            <a:ext cx="6302375" cy="59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dirty="0" smtClean="0"/>
              <a:t> </a:t>
            </a:r>
            <a:r>
              <a:rPr lang="en-US" dirty="0" smtClean="0"/>
              <a:t>is an Owner</a:t>
            </a:r>
            <a:r>
              <a:rPr lang="en-US" dirty="0" smtClean="0"/>
              <a:t> </a:t>
            </a:r>
            <a:r>
              <a:rPr lang="en-US" dirty="0" smtClean="0"/>
              <a:t>buying?</a:t>
            </a:r>
          </a:p>
          <a:p>
            <a:r>
              <a:rPr lang="en-US" dirty="0" smtClean="0"/>
              <a:t>What is the nature of Projects?</a:t>
            </a:r>
          </a:p>
          <a:p>
            <a:r>
              <a:rPr lang="en-US" dirty="0" smtClean="0"/>
              <a:t>What is the work in projects?</a:t>
            </a:r>
          </a:p>
          <a:p>
            <a:r>
              <a:rPr lang="en-US" dirty="0" smtClean="0"/>
              <a:t>What sort of organization is appropriate?</a:t>
            </a:r>
            <a:endParaRPr lang="en-US" dirty="0"/>
          </a:p>
        </p:txBody>
      </p:sp>
      <p:pic>
        <p:nvPicPr>
          <p:cNvPr id="4" name="Picture 1" descr="Screen shot 2010-10-17 at 6.07.3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23781"/>
            <a:ext cx="2047875" cy="193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Owners Buying?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An Owner must decide what they are buying: A completely defined product or the services of a team trying to solve a problem that no one completely understands and keeps changing</a:t>
            </a:r>
            <a:r>
              <a:rPr lang="en-US" dirty="0" smtClean="0"/>
              <a:t>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									</a:t>
            </a:r>
          </a:p>
          <a:p>
            <a:pPr>
              <a:buNone/>
            </a:pPr>
            <a:r>
              <a:rPr lang="en-US" dirty="0" smtClean="0"/>
              <a:t>												Jim Carroll, 1989</a:t>
            </a:r>
            <a:endParaRPr lang="en-US" dirty="0"/>
          </a:p>
        </p:txBody>
      </p:sp>
      <p:pic>
        <p:nvPicPr>
          <p:cNvPr id="4" name="Picture 1" descr="Screen shot 2010-10-17 at 6.07.3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23781"/>
            <a:ext cx="2047875" cy="193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nature of projects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286000"/>
            <a:ext cx="2143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Simple</a:t>
            </a:r>
          </a:p>
          <a:p>
            <a:pPr algn="ctr"/>
            <a:r>
              <a:rPr lang="en-US" sz="3200" dirty="0" smtClean="0"/>
              <a:t> &amp;</a:t>
            </a:r>
          </a:p>
          <a:p>
            <a:pPr algn="ctr"/>
            <a:r>
              <a:rPr lang="en-US" sz="3200" dirty="0" smtClean="0"/>
              <a:t>Certain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0" y="2286000"/>
            <a:ext cx="2143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Complex </a:t>
            </a:r>
          </a:p>
          <a:p>
            <a:pPr algn="ctr"/>
            <a:r>
              <a:rPr lang="en-US" sz="3200" dirty="0" smtClean="0"/>
              <a:t>&amp; Uncertain 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2600325" y="2785618"/>
            <a:ext cx="3648075" cy="484632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Screen shot 2010-10-17 at 6.07.37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25" y="4923781"/>
            <a:ext cx="2047875" cy="1934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16200000" flipH="1">
            <a:off x="-35717" y="3623469"/>
            <a:ext cx="3684589" cy="1"/>
          </a:xfrm>
          <a:prstGeom prst="line">
            <a:avLst/>
          </a:prstGeom>
          <a:ln w="63500"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20681" y="1122010"/>
            <a:ext cx="2138363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Uncertain about what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&amp;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534" y="1073289"/>
            <a:ext cx="203199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Certain about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What</a:t>
            </a:r>
            <a:endParaRPr lang="en-US" sz="2000" b="1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724" y="5538788"/>
            <a:ext cx="2105025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Certain about what and how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4362" y="5284788"/>
            <a:ext cx="2179638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Certain about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How</a:t>
            </a:r>
            <a:endParaRPr lang="en-US" sz="2000" b="1" dirty="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10800000" flipV="1">
            <a:off x="2267745" y="6062662"/>
            <a:ext cx="4452936" cy="1588"/>
          </a:xfrm>
          <a:prstGeom prst="line">
            <a:avLst/>
          </a:prstGeom>
          <a:ln w="63500"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 flipH="1">
            <a:off x="61634" y="3359476"/>
            <a:ext cx="231457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to Build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6950" y="6230938"/>
            <a:ext cx="2114550" cy="5222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How to Build</a:t>
            </a:r>
          </a:p>
        </p:txBody>
      </p:sp>
      <p:grpSp>
        <p:nvGrpSpPr>
          <p:cNvPr id="2" name="Group 3"/>
          <p:cNvGrpSpPr/>
          <p:nvPr/>
        </p:nvGrpSpPr>
        <p:grpSpPr>
          <a:xfrm flipH="1" flipV="1">
            <a:off x="2267742" y="1810597"/>
            <a:ext cx="4452938" cy="3936152"/>
            <a:chOff x="2878138" y="1512888"/>
            <a:chExt cx="3505200" cy="3471420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2952750" y="2435225"/>
              <a:ext cx="3425825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878138" y="4967288"/>
              <a:ext cx="3500437" cy="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 bwMode="auto">
            <a:xfrm>
              <a:off x="2952750" y="4117975"/>
              <a:ext cx="3425825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 bwMode="auto">
            <a:xfrm rot="5400000">
              <a:off x="1289844" y="3258344"/>
              <a:ext cx="34163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2878138" y="3267075"/>
              <a:ext cx="3500437" cy="0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 bwMode="auto">
            <a:xfrm flipV="1">
              <a:off x="2878138" y="1590675"/>
              <a:ext cx="3500437" cy="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4654550" y="3238500"/>
              <a:ext cx="3452813" cy="4763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 rot="5400000">
              <a:off x="2944019" y="3237707"/>
              <a:ext cx="3454400" cy="4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 bwMode="auto">
            <a:xfrm rot="5400000">
              <a:off x="1251169" y="3255739"/>
              <a:ext cx="3450786" cy="6351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2136775" y="3278188"/>
              <a:ext cx="3376613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3844925" y="3278188"/>
              <a:ext cx="3376613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480533" y="156974"/>
            <a:ext cx="6618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Reducing Uncertainty: The work in projects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flipH="1" flipV="1">
            <a:off x="2621423" y="1604224"/>
            <a:ext cx="3942477" cy="3664208"/>
            <a:chOff x="2878138" y="1512888"/>
            <a:chExt cx="3505200" cy="347142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2952750" y="2435225"/>
              <a:ext cx="3425825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auto">
            <a:xfrm flipV="1">
              <a:off x="2878138" y="4967288"/>
              <a:ext cx="3500437" cy="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auto">
            <a:xfrm>
              <a:off x="2952750" y="4117975"/>
              <a:ext cx="3425825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 rot="5400000">
              <a:off x="1289844" y="3258344"/>
              <a:ext cx="3416300" cy="1588"/>
            </a:xfrm>
            <a:prstGeom prst="line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878138" y="3267075"/>
              <a:ext cx="3500437" cy="0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2878138" y="1590675"/>
              <a:ext cx="3500437" cy="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4654550" y="3238500"/>
              <a:ext cx="3452813" cy="4763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2944019" y="3237707"/>
              <a:ext cx="3454400" cy="4762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rot="5400000">
              <a:off x="1251169" y="3255739"/>
              <a:ext cx="3450786" cy="6351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2136775" y="3278188"/>
              <a:ext cx="3376613" cy="1587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 rot="5400000">
              <a:off x="3844925" y="3278188"/>
              <a:ext cx="3376613" cy="1587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492375" y="115735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6652651" y="1410171"/>
            <a:ext cx="44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98979" y="115735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96550" y="3087270"/>
            <a:ext cx="30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233901" y="115735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55822" y="471532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309252" y="86519"/>
            <a:ext cx="43667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Traditional Procurement</a:t>
            </a:r>
            <a:endParaRPr lang="en-US" sz="3200" b="1" dirty="0">
              <a:latin typeface="Calibri" pitchFamily="-8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58775" y="802146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652555" y="802146"/>
            <a:ext cx="2408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95275" y="4975538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755822" y="4938536"/>
            <a:ext cx="2408237" cy="708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rot="16200000">
            <a:off x="404019" y="3046935"/>
            <a:ext cx="2628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Uncertainty about What to build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120247" y="5646561"/>
            <a:ext cx="2557463" cy="70788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Uncertainty about How to Build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rot="5400000">
            <a:off x="4124494" y="2888507"/>
            <a:ext cx="3342161" cy="1050148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 flipV="1">
            <a:off x="2621424" y="4975537"/>
            <a:ext cx="2649079" cy="210787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 flipH="1" flipV="1">
            <a:off x="2621424" y="1604224"/>
            <a:ext cx="3942477" cy="3371314"/>
            <a:chOff x="2878138" y="1512888"/>
            <a:chExt cx="3505200" cy="347142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2952750" y="2435225"/>
              <a:ext cx="3425825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 bwMode="auto">
            <a:xfrm flipV="1">
              <a:off x="2878138" y="4967288"/>
              <a:ext cx="3500437" cy="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auto">
            <a:xfrm>
              <a:off x="2952750" y="4117975"/>
              <a:ext cx="3425825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 rot="5400000">
              <a:off x="1289844" y="3258344"/>
              <a:ext cx="34163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878138" y="3267075"/>
              <a:ext cx="3500437" cy="0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2878138" y="1590675"/>
              <a:ext cx="3500437" cy="0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 rot="5400000">
              <a:off x="4654550" y="3238500"/>
              <a:ext cx="3452813" cy="4763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 rot="5400000">
              <a:off x="2944019" y="3237707"/>
              <a:ext cx="3454400" cy="4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rot="5400000">
              <a:off x="1251169" y="3255739"/>
              <a:ext cx="3450786" cy="6351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2136775" y="3278188"/>
              <a:ext cx="3376613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 rot="5400000">
              <a:off x="3844925" y="3278188"/>
              <a:ext cx="3376613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>
              <a:off x="4746624" y="2399102"/>
              <a:ext cx="511175" cy="1362736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4000">
                  <a:latin typeface="Zapf Dingbats" charset="2"/>
                  <a:ea typeface="Zapf Dingbats" charset="2"/>
                  <a:cs typeface="Zapf Dingbats" charset="2"/>
                </a:rPr>
                <a:t>✪</a:t>
              </a:r>
              <a:endParaRPr lang="en-US" sz="4000">
                <a:latin typeface="Calibri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492375" y="115735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6652651" y="1410171"/>
            <a:ext cx="44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98979" y="115735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96550" y="3087270"/>
            <a:ext cx="30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233901" y="1157356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55822" y="471532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182252" y="150019"/>
            <a:ext cx="4724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Calibri" pitchFamily="-84" charset="0"/>
                <a:ea typeface="+mn-ea"/>
                <a:cs typeface="+mn-cs"/>
              </a:rPr>
              <a:t>Ends &amp; Means Uncertainty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58775" y="802146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652555" y="802146"/>
            <a:ext cx="2408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95275" y="4975538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755822" y="4938536"/>
            <a:ext cx="2408237" cy="708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rot="16200000">
            <a:off x="404019" y="2985747"/>
            <a:ext cx="26289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What to build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421907" y="5268432"/>
            <a:ext cx="2557463" cy="8302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How to Build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492375" y="155423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6652651" y="1807046"/>
            <a:ext cx="44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98979" y="155423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96550" y="3484145"/>
            <a:ext cx="30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233901" y="155423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55822" y="511220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0" y="0"/>
            <a:ext cx="88128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Uncertainty </a:t>
            </a: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on</a:t>
            </a: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 Typical Projects at Start of Construction </a:t>
            </a:r>
            <a:r>
              <a:rPr lang="en-US" sz="3200" b="1" dirty="0" smtClean="0">
                <a:latin typeface="Calibri" pitchFamily="-84" charset="0"/>
              </a:rPr>
              <a:t>1990</a:t>
            </a:r>
            <a:endParaRPr lang="en-US" sz="3200" b="1" dirty="0">
              <a:latin typeface="Calibri" pitchFamily="-8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58775" y="1199021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652555" y="1199021"/>
            <a:ext cx="2408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95275" y="5372413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755822" y="5335411"/>
            <a:ext cx="2408237" cy="708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rot="16200000">
            <a:off x="404019" y="3382622"/>
            <a:ext cx="26289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What to build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421907" y="6043436"/>
            <a:ext cx="2557463" cy="8302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How to Build</a:t>
            </a:r>
          </a:p>
        </p:txBody>
      </p:sp>
      <p:pic>
        <p:nvPicPr>
          <p:cNvPr id="32" name="Content Placeholder 3" descr="Screen Shot 2012-09-11 at 12.16.25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 flipH="1" flipV="1">
            <a:off x="777875" y="1551264"/>
            <a:ext cx="7873999" cy="43542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492375" y="161773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6652651" y="1870546"/>
            <a:ext cx="44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98979" y="1617731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696550" y="3547645"/>
            <a:ext cx="30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233901" y="1617731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55822" y="517570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Uncertainty </a:t>
            </a:r>
            <a:r>
              <a:rPr lang="en-US" sz="3200" b="1" dirty="0" smtClean="0">
                <a:latin typeface="Calibri" pitchFamily="-84" charset="0"/>
              </a:rPr>
              <a:t>at </a:t>
            </a:r>
            <a:r>
              <a:rPr lang="en-US" sz="3200" b="1" dirty="0" smtClean="0">
                <a:latin typeface="Calibri" pitchFamily="-84" charset="0"/>
              </a:rPr>
              <a:t>Start of </a:t>
            </a:r>
            <a:r>
              <a:rPr lang="en-US" sz="3200" b="1" dirty="0" smtClean="0">
                <a:latin typeface="Calibri" pitchFamily="-84" charset="0"/>
              </a:rPr>
              <a:t>Construction on Most </a:t>
            </a: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Recent </a:t>
            </a:r>
            <a:r>
              <a:rPr lang="en-US" sz="3200" b="1" dirty="0" smtClean="0">
                <a:latin typeface="Calibri" pitchFamily="-84" charset="0"/>
                <a:ea typeface="+mn-ea"/>
                <a:cs typeface="+mn-cs"/>
              </a:rPr>
              <a:t>Project</a:t>
            </a:r>
            <a:r>
              <a:rPr lang="en-US" sz="3200" b="1" dirty="0" smtClean="0">
                <a:latin typeface="Calibri" pitchFamily="-84" charset="0"/>
              </a:rPr>
              <a:t> - </a:t>
            </a:r>
            <a:r>
              <a:rPr lang="en-US" sz="3200" b="1" dirty="0" smtClean="0">
                <a:latin typeface="Calibri" pitchFamily="-84" charset="0"/>
              </a:rPr>
              <a:t>1990</a:t>
            </a:r>
            <a:endParaRPr lang="en-US" sz="3200" b="1" dirty="0">
              <a:latin typeface="Calibri" pitchFamily="-8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58775" y="1262521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652555" y="1262521"/>
            <a:ext cx="24082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Means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95275" y="5435913"/>
            <a:ext cx="2133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755822" y="5398911"/>
            <a:ext cx="2408237" cy="708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Uncertain Objectives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Calibri" pitchFamily="-84" charset="0"/>
                <a:ea typeface="+mn-ea"/>
                <a:cs typeface="+mn-cs"/>
              </a:rPr>
              <a:t>Certain Means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rot="16200000">
            <a:off x="404019" y="3446122"/>
            <a:ext cx="26289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What to build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421907" y="6106936"/>
            <a:ext cx="2557463" cy="83026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Calibri" pitchFamily="-84" charset="0"/>
                <a:ea typeface="+mn-ea"/>
                <a:cs typeface="+mn-cs"/>
              </a:rPr>
              <a:t>Uncertainty about How to Build</a:t>
            </a:r>
          </a:p>
        </p:txBody>
      </p:sp>
      <p:pic>
        <p:nvPicPr>
          <p:cNvPr id="17" name="Picture 16" descr="Screen Shot 2012-09-11 at 1.32.4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2428875" y="1891170"/>
            <a:ext cx="4223680" cy="3894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592</Words>
  <Application>Microsoft Macintosh PowerPoint</Application>
  <PresentationFormat>On-screen Show (4:3)</PresentationFormat>
  <Paragraphs>174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 Structuring work for flow and value through collaborative planning </vt:lpstr>
      <vt:lpstr>Slide 2</vt:lpstr>
      <vt:lpstr>What are Owners Buying?</vt:lpstr>
      <vt:lpstr>What is the nature of projects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Managing in Uncertainty</vt:lpstr>
      <vt:lpstr>Slide 17</vt:lpstr>
    </vt:vector>
  </TitlesOfParts>
  <Company>LPC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Structuring work for flow and value through collaborative planning </dc:title>
  <dc:creator>Gregory Howell</dc:creator>
  <cp:lastModifiedBy>Gregory Howell</cp:lastModifiedBy>
  <cp:revision>10</cp:revision>
  <dcterms:created xsi:type="dcterms:W3CDTF">2012-09-11T12:01:55Z</dcterms:created>
  <dcterms:modified xsi:type="dcterms:W3CDTF">2012-09-11T13:36:04Z</dcterms:modified>
</cp:coreProperties>
</file>