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5" r:id="rId36"/>
    <p:sldId id="292" r:id="rId37"/>
    <p:sldId id="293"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Turturro" initials="T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1208" y="-592"/>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9-09T11:50:57.690" idx="1">
    <p:pos x="10" y="10"/>
    <p:text>Reword to say
The ability to adapt to new conditions (or the ability to continuously improve?) is just as important as initial results
it sounds like Yoda-speak the way it reads now.  ;)
Also - consider a graphic that shows Value, Waste and People with PDCA around it?</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EE85F-2859-4855-BD57-4A0342DFE0FE}" type="doc">
      <dgm:prSet loTypeId="urn:microsoft.com/office/officeart/2005/8/layout/hProcess9" loCatId="process" qsTypeId="urn:microsoft.com/office/officeart/2005/8/quickstyle/simple1" qsCatId="simple" csTypeId="urn:microsoft.com/office/officeart/2005/8/colors/accent1_2" csCatId="accent1" phldr="1"/>
      <dgm:spPr/>
    </dgm:pt>
    <dgm:pt modelId="{BB0493E7-BDE3-46CA-81EF-5D46A3492A08}">
      <dgm:prSet phldrT="[Text]" custT="1"/>
      <dgm:spPr>
        <a:solidFill>
          <a:schemeClr val="accent1">
            <a:lumMod val="75000"/>
          </a:schemeClr>
        </a:solidFill>
        <a:ln>
          <a:noFill/>
        </a:ln>
        <a:effectLst>
          <a:outerShdw blurRad="50800" dist="38100" dir="18900000" algn="bl" rotWithShape="0">
            <a:prstClr val="black">
              <a:alpha val="40000"/>
            </a:prstClr>
          </a:outerShdw>
        </a:effectLst>
      </dgm:spPr>
      <dgm:t>
        <a:bodyPr anchor="t" anchorCtr="1"/>
        <a:lstStyle/>
        <a:p>
          <a:endParaRPr lang="en-US" sz="2000" b="1" u="none" dirty="0" smtClean="0">
            <a:solidFill>
              <a:schemeClr val="bg1"/>
            </a:solidFill>
            <a:latin typeface="Calibri" pitchFamily="34" charset="0"/>
            <a:cs typeface="Calibri" pitchFamily="34" charset="0"/>
          </a:endParaRPr>
        </a:p>
        <a:p>
          <a:r>
            <a:rPr lang="en-US" sz="2000" b="1" u="none" dirty="0" smtClean="0">
              <a:solidFill>
                <a:schemeClr val="bg1"/>
              </a:solidFill>
              <a:latin typeface="Calibri" pitchFamily="34" charset="0"/>
              <a:cs typeface="Calibri" pitchFamily="34" charset="0"/>
            </a:rPr>
            <a:t>STRATEGY &amp; CUSTOMERS</a:t>
          </a:r>
        </a:p>
        <a:p>
          <a:endParaRPr lang="en-US" sz="2000" dirty="0" smtClean="0">
            <a:solidFill>
              <a:schemeClr val="bg1"/>
            </a:solidFill>
            <a:latin typeface="Calibri" pitchFamily="34" charset="0"/>
            <a:cs typeface="Calibri" pitchFamily="34" charset="0"/>
          </a:endParaRPr>
        </a:p>
        <a:p>
          <a:r>
            <a:rPr lang="en-US" sz="2000" dirty="0" smtClean="0">
              <a:solidFill>
                <a:schemeClr val="bg1"/>
              </a:solidFill>
              <a:latin typeface="Calibri" pitchFamily="34" charset="0"/>
              <a:cs typeface="Calibri" pitchFamily="34" charset="0"/>
            </a:rPr>
            <a:t>Assess customer needs, get  honest feedback on performance. Build this into strategy.</a:t>
          </a:r>
          <a:endParaRPr lang="en-US" sz="2000" dirty="0">
            <a:solidFill>
              <a:schemeClr val="bg1"/>
            </a:solidFill>
            <a:latin typeface="Calibri" pitchFamily="34" charset="0"/>
            <a:cs typeface="Calibri" pitchFamily="34" charset="0"/>
          </a:endParaRPr>
        </a:p>
      </dgm:t>
    </dgm:pt>
    <dgm:pt modelId="{6296537A-150F-472D-9B15-F9FA40E26222}" type="parTrans" cxnId="{144800FA-7811-4C91-9A95-D9C71716B41A}">
      <dgm:prSet/>
      <dgm:spPr/>
      <dgm:t>
        <a:bodyPr/>
        <a:lstStyle/>
        <a:p>
          <a:endParaRPr lang="en-US"/>
        </a:p>
      </dgm:t>
    </dgm:pt>
    <dgm:pt modelId="{829D5C98-5658-468E-A4C2-68B815B393B0}" type="sibTrans" cxnId="{144800FA-7811-4C91-9A95-D9C71716B41A}">
      <dgm:prSet/>
      <dgm:spPr/>
      <dgm:t>
        <a:bodyPr/>
        <a:lstStyle/>
        <a:p>
          <a:endParaRPr lang="en-US"/>
        </a:p>
      </dgm:t>
    </dgm:pt>
    <dgm:pt modelId="{F8E04492-29CB-4246-8AF5-942F746B3D41}">
      <dgm:prSet phldrT="[Text]" custT="1"/>
      <dgm:spPr>
        <a:solidFill>
          <a:schemeClr val="accent2">
            <a:lumMod val="75000"/>
          </a:schemeClr>
        </a:solidFill>
        <a:ln>
          <a:noFill/>
        </a:ln>
        <a:effectLst>
          <a:outerShdw blurRad="50800" dist="38100" dir="18900000" algn="bl" rotWithShape="0">
            <a:prstClr val="black">
              <a:alpha val="40000"/>
            </a:prstClr>
          </a:outerShdw>
        </a:effectLst>
      </dgm:spPr>
      <dgm:t>
        <a:bodyPr anchor="t" anchorCtr="1"/>
        <a:lstStyle/>
        <a:p>
          <a:pPr defTabSz="800100">
            <a:lnSpc>
              <a:spcPct val="90000"/>
            </a:lnSpc>
            <a:spcBef>
              <a:spcPct val="0"/>
            </a:spcBef>
            <a:spcAft>
              <a:spcPct val="35000"/>
            </a:spcAft>
          </a:pPr>
          <a:endParaRPr lang="en-US" sz="2000" b="1" u="none"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defTabSz="800100">
            <a:lnSpc>
              <a:spcPct val="90000"/>
            </a:lnSpc>
            <a:spcBef>
              <a:spcPct val="0"/>
            </a:spcBef>
            <a:spcAft>
              <a:spcPct val="35000"/>
            </a:spcAft>
          </a:pPr>
          <a:r>
            <a:rPr lang="en-US" sz="2000" b="1" u="none"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PEOPLE &amp; PARTNERS</a:t>
          </a:r>
        </a:p>
        <a:p>
          <a:pPr defTabSz="800100">
            <a:lnSpc>
              <a:spcPct val="90000"/>
            </a:lnSpc>
            <a:spcBef>
              <a:spcPct val="0"/>
            </a:spcBef>
            <a:spcAft>
              <a:spcPct val="35000"/>
            </a:spcAft>
          </a:pPr>
          <a:endParaRPr lang="en-US" sz="2000" dirty="0" smtClean="0">
            <a:solidFill>
              <a:schemeClr val="bg1"/>
            </a:solidFill>
            <a:latin typeface="Calibri" pitchFamily="34" charset="0"/>
            <a:cs typeface="Calibri" pitchFamily="34" charset="0"/>
          </a:endParaRPr>
        </a:p>
        <a:p>
          <a:pPr defTabSz="800100">
            <a:lnSpc>
              <a:spcPct val="90000"/>
            </a:lnSpc>
            <a:spcBef>
              <a:spcPct val="0"/>
            </a:spcBef>
            <a:spcAft>
              <a:spcPct val="35000"/>
            </a:spcAft>
          </a:pPr>
          <a:r>
            <a:rPr lang="en-US" sz="2000" dirty="0" smtClean="0">
              <a:solidFill>
                <a:schemeClr val="bg1"/>
              </a:solidFill>
              <a:latin typeface="Calibri" pitchFamily="34" charset="0"/>
              <a:cs typeface="Calibri" pitchFamily="34" charset="0"/>
            </a:rPr>
            <a:t>Understand and match people’s drives and skills with customers and processes.</a:t>
          </a:r>
          <a:endParaRPr lang="en-US" sz="2000" dirty="0">
            <a:solidFill>
              <a:schemeClr val="bg1"/>
            </a:solidFill>
            <a:latin typeface="Calibri" pitchFamily="34" charset="0"/>
            <a:cs typeface="Calibri" pitchFamily="34" charset="0"/>
          </a:endParaRPr>
        </a:p>
      </dgm:t>
    </dgm:pt>
    <dgm:pt modelId="{C0F58226-3323-487E-8E60-52E7C9F31F5A}" type="parTrans" cxnId="{3BD38EE6-9B88-47BA-9090-9F2ADA3061BE}">
      <dgm:prSet/>
      <dgm:spPr/>
      <dgm:t>
        <a:bodyPr/>
        <a:lstStyle/>
        <a:p>
          <a:endParaRPr lang="en-US"/>
        </a:p>
      </dgm:t>
    </dgm:pt>
    <dgm:pt modelId="{8E8C0281-92D2-496C-A9F8-0A35B9DDB5C1}" type="sibTrans" cxnId="{3BD38EE6-9B88-47BA-9090-9F2ADA3061BE}">
      <dgm:prSet/>
      <dgm:spPr/>
      <dgm:t>
        <a:bodyPr/>
        <a:lstStyle/>
        <a:p>
          <a:endParaRPr lang="en-US"/>
        </a:p>
      </dgm:t>
    </dgm:pt>
    <dgm:pt modelId="{BED8E37A-FC5F-412B-B558-428105982B22}">
      <dgm:prSet phldrT="[Text]" custT="1"/>
      <dgm:spPr>
        <a:solidFill>
          <a:schemeClr val="bg2">
            <a:lumMod val="75000"/>
          </a:schemeClr>
        </a:solidFill>
        <a:ln>
          <a:noFill/>
        </a:ln>
        <a:effectLst>
          <a:outerShdw blurRad="50800" dist="38100" dir="18900000" algn="bl" rotWithShape="0">
            <a:prstClr val="black">
              <a:alpha val="40000"/>
            </a:prstClr>
          </a:outerShdw>
        </a:effectLst>
      </dgm:spPr>
      <dgm:t>
        <a:bodyPr anchor="t" anchorCtr="1"/>
        <a:lstStyle/>
        <a:p>
          <a:endParaRPr lang="en-US" sz="2000" b="1" u="none" dirty="0" smtClean="0">
            <a:solidFill>
              <a:schemeClr val="bg1"/>
            </a:solidFill>
            <a:latin typeface="Calibri" pitchFamily="34" charset="0"/>
            <a:cs typeface="Calibri" pitchFamily="34" charset="0"/>
          </a:endParaRPr>
        </a:p>
        <a:p>
          <a:r>
            <a:rPr lang="en-US" sz="2000" b="1" u="none"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STRUCTURE &amp; MGMT PROCESS</a:t>
          </a:r>
        </a:p>
        <a:p>
          <a:endParaRPr lang="en-US" sz="2000" dirty="0" smtClean="0">
            <a:solidFill>
              <a:schemeClr val="bg1"/>
            </a:solidFill>
            <a:latin typeface="Calibri" pitchFamily="34" charset="0"/>
            <a:cs typeface="Calibri" pitchFamily="34" charset="0"/>
          </a:endParaRPr>
        </a:p>
        <a:p>
          <a:r>
            <a:rPr lang="en-US" sz="2000" dirty="0" smtClean="0">
              <a:solidFill>
                <a:schemeClr val="bg1"/>
              </a:solidFill>
              <a:latin typeface="Calibri" pitchFamily="34" charset="0"/>
              <a:cs typeface="Calibri" pitchFamily="34" charset="0"/>
            </a:rPr>
            <a:t>Identify how structure can help or impede what you need to achieve. Measure, implement,  check with customers.</a:t>
          </a:r>
          <a:endParaRPr lang="en-US" sz="2000" dirty="0">
            <a:solidFill>
              <a:schemeClr val="bg1"/>
            </a:solidFill>
            <a:latin typeface="Calibri" pitchFamily="34" charset="0"/>
            <a:cs typeface="Calibri" pitchFamily="34" charset="0"/>
          </a:endParaRPr>
        </a:p>
      </dgm:t>
    </dgm:pt>
    <dgm:pt modelId="{E435A063-4A1D-4004-BFCD-D36F3633520E}" type="parTrans" cxnId="{0F47DEDD-D1B8-4A82-90E4-D27EA31538E3}">
      <dgm:prSet/>
      <dgm:spPr/>
      <dgm:t>
        <a:bodyPr/>
        <a:lstStyle/>
        <a:p>
          <a:endParaRPr lang="en-US"/>
        </a:p>
      </dgm:t>
    </dgm:pt>
    <dgm:pt modelId="{3F3428A3-2CEF-4830-82F4-9011EB7B13CA}" type="sibTrans" cxnId="{0F47DEDD-D1B8-4A82-90E4-D27EA31538E3}">
      <dgm:prSet/>
      <dgm:spPr/>
      <dgm:t>
        <a:bodyPr/>
        <a:lstStyle/>
        <a:p>
          <a:endParaRPr lang="en-US"/>
        </a:p>
      </dgm:t>
    </dgm:pt>
    <dgm:pt modelId="{7CB88569-BF48-47B5-B18B-2BCDCD61A8F7}">
      <dgm:prSet phldrT="[Text]" custT="1"/>
      <dgm:spPr>
        <a:solidFill>
          <a:schemeClr val="accent3">
            <a:lumMod val="75000"/>
          </a:schemeClr>
        </a:solidFill>
        <a:ln>
          <a:noFill/>
        </a:ln>
        <a:effectLst>
          <a:outerShdw blurRad="50800" dist="38100" dir="18900000" algn="bl" rotWithShape="0">
            <a:prstClr val="black">
              <a:alpha val="40000"/>
            </a:prstClr>
          </a:outerShdw>
        </a:effectLst>
      </dgm:spPr>
      <dgm:t>
        <a:bodyPr anchor="t" anchorCtr="0"/>
        <a:lstStyle/>
        <a:p>
          <a:endParaRPr lang="en-US" sz="2000" b="1" u="none" dirty="0" smtClean="0">
            <a:solidFill>
              <a:schemeClr val="bg1"/>
            </a:solidFill>
            <a:latin typeface="Calibri" pitchFamily="34" charset="0"/>
            <a:cs typeface="Calibri" pitchFamily="34" charset="0"/>
          </a:endParaRPr>
        </a:p>
        <a:p>
          <a:r>
            <a:rPr lang="en-US" sz="2000" b="1" u="none"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PROCESS</a:t>
          </a:r>
        </a:p>
        <a:p>
          <a:endParaRPr lang="en-US" sz="2000" dirty="0" smtClean="0">
            <a:solidFill>
              <a:schemeClr val="bg1"/>
            </a:solidFill>
            <a:latin typeface="Calibri" pitchFamily="34" charset="0"/>
            <a:cs typeface="Calibri" pitchFamily="34" charset="0"/>
          </a:endParaRPr>
        </a:p>
        <a:p>
          <a:r>
            <a:rPr lang="en-US" sz="2000" dirty="0" smtClean="0">
              <a:solidFill>
                <a:schemeClr val="bg1"/>
              </a:solidFill>
              <a:latin typeface="Calibri" pitchFamily="34" charset="0"/>
              <a:cs typeface="Calibri" pitchFamily="34" charset="0"/>
            </a:rPr>
            <a:t>Find out which processes are causing  problems and work on them for your customers. </a:t>
          </a:r>
        </a:p>
        <a:p>
          <a:r>
            <a:rPr lang="en-US" sz="2000" dirty="0" smtClean="0">
              <a:solidFill>
                <a:schemeClr val="bg1"/>
              </a:solidFill>
              <a:latin typeface="Calibri" pitchFamily="34" charset="0"/>
              <a:cs typeface="Calibri" pitchFamily="34" charset="0"/>
            </a:rPr>
            <a:t>(Measure)</a:t>
          </a:r>
          <a:endParaRPr lang="en-US" sz="2000" dirty="0">
            <a:latin typeface="Calibri" pitchFamily="34" charset="0"/>
            <a:cs typeface="Calibri" pitchFamily="34" charset="0"/>
          </a:endParaRPr>
        </a:p>
      </dgm:t>
    </dgm:pt>
    <dgm:pt modelId="{B69B3EA7-E54A-4632-B6C0-48844D467219}" type="parTrans" cxnId="{709D7FDE-56A9-4091-BDF8-EAACC7F06DEE}">
      <dgm:prSet/>
      <dgm:spPr/>
      <dgm:t>
        <a:bodyPr/>
        <a:lstStyle/>
        <a:p>
          <a:endParaRPr lang="en-US"/>
        </a:p>
      </dgm:t>
    </dgm:pt>
    <dgm:pt modelId="{94A626CB-D804-4604-89E7-78CAD48E205D}" type="sibTrans" cxnId="{709D7FDE-56A9-4091-BDF8-EAACC7F06DEE}">
      <dgm:prSet/>
      <dgm:spPr/>
      <dgm:t>
        <a:bodyPr/>
        <a:lstStyle/>
        <a:p>
          <a:endParaRPr lang="en-US"/>
        </a:p>
      </dgm:t>
    </dgm:pt>
    <dgm:pt modelId="{A0F51FB6-A9C7-4B26-A33B-A2AA2FB68E25}" type="pres">
      <dgm:prSet presAssocID="{B0CEE85F-2859-4855-BD57-4A0342DFE0FE}" presName="CompostProcess" presStyleCnt="0">
        <dgm:presLayoutVars>
          <dgm:dir/>
          <dgm:resizeHandles val="exact"/>
        </dgm:presLayoutVars>
      </dgm:prSet>
      <dgm:spPr/>
    </dgm:pt>
    <dgm:pt modelId="{F7CFAF78-B684-44FD-B8D3-43A7479E6CDE}" type="pres">
      <dgm:prSet presAssocID="{B0CEE85F-2859-4855-BD57-4A0342DFE0FE}" presName="arrow" presStyleLbl="bgShp" presStyleIdx="0" presStyleCnt="1"/>
      <dgm:spPr/>
    </dgm:pt>
    <dgm:pt modelId="{799E08DE-7D32-4D95-9B3A-64E00B83E604}" type="pres">
      <dgm:prSet presAssocID="{B0CEE85F-2859-4855-BD57-4A0342DFE0FE}" presName="linearProcess" presStyleCnt="0"/>
      <dgm:spPr/>
    </dgm:pt>
    <dgm:pt modelId="{2B03EBF4-873F-4AF9-87F8-7A51CC03FD21}" type="pres">
      <dgm:prSet presAssocID="{BB0493E7-BDE3-46CA-81EF-5D46A3492A08}" presName="textNode" presStyleLbl="node1" presStyleIdx="0" presStyleCnt="4" custScaleY="210953" custLinFactNeighborX="15453">
        <dgm:presLayoutVars>
          <dgm:bulletEnabled val="1"/>
        </dgm:presLayoutVars>
      </dgm:prSet>
      <dgm:spPr/>
      <dgm:t>
        <a:bodyPr/>
        <a:lstStyle/>
        <a:p>
          <a:endParaRPr lang="en-US"/>
        </a:p>
      </dgm:t>
    </dgm:pt>
    <dgm:pt modelId="{5F791A61-B7EF-4D86-BB45-5BDCAE337BB4}" type="pres">
      <dgm:prSet presAssocID="{829D5C98-5658-468E-A4C2-68B815B393B0}" presName="sibTrans" presStyleCnt="0"/>
      <dgm:spPr/>
    </dgm:pt>
    <dgm:pt modelId="{C0D157DC-4A11-43A8-96CE-8D6CB7DE391A}" type="pres">
      <dgm:prSet presAssocID="{7CB88569-BF48-47B5-B18B-2BCDCD61A8F7}" presName="textNode" presStyleLbl="node1" presStyleIdx="1" presStyleCnt="4" custScaleY="214189" custLinFactNeighborY="718">
        <dgm:presLayoutVars>
          <dgm:bulletEnabled val="1"/>
        </dgm:presLayoutVars>
      </dgm:prSet>
      <dgm:spPr/>
      <dgm:t>
        <a:bodyPr/>
        <a:lstStyle/>
        <a:p>
          <a:endParaRPr lang="en-US"/>
        </a:p>
      </dgm:t>
    </dgm:pt>
    <dgm:pt modelId="{9BADAAE6-8F54-47D0-BEE8-5D50BA42C606}" type="pres">
      <dgm:prSet presAssocID="{94A626CB-D804-4604-89E7-78CAD48E205D}" presName="sibTrans" presStyleCnt="0"/>
      <dgm:spPr/>
    </dgm:pt>
    <dgm:pt modelId="{965A1C2E-981A-4BB8-92F1-F75B4882A99E}" type="pres">
      <dgm:prSet presAssocID="{F8E04492-29CB-4246-8AF5-942F746B3D41}" presName="textNode" presStyleLbl="node1" presStyleIdx="2" presStyleCnt="4" custScaleY="213809" custLinFactNeighborX="-10302">
        <dgm:presLayoutVars>
          <dgm:bulletEnabled val="1"/>
        </dgm:presLayoutVars>
      </dgm:prSet>
      <dgm:spPr/>
      <dgm:t>
        <a:bodyPr/>
        <a:lstStyle/>
        <a:p>
          <a:endParaRPr lang="en-US"/>
        </a:p>
      </dgm:t>
    </dgm:pt>
    <dgm:pt modelId="{031C7B2A-0C11-4422-A29B-84C057976A96}" type="pres">
      <dgm:prSet presAssocID="{8E8C0281-92D2-496C-A9F8-0A35B9DDB5C1}" presName="sibTrans" presStyleCnt="0"/>
      <dgm:spPr/>
    </dgm:pt>
    <dgm:pt modelId="{DBE75E0C-3450-491E-8A2C-5A77EA26D59B}" type="pres">
      <dgm:prSet presAssocID="{BED8E37A-FC5F-412B-B558-428105982B22}" presName="textNode" presStyleLbl="node1" presStyleIdx="3" presStyleCnt="4" custScaleY="211905" custLinFactNeighborX="-25755">
        <dgm:presLayoutVars>
          <dgm:bulletEnabled val="1"/>
        </dgm:presLayoutVars>
      </dgm:prSet>
      <dgm:spPr/>
      <dgm:t>
        <a:bodyPr/>
        <a:lstStyle/>
        <a:p>
          <a:endParaRPr lang="en-US"/>
        </a:p>
      </dgm:t>
    </dgm:pt>
  </dgm:ptLst>
  <dgm:cxnLst>
    <dgm:cxn modelId="{709D7FDE-56A9-4091-BDF8-EAACC7F06DEE}" srcId="{B0CEE85F-2859-4855-BD57-4A0342DFE0FE}" destId="{7CB88569-BF48-47B5-B18B-2BCDCD61A8F7}" srcOrd="1" destOrd="0" parTransId="{B69B3EA7-E54A-4632-B6C0-48844D467219}" sibTransId="{94A626CB-D804-4604-89E7-78CAD48E205D}"/>
    <dgm:cxn modelId="{16F3F5D3-86F7-4F01-803C-ED916A021AE8}" type="presOf" srcId="{F8E04492-29CB-4246-8AF5-942F746B3D41}" destId="{965A1C2E-981A-4BB8-92F1-F75B4882A99E}" srcOrd="0" destOrd="0" presId="urn:microsoft.com/office/officeart/2005/8/layout/hProcess9"/>
    <dgm:cxn modelId="{8BBF6178-AF17-4DC4-8604-1DFC580F2424}" type="presOf" srcId="{7CB88569-BF48-47B5-B18B-2BCDCD61A8F7}" destId="{C0D157DC-4A11-43A8-96CE-8D6CB7DE391A}" srcOrd="0" destOrd="0" presId="urn:microsoft.com/office/officeart/2005/8/layout/hProcess9"/>
    <dgm:cxn modelId="{4F999777-759B-49BC-BAE2-995687EE5117}" type="presOf" srcId="{B0CEE85F-2859-4855-BD57-4A0342DFE0FE}" destId="{A0F51FB6-A9C7-4B26-A33B-A2AA2FB68E25}" srcOrd="0" destOrd="0" presId="urn:microsoft.com/office/officeart/2005/8/layout/hProcess9"/>
    <dgm:cxn modelId="{FF109966-7A74-4E92-A40F-AE3AEC8B99F7}" type="presOf" srcId="{BB0493E7-BDE3-46CA-81EF-5D46A3492A08}" destId="{2B03EBF4-873F-4AF9-87F8-7A51CC03FD21}" srcOrd="0" destOrd="0" presId="urn:microsoft.com/office/officeart/2005/8/layout/hProcess9"/>
    <dgm:cxn modelId="{3BD38EE6-9B88-47BA-9090-9F2ADA3061BE}" srcId="{B0CEE85F-2859-4855-BD57-4A0342DFE0FE}" destId="{F8E04492-29CB-4246-8AF5-942F746B3D41}" srcOrd="2" destOrd="0" parTransId="{C0F58226-3323-487E-8E60-52E7C9F31F5A}" sibTransId="{8E8C0281-92D2-496C-A9F8-0A35B9DDB5C1}"/>
    <dgm:cxn modelId="{08A7CC03-0144-4985-A3DC-5408EF9F0514}" type="presOf" srcId="{BED8E37A-FC5F-412B-B558-428105982B22}" destId="{DBE75E0C-3450-491E-8A2C-5A77EA26D59B}" srcOrd="0" destOrd="0" presId="urn:microsoft.com/office/officeart/2005/8/layout/hProcess9"/>
    <dgm:cxn modelId="{0F47DEDD-D1B8-4A82-90E4-D27EA31538E3}" srcId="{B0CEE85F-2859-4855-BD57-4A0342DFE0FE}" destId="{BED8E37A-FC5F-412B-B558-428105982B22}" srcOrd="3" destOrd="0" parTransId="{E435A063-4A1D-4004-BFCD-D36F3633520E}" sibTransId="{3F3428A3-2CEF-4830-82F4-9011EB7B13CA}"/>
    <dgm:cxn modelId="{144800FA-7811-4C91-9A95-D9C71716B41A}" srcId="{B0CEE85F-2859-4855-BD57-4A0342DFE0FE}" destId="{BB0493E7-BDE3-46CA-81EF-5D46A3492A08}" srcOrd="0" destOrd="0" parTransId="{6296537A-150F-472D-9B15-F9FA40E26222}" sibTransId="{829D5C98-5658-468E-A4C2-68B815B393B0}"/>
    <dgm:cxn modelId="{E6E15847-FA0D-4F82-8484-C2449C3A8FFE}" type="presParOf" srcId="{A0F51FB6-A9C7-4B26-A33B-A2AA2FB68E25}" destId="{F7CFAF78-B684-44FD-B8D3-43A7479E6CDE}" srcOrd="0" destOrd="0" presId="urn:microsoft.com/office/officeart/2005/8/layout/hProcess9"/>
    <dgm:cxn modelId="{0757FF86-3A3B-4458-992D-367007022265}" type="presParOf" srcId="{A0F51FB6-A9C7-4B26-A33B-A2AA2FB68E25}" destId="{799E08DE-7D32-4D95-9B3A-64E00B83E604}" srcOrd="1" destOrd="0" presId="urn:microsoft.com/office/officeart/2005/8/layout/hProcess9"/>
    <dgm:cxn modelId="{FFF8ABCA-1BDC-4C02-A9FD-DAF848415B48}" type="presParOf" srcId="{799E08DE-7D32-4D95-9B3A-64E00B83E604}" destId="{2B03EBF4-873F-4AF9-87F8-7A51CC03FD21}" srcOrd="0" destOrd="0" presId="urn:microsoft.com/office/officeart/2005/8/layout/hProcess9"/>
    <dgm:cxn modelId="{E9B0AC4C-D905-4104-9635-DDEED7F80BB7}" type="presParOf" srcId="{799E08DE-7D32-4D95-9B3A-64E00B83E604}" destId="{5F791A61-B7EF-4D86-BB45-5BDCAE337BB4}" srcOrd="1" destOrd="0" presId="urn:microsoft.com/office/officeart/2005/8/layout/hProcess9"/>
    <dgm:cxn modelId="{C0AB810D-74F8-48DB-97AE-7CDA8A725CFD}" type="presParOf" srcId="{799E08DE-7D32-4D95-9B3A-64E00B83E604}" destId="{C0D157DC-4A11-43A8-96CE-8D6CB7DE391A}" srcOrd="2" destOrd="0" presId="urn:microsoft.com/office/officeart/2005/8/layout/hProcess9"/>
    <dgm:cxn modelId="{6A9D19F4-1077-49D2-8AC8-1D930F893310}" type="presParOf" srcId="{799E08DE-7D32-4D95-9B3A-64E00B83E604}" destId="{9BADAAE6-8F54-47D0-BEE8-5D50BA42C606}" srcOrd="3" destOrd="0" presId="urn:microsoft.com/office/officeart/2005/8/layout/hProcess9"/>
    <dgm:cxn modelId="{F6B4C83E-7BFE-4C92-B760-FFF906E1282E}" type="presParOf" srcId="{799E08DE-7D32-4D95-9B3A-64E00B83E604}" destId="{965A1C2E-981A-4BB8-92F1-F75B4882A99E}" srcOrd="4" destOrd="0" presId="urn:microsoft.com/office/officeart/2005/8/layout/hProcess9"/>
    <dgm:cxn modelId="{DE7A553C-08E9-41EC-8CDB-94F080AE324C}" type="presParOf" srcId="{799E08DE-7D32-4D95-9B3A-64E00B83E604}" destId="{031C7B2A-0C11-4422-A29B-84C057976A96}" srcOrd="5" destOrd="0" presId="urn:microsoft.com/office/officeart/2005/8/layout/hProcess9"/>
    <dgm:cxn modelId="{27101C99-44B8-40B2-84AA-7A8FB7882488}" type="presParOf" srcId="{799E08DE-7D32-4D95-9B3A-64E00B83E604}" destId="{DBE75E0C-3450-491E-8A2C-5A77EA26D59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CEE85F-2859-4855-BD57-4A0342DFE0FE}" type="doc">
      <dgm:prSet loTypeId="urn:microsoft.com/office/officeart/2005/8/layout/hProcess9" loCatId="process" qsTypeId="urn:microsoft.com/office/officeart/2005/8/quickstyle/simple1" qsCatId="simple" csTypeId="urn:microsoft.com/office/officeart/2005/8/colors/accent1_2" csCatId="accent1" phldr="1"/>
      <dgm:spPr/>
    </dgm:pt>
    <dgm:pt modelId="{BB0493E7-BDE3-46CA-81EF-5D46A3492A08}">
      <dgm:prSet phldrT="[Text]" custT="1"/>
      <dgm:spPr>
        <a:solidFill>
          <a:schemeClr val="accent1">
            <a:lumMod val="75000"/>
          </a:schemeClr>
        </a:solidFill>
        <a:ln>
          <a:noFill/>
        </a:ln>
        <a:effectLst>
          <a:outerShdw blurRad="50800" dist="38100" dir="18900000" algn="bl" rotWithShape="0">
            <a:prstClr val="black">
              <a:alpha val="40000"/>
            </a:prstClr>
          </a:outerShdw>
        </a:effectLst>
      </dgm:spPr>
      <dgm:t>
        <a:bodyPr anchor="t" anchorCtr="1"/>
        <a:lstStyle/>
        <a:p>
          <a:r>
            <a:rPr lang="en-US" sz="1800" b="1" u="none" dirty="0" smtClean="0">
              <a:solidFill>
                <a:schemeClr val="bg1"/>
              </a:solidFill>
              <a:latin typeface="Calibri" pitchFamily="34" charset="0"/>
              <a:cs typeface="Calibri" pitchFamily="34" charset="0"/>
            </a:rPr>
            <a:t>STRATEGY &amp; CUSTOMERS</a:t>
          </a:r>
        </a:p>
        <a:p>
          <a:endParaRPr lang="en-US" sz="1800" dirty="0" smtClean="0">
            <a:solidFill>
              <a:schemeClr val="bg1"/>
            </a:solidFill>
            <a:latin typeface="Calibri" pitchFamily="34" charset="0"/>
            <a:cs typeface="Calibri" pitchFamily="34" charset="0"/>
          </a:endParaRPr>
        </a:p>
        <a:p>
          <a:r>
            <a:rPr lang="en-US" sz="1800" dirty="0" smtClean="0">
              <a:solidFill>
                <a:schemeClr val="bg1"/>
              </a:solidFill>
              <a:latin typeface="Calibri" pitchFamily="34" charset="0"/>
              <a:cs typeface="Calibri" pitchFamily="34" charset="0"/>
            </a:rPr>
            <a:t>Need better ways to “hear” &amp; quickly respond to  customers</a:t>
          </a:r>
        </a:p>
        <a:p>
          <a:r>
            <a:rPr lang="en-US" sz="1800" dirty="0" smtClean="0">
              <a:solidFill>
                <a:schemeClr val="bg1"/>
              </a:solidFill>
              <a:latin typeface="Calibri" pitchFamily="34" charset="0"/>
              <a:cs typeface="Calibri" pitchFamily="34" charset="0"/>
            </a:rPr>
            <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Metrics are lagging &amp; difficult to respond to</a:t>
          </a:r>
          <a:endParaRPr lang="en-US" sz="1800" dirty="0">
            <a:solidFill>
              <a:schemeClr val="bg1"/>
            </a:solidFill>
            <a:latin typeface="Calibri" pitchFamily="34" charset="0"/>
            <a:cs typeface="Calibri" pitchFamily="34" charset="0"/>
          </a:endParaRPr>
        </a:p>
      </dgm:t>
    </dgm:pt>
    <dgm:pt modelId="{6296537A-150F-472D-9B15-F9FA40E26222}" type="parTrans" cxnId="{144800FA-7811-4C91-9A95-D9C71716B41A}">
      <dgm:prSet/>
      <dgm:spPr/>
      <dgm:t>
        <a:bodyPr/>
        <a:lstStyle/>
        <a:p>
          <a:endParaRPr lang="en-US"/>
        </a:p>
      </dgm:t>
    </dgm:pt>
    <dgm:pt modelId="{829D5C98-5658-468E-A4C2-68B815B393B0}" type="sibTrans" cxnId="{144800FA-7811-4C91-9A95-D9C71716B41A}">
      <dgm:prSet/>
      <dgm:spPr/>
      <dgm:t>
        <a:bodyPr/>
        <a:lstStyle/>
        <a:p>
          <a:endParaRPr lang="en-US"/>
        </a:p>
      </dgm:t>
    </dgm:pt>
    <dgm:pt modelId="{F8E04492-29CB-4246-8AF5-942F746B3D41}">
      <dgm:prSet phldrT="[Text]" custT="1"/>
      <dgm:spPr>
        <a:solidFill>
          <a:schemeClr val="accent2">
            <a:lumMod val="75000"/>
          </a:schemeClr>
        </a:solidFill>
        <a:ln>
          <a:noFill/>
        </a:ln>
        <a:effectLst>
          <a:outerShdw blurRad="50800" dist="38100" dir="18900000" algn="bl" rotWithShape="0">
            <a:prstClr val="black">
              <a:alpha val="40000"/>
            </a:prstClr>
          </a:outerShdw>
        </a:effectLst>
      </dgm:spPr>
      <dgm:t>
        <a:bodyPr anchor="t" anchorCtr="1"/>
        <a:lstStyle/>
        <a:p>
          <a:pPr defTabSz="800100">
            <a:lnSpc>
              <a:spcPct val="90000"/>
            </a:lnSpc>
            <a:spcBef>
              <a:spcPct val="0"/>
            </a:spcBef>
            <a:spcAft>
              <a:spcPct val="35000"/>
            </a:spcAft>
          </a:pPr>
          <a:r>
            <a:rPr lang="en-US" sz="1800" b="1" u="none"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PEOPLE &amp; REWARDS</a:t>
          </a:r>
        </a:p>
        <a:p>
          <a:pPr defTabSz="800100">
            <a:lnSpc>
              <a:spcPct val="90000"/>
            </a:lnSpc>
            <a:spcBef>
              <a:spcPct val="0"/>
            </a:spcBef>
            <a:spcAft>
              <a:spcPct val="35000"/>
            </a:spcAft>
          </a:pPr>
          <a:endParaRPr lang="en-US" sz="1800" dirty="0" smtClean="0">
            <a:solidFill>
              <a:schemeClr val="bg1"/>
            </a:solidFill>
            <a:latin typeface="Calibri" pitchFamily="34" charset="0"/>
            <a:cs typeface="Calibri" pitchFamily="34" charset="0"/>
          </a:endParaRPr>
        </a:p>
        <a:p>
          <a:pPr defTabSz="800100">
            <a:lnSpc>
              <a:spcPct val="90000"/>
            </a:lnSpc>
            <a:spcBef>
              <a:spcPct val="0"/>
            </a:spcBef>
            <a:spcAft>
              <a:spcPct val="35000"/>
            </a:spcAft>
          </a:pPr>
          <a:r>
            <a:rPr lang="en-US" sz="1800" dirty="0" smtClean="0">
              <a:solidFill>
                <a:schemeClr val="bg1"/>
              </a:solidFill>
              <a:latin typeface="Calibri" pitchFamily="34" charset="0"/>
              <a:cs typeface="Calibri" pitchFamily="34" charset="0"/>
            </a:rPr>
            <a:t>Mix of staff capabilities &amp; management drives could be improved</a:t>
          </a:r>
          <a:endParaRPr lang="en-US" sz="1800" dirty="0">
            <a:solidFill>
              <a:schemeClr val="bg1"/>
            </a:solidFill>
            <a:latin typeface="Calibri" pitchFamily="34" charset="0"/>
            <a:cs typeface="Calibri" pitchFamily="34" charset="0"/>
          </a:endParaRPr>
        </a:p>
      </dgm:t>
    </dgm:pt>
    <dgm:pt modelId="{C0F58226-3323-487E-8E60-52E7C9F31F5A}" type="parTrans" cxnId="{3BD38EE6-9B88-47BA-9090-9F2ADA3061BE}">
      <dgm:prSet/>
      <dgm:spPr/>
      <dgm:t>
        <a:bodyPr/>
        <a:lstStyle/>
        <a:p>
          <a:endParaRPr lang="en-US"/>
        </a:p>
      </dgm:t>
    </dgm:pt>
    <dgm:pt modelId="{8E8C0281-92D2-496C-A9F8-0A35B9DDB5C1}" type="sibTrans" cxnId="{3BD38EE6-9B88-47BA-9090-9F2ADA3061BE}">
      <dgm:prSet/>
      <dgm:spPr/>
      <dgm:t>
        <a:bodyPr/>
        <a:lstStyle/>
        <a:p>
          <a:endParaRPr lang="en-US"/>
        </a:p>
      </dgm:t>
    </dgm:pt>
    <dgm:pt modelId="{BED8E37A-FC5F-412B-B558-428105982B22}">
      <dgm:prSet phldrT="[Text]" custT="1"/>
      <dgm:spPr>
        <a:solidFill>
          <a:schemeClr val="bg2">
            <a:lumMod val="75000"/>
          </a:schemeClr>
        </a:solidFill>
        <a:ln>
          <a:noFill/>
        </a:ln>
        <a:effectLst>
          <a:outerShdw blurRad="50800" dist="38100" dir="18900000" algn="bl" rotWithShape="0">
            <a:prstClr val="black">
              <a:alpha val="40000"/>
            </a:prstClr>
          </a:outerShdw>
        </a:effectLst>
      </dgm:spPr>
      <dgm:t>
        <a:bodyPr anchor="t" anchorCtr="1"/>
        <a:lstStyle/>
        <a:p>
          <a:r>
            <a:rPr lang="en-US" sz="1800" b="1" u="none"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STRUCTURE &amp; MANAGEMENT PROCESS</a:t>
          </a:r>
        </a:p>
        <a:p>
          <a:endParaRPr lang="en-US" sz="1200" dirty="0" smtClean="0">
            <a:solidFill>
              <a:schemeClr val="bg1"/>
            </a:solidFill>
            <a:latin typeface="Calibri" pitchFamily="34" charset="0"/>
            <a:cs typeface="Calibri" pitchFamily="34" charset="0"/>
          </a:endParaRPr>
        </a:p>
        <a:p>
          <a:r>
            <a:rPr lang="en-US" sz="1800" dirty="0" smtClean="0">
              <a:solidFill>
                <a:schemeClr val="bg1"/>
              </a:solidFill>
              <a:latin typeface="Calibri" pitchFamily="34" charset="0"/>
              <a:cs typeface="Calibri" pitchFamily="34" charset="0"/>
            </a:rPr>
            <a:t>Lack role &amp; responsibility clarity</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CP mgmt. structure gaps (inconsistency &amp; decision-making speed)</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AVC/Campus Architect overburden</a:t>
          </a:r>
          <a:endParaRPr lang="en-US" sz="1800" dirty="0">
            <a:solidFill>
              <a:schemeClr val="bg1"/>
            </a:solidFill>
            <a:latin typeface="Calibri" pitchFamily="34" charset="0"/>
            <a:cs typeface="Calibri" pitchFamily="34" charset="0"/>
          </a:endParaRPr>
        </a:p>
      </dgm:t>
    </dgm:pt>
    <dgm:pt modelId="{E435A063-4A1D-4004-BFCD-D36F3633520E}" type="parTrans" cxnId="{0F47DEDD-D1B8-4A82-90E4-D27EA31538E3}">
      <dgm:prSet/>
      <dgm:spPr/>
      <dgm:t>
        <a:bodyPr/>
        <a:lstStyle/>
        <a:p>
          <a:endParaRPr lang="en-US"/>
        </a:p>
      </dgm:t>
    </dgm:pt>
    <dgm:pt modelId="{3F3428A3-2CEF-4830-82F4-9011EB7B13CA}" type="sibTrans" cxnId="{0F47DEDD-D1B8-4A82-90E4-D27EA31538E3}">
      <dgm:prSet/>
      <dgm:spPr/>
      <dgm:t>
        <a:bodyPr/>
        <a:lstStyle/>
        <a:p>
          <a:endParaRPr lang="en-US"/>
        </a:p>
      </dgm:t>
    </dgm:pt>
    <dgm:pt modelId="{7CB88569-BF48-47B5-B18B-2BCDCD61A8F7}">
      <dgm:prSet phldrT="[Text]" custT="1"/>
      <dgm:spPr>
        <a:solidFill>
          <a:schemeClr val="accent3">
            <a:lumMod val="75000"/>
          </a:schemeClr>
        </a:solidFill>
        <a:ln>
          <a:noFill/>
        </a:ln>
        <a:effectLst>
          <a:outerShdw blurRad="50800" dist="38100" dir="18900000" algn="bl" rotWithShape="0">
            <a:prstClr val="black">
              <a:alpha val="40000"/>
            </a:prstClr>
          </a:outerShdw>
        </a:effectLst>
      </dgm:spPr>
      <dgm:t>
        <a:bodyPr anchor="t" anchorCtr="0"/>
        <a:lstStyle/>
        <a:p>
          <a:r>
            <a:rPr lang="en-US" sz="1800" b="1" u="none"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WORK PROCESS</a:t>
          </a:r>
        </a:p>
        <a:p>
          <a:endParaRPr lang="en-US" sz="1800" dirty="0" smtClean="0">
            <a:solidFill>
              <a:schemeClr val="bg1"/>
            </a:solidFill>
            <a:latin typeface="Calibri" pitchFamily="34" charset="0"/>
            <a:cs typeface="Calibri" pitchFamily="34" charset="0"/>
          </a:endParaRPr>
        </a:p>
        <a:p>
          <a:r>
            <a:rPr lang="en-US" sz="1800" dirty="0" smtClean="0">
              <a:solidFill>
                <a:schemeClr val="bg1"/>
              </a:solidFill>
              <a:latin typeface="Calibri" pitchFamily="34" charset="0"/>
              <a:cs typeface="Calibri" pitchFamily="34" charset="0"/>
            </a:rPr>
            <a:t>Not standardized</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Complexity &amp; approvals consume time and budget</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Lack an effective business system</a:t>
          </a:r>
          <a:endParaRPr lang="en-US" sz="1800" dirty="0">
            <a:latin typeface="Calibri" pitchFamily="34" charset="0"/>
            <a:cs typeface="Calibri" pitchFamily="34" charset="0"/>
          </a:endParaRPr>
        </a:p>
      </dgm:t>
    </dgm:pt>
    <dgm:pt modelId="{B69B3EA7-E54A-4632-B6C0-48844D467219}" type="parTrans" cxnId="{709D7FDE-56A9-4091-BDF8-EAACC7F06DEE}">
      <dgm:prSet/>
      <dgm:spPr/>
      <dgm:t>
        <a:bodyPr/>
        <a:lstStyle/>
        <a:p>
          <a:endParaRPr lang="en-US"/>
        </a:p>
      </dgm:t>
    </dgm:pt>
    <dgm:pt modelId="{94A626CB-D804-4604-89E7-78CAD48E205D}" type="sibTrans" cxnId="{709D7FDE-56A9-4091-BDF8-EAACC7F06DEE}">
      <dgm:prSet/>
      <dgm:spPr/>
      <dgm:t>
        <a:bodyPr/>
        <a:lstStyle/>
        <a:p>
          <a:endParaRPr lang="en-US"/>
        </a:p>
      </dgm:t>
    </dgm:pt>
    <dgm:pt modelId="{A0F51FB6-A9C7-4B26-A33B-A2AA2FB68E25}" type="pres">
      <dgm:prSet presAssocID="{B0CEE85F-2859-4855-BD57-4A0342DFE0FE}" presName="CompostProcess" presStyleCnt="0">
        <dgm:presLayoutVars>
          <dgm:dir/>
          <dgm:resizeHandles val="exact"/>
        </dgm:presLayoutVars>
      </dgm:prSet>
      <dgm:spPr/>
    </dgm:pt>
    <dgm:pt modelId="{F7CFAF78-B684-44FD-B8D3-43A7479E6CDE}" type="pres">
      <dgm:prSet presAssocID="{B0CEE85F-2859-4855-BD57-4A0342DFE0FE}" presName="arrow" presStyleLbl="bgShp" presStyleIdx="0" presStyleCnt="1"/>
      <dgm:spPr/>
    </dgm:pt>
    <dgm:pt modelId="{799E08DE-7D32-4D95-9B3A-64E00B83E604}" type="pres">
      <dgm:prSet presAssocID="{B0CEE85F-2859-4855-BD57-4A0342DFE0FE}" presName="linearProcess" presStyleCnt="0"/>
      <dgm:spPr/>
    </dgm:pt>
    <dgm:pt modelId="{2B03EBF4-873F-4AF9-87F8-7A51CC03FD21}" type="pres">
      <dgm:prSet presAssocID="{BB0493E7-BDE3-46CA-81EF-5D46A3492A08}" presName="textNode" presStyleLbl="node1" presStyleIdx="0" presStyleCnt="4" custScaleX="110055" custScaleY="210953" custLinFactNeighborX="15453">
        <dgm:presLayoutVars>
          <dgm:bulletEnabled val="1"/>
        </dgm:presLayoutVars>
      </dgm:prSet>
      <dgm:spPr/>
      <dgm:t>
        <a:bodyPr/>
        <a:lstStyle/>
        <a:p>
          <a:endParaRPr lang="en-US"/>
        </a:p>
      </dgm:t>
    </dgm:pt>
    <dgm:pt modelId="{5F791A61-B7EF-4D86-BB45-5BDCAE337BB4}" type="pres">
      <dgm:prSet presAssocID="{829D5C98-5658-468E-A4C2-68B815B393B0}" presName="sibTrans" presStyleCnt="0"/>
      <dgm:spPr/>
    </dgm:pt>
    <dgm:pt modelId="{C0D157DC-4A11-43A8-96CE-8D6CB7DE391A}" type="pres">
      <dgm:prSet presAssocID="{7CB88569-BF48-47B5-B18B-2BCDCD61A8F7}" presName="textNode" presStyleLbl="node1" presStyleIdx="1" presStyleCnt="4" custScaleX="105940" custScaleY="214189" custLinFactNeighborY="718">
        <dgm:presLayoutVars>
          <dgm:bulletEnabled val="1"/>
        </dgm:presLayoutVars>
      </dgm:prSet>
      <dgm:spPr/>
      <dgm:t>
        <a:bodyPr/>
        <a:lstStyle/>
        <a:p>
          <a:endParaRPr lang="en-US"/>
        </a:p>
      </dgm:t>
    </dgm:pt>
    <dgm:pt modelId="{9BADAAE6-8F54-47D0-BEE8-5D50BA42C606}" type="pres">
      <dgm:prSet presAssocID="{94A626CB-D804-4604-89E7-78CAD48E205D}" presName="sibTrans" presStyleCnt="0"/>
      <dgm:spPr/>
    </dgm:pt>
    <dgm:pt modelId="{965A1C2E-981A-4BB8-92F1-F75B4882A99E}" type="pres">
      <dgm:prSet presAssocID="{F8E04492-29CB-4246-8AF5-942F746B3D41}" presName="textNode" presStyleLbl="node1" presStyleIdx="2" presStyleCnt="4" custScaleX="105940" custScaleY="213809" custLinFactNeighborX="-10302">
        <dgm:presLayoutVars>
          <dgm:bulletEnabled val="1"/>
        </dgm:presLayoutVars>
      </dgm:prSet>
      <dgm:spPr/>
      <dgm:t>
        <a:bodyPr/>
        <a:lstStyle/>
        <a:p>
          <a:endParaRPr lang="en-US"/>
        </a:p>
      </dgm:t>
    </dgm:pt>
    <dgm:pt modelId="{031C7B2A-0C11-4422-A29B-84C057976A96}" type="pres">
      <dgm:prSet presAssocID="{8E8C0281-92D2-496C-A9F8-0A35B9DDB5C1}" presName="sibTrans" presStyleCnt="0"/>
      <dgm:spPr/>
    </dgm:pt>
    <dgm:pt modelId="{DBE75E0C-3450-491E-8A2C-5A77EA26D59B}" type="pres">
      <dgm:prSet presAssocID="{BED8E37A-FC5F-412B-B558-428105982B22}" presName="textNode" presStyleLbl="node1" presStyleIdx="3" presStyleCnt="4" custScaleX="105940" custScaleY="211905" custLinFactNeighborX="-25755">
        <dgm:presLayoutVars>
          <dgm:bulletEnabled val="1"/>
        </dgm:presLayoutVars>
      </dgm:prSet>
      <dgm:spPr/>
      <dgm:t>
        <a:bodyPr/>
        <a:lstStyle/>
        <a:p>
          <a:endParaRPr lang="en-US"/>
        </a:p>
      </dgm:t>
    </dgm:pt>
  </dgm:ptLst>
  <dgm:cxnLst>
    <dgm:cxn modelId="{C1D6045B-7381-4ADC-A7BB-085E9683AFFA}" type="presOf" srcId="{BED8E37A-FC5F-412B-B558-428105982B22}" destId="{DBE75E0C-3450-491E-8A2C-5A77EA26D59B}" srcOrd="0" destOrd="0" presId="urn:microsoft.com/office/officeart/2005/8/layout/hProcess9"/>
    <dgm:cxn modelId="{3BD38EE6-9B88-47BA-9090-9F2ADA3061BE}" srcId="{B0CEE85F-2859-4855-BD57-4A0342DFE0FE}" destId="{F8E04492-29CB-4246-8AF5-942F746B3D41}" srcOrd="2" destOrd="0" parTransId="{C0F58226-3323-487E-8E60-52E7C9F31F5A}" sibTransId="{8E8C0281-92D2-496C-A9F8-0A35B9DDB5C1}"/>
    <dgm:cxn modelId="{A2954829-AC6F-4E4D-8A36-5CD56A3A010B}" type="presOf" srcId="{BB0493E7-BDE3-46CA-81EF-5D46A3492A08}" destId="{2B03EBF4-873F-4AF9-87F8-7A51CC03FD21}" srcOrd="0" destOrd="0" presId="urn:microsoft.com/office/officeart/2005/8/layout/hProcess9"/>
    <dgm:cxn modelId="{709D7FDE-56A9-4091-BDF8-EAACC7F06DEE}" srcId="{B0CEE85F-2859-4855-BD57-4A0342DFE0FE}" destId="{7CB88569-BF48-47B5-B18B-2BCDCD61A8F7}" srcOrd="1" destOrd="0" parTransId="{B69B3EA7-E54A-4632-B6C0-48844D467219}" sibTransId="{94A626CB-D804-4604-89E7-78CAD48E205D}"/>
    <dgm:cxn modelId="{144800FA-7811-4C91-9A95-D9C71716B41A}" srcId="{B0CEE85F-2859-4855-BD57-4A0342DFE0FE}" destId="{BB0493E7-BDE3-46CA-81EF-5D46A3492A08}" srcOrd="0" destOrd="0" parTransId="{6296537A-150F-472D-9B15-F9FA40E26222}" sibTransId="{829D5C98-5658-468E-A4C2-68B815B393B0}"/>
    <dgm:cxn modelId="{B1425233-D823-4FB3-8E34-6A4F78F4A477}" type="presOf" srcId="{B0CEE85F-2859-4855-BD57-4A0342DFE0FE}" destId="{A0F51FB6-A9C7-4B26-A33B-A2AA2FB68E25}" srcOrd="0" destOrd="0" presId="urn:microsoft.com/office/officeart/2005/8/layout/hProcess9"/>
    <dgm:cxn modelId="{65DC8EC4-8195-4610-974F-780E1FD8E69D}" type="presOf" srcId="{7CB88569-BF48-47B5-B18B-2BCDCD61A8F7}" destId="{C0D157DC-4A11-43A8-96CE-8D6CB7DE391A}" srcOrd="0" destOrd="0" presId="urn:microsoft.com/office/officeart/2005/8/layout/hProcess9"/>
    <dgm:cxn modelId="{C1B86ECF-46E9-428E-BF8A-37AC2191BD67}" type="presOf" srcId="{F8E04492-29CB-4246-8AF5-942F746B3D41}" destId="{965A1C2E-981A-4BB8-92F1-F75B4882A99E}" srcOrd="0" destOrd="0" presId="urn:microsoft.com/office/officeart/2005/8/layout/hProcess9"/>
    <dgm:cxn modelId="{0F47DEDD-D1B8-4A82-90E4-D27EA31538E3}" srcId="{B0CEE85F-2859-4855-BD57-4A0342DFE0FE}" destId="{BED8E37A-FC5F-412B-B558-428105982B22}" srcOrd="3" destOrd="0" parTransId="{E435A063-4A1D-4004-BFCD-D36F3633520E}" sibTransId="{3F3428A3-2CEF-4830-82F4-9011EB7B13CA}"/>
    <dgm:cxn modelId="{89CCDF15-3115-4130-9052-0099399F6050}" type="presParOf" srcId="{A0F51FB6-A9C7-4B26-A33B-A2AA2FB68E25}" destId="{F7CFAF78-B684-44FD-B8D3-43A7479E6CDE}" srcOrd="0" destOrd="0" presId="urn:microsoft.com/office/officeart/2005/8/layout/hProcess9"/>
    <dgm:cxn modelId="{1069EA5D-E23E-4F62-BC63-F533A04AFA3B}" type="presParOf" srcId="{A0F51FB6-A9C7-4B26-A33B-A2AA2FB68E25}" destId="{799E08DE-7D32-4D95-9B3A-64E00B83E604}" srcOrd="1" destOrd="0" presId="urn:microsoft.com/office/officeart/2005/8/layout/hProcess9"/>
    <dgm:cxn modelId="{9585C881-7ACA-4D11-B359-38F580F6A5D7}" type="presParOf" srcId="{799E08DE-7D32-4D95-9B3A-64E00B83E604}" destId="{2B03EBF4-873F-4AF9-87F8-7A51CC03FD21}" srcOrd="0" destOrd="0" presId="urn:microsoft.com/office/officeart/2005/8/layout/hProcess9"/>
    <dgm:cxn modelId="{462D60B5-42D4-4991-880A-0CBA5B231E4B}" type="presParOf" srcId="{799E08DE-7D32-4D95-9B3A-64E00B83E604}" destId="{5F791A61-B7EF-4D86-BB45-5BDCAE337BB4}" srcOrd="1" destOrd="0" presId="urn:microsoft.com/office/officeart/2005/8/layout/hProcess9"/>
    <dgm:cxn modelId="{1EFEFECA-55A2-44F9-8563-38FD356A6D81}" type="presParOf" srcId="{799E08DE-7D32-4D95-9B3A-64E00B83E604}" destId="{C0D157DC-4A11-43A8-96CE-8D6CB7DE391A}" srcOrd="2" destOrd="0" presId="urn:microsoft.com/office/officeart/2005/8/layout/hProcess9"/>
    <dgm:cxn modelId="{147002A4-62A2-433F-88E9-B26645372C06}" type="presParOf" srcId="{799E08DE-7D32-4D95-9B3A-64E00B83E604}" destId="{9BADAAE6-8F54-47D0-BEE8-5D50BA42C606}" srcOrd="3" destOrd="0" presId="urn:microsoft.com/office/officeart/2005/8/layout/hProcess9"/>
    <dgm:cxn modelId="{A4EC3FB5-2AC1-439B-838F-A58D4AB28134}" type="presParOf" srcId="{799E08DE-7D32-4D95-9B3A-64E00B83E604}" destId="{965A1C2E-981A-4BB8-92F1-F75B4882A99E}" srcOrd="4" destOrd="0" presId="urn:microsoft.com/office/officeart/2005/8/layout/hProcess9"/>
    <dgm:cxn modelId="{0FBCA8F7-8211-48F9-8170-772BC533DB2E}" type="presParOf" srcId="{799E08DE-7D32-4D95-9B3A-64E00B83E604}" destId="{031C7B2A-0C11-4422-A29B-84C057976A96}" srcOrd="5" destOrd="0" presId="urn:microsoft.com/office/officeart/2005/8/layout/hProcess9"/>
    <dgm:cxn modelId="{522BA9BF-0D38-48C9-A5E9-B693B0EDE964}" type="presParOf" srcId="{799E08DE-7D32-4D95-9B3A-64E00B83E604}" destId="{DBE75E0C-3450-491E-8A2C-5A77EA26D59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CEE85F-2859-4855-BD57-4A0342DFE0FE}" type="doc">
      <dgm:prSet loTypeId="urn:microsoft.com/office/officeart/2005/8/layout/hProcess9" loCatId="process" qsTypeId="urn:microsoft.com/office/officeart/2005/8/quickstyle/simple1" qsCatId="simple" csTypeId="urn:microsoft.com/office/officeart/2005/8/colors/accent1_2" csCatId="accent1" phldr="1"/>
      <dgm:spPr/>
    </dgm:pt>
    <dgm:pt modelId="{BB0493E7-BDE3-46CA-81EF-5D46A3492A08}">
      <dgm:prSet phldrT="[Text]" custT="1"/>
      <dgm:spPr>
        <a:solidFill>
          <a:schemeClr val="accent1">
            <a:lumMod val="75000"/>
          </a:schemeClr>
        </a:solidFill>
        <a:ln>
          <a:noFill/>
        </a:ln>
        <a:effectLst>
          <a:outerShdw blurRad="50800" dist="38100" dir="18900000" algn="bl" rotWithShape="0">
            <a:prstClr val="black">
              <a:alpha val="40000"/>
            </a:prstClr>
          </a:outerShdw>
        </a:effectLst>
      </dgm:spPr>
      <dgm:t>
        <a:bodyPr anchor="t" anchorCtr="1"/>
        <a:lstStyle/>
        <a:p>
          <a:r>
            <a:rPr lang="en-US" sz="1800" b="1" u="none" dirty="0" smtClean="0">
              <a:solidFill>
                <a:schemeClr val="bg1"/>
              </a:solidFill>
              <a:latin typeface="Calibri" pitchFamily="34" charset="0"/>
              <a:cs typeface="Calibri" pitchFamily="34" charset="0"/>
            </a:rPr>
            <a:t>STRATEGY &amp; CUSTOMERS</a:t>
          </a:r>
        </a:p>
        <a:p>
          <a:endParaRPr lang="en-US" sz="1200" dirty="0" smtClean="0">
            <a:solidFill>
              <a:schemeClr val="bg1"/>
            </a:solidFill>
            <a:latin typeface="Calibri" pitchFamily="34" charset="0"/>
            <a:cs typeface="Calibri" pitchFamily="34" charset="0"/>
          </a:endParaRPr>
        </a:p>
        <a:p>
          <a:r>
            <a:rPr lang="en-US" sz="1800" dirty="0" smtClean="0">
              <a:solidFill>
                <a:schemeClr val="bg1"/>
              </a:solidFill>
              <a:latin typeface="Calibri" pitchFamily="34" charset="0"/>
              <a:cs typeface="Calibri" pitchFamily="34" charset="0"/>
            </a:rPr>
            <a:t>CPAG (Customer) feedback session</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Connect Pain &amp; Positive Performance to Processes</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Ask customers which structure options they prefer</a:t>
          </a:r>
          <a:endParaRPr lang="en-US" sz="1800" dirty="0">
            <a:solidFill>
              <a:schemeClr val="bg1"/>
            </a:solidFill>
            <a:latin typeface="Calibri" pitchFamily="34" charset="0"/>
            <a:cs typeface="Calibri" pitchFamily="34" charset="0"/>
          </a:endParaRPr>
        </a:p>
      </dgm:t>
    </dgm:pt>
    <dgm:pt modelId="{6296537A-150F-472D-9B15-F9FA40E26222}" type="parTrans" cxnId="{144800FA-7811-4C91-9A95-D9C71716B41A}">
      <dgm:prSet/>
      <dgm:spPr/>
      <dgm:t>
        <a:bodyPr/>
        <a:lstStyle/>
        <a:p>
          <a:endParaRPr lang="en-US"/>
        </a:p>
      </dgm:t>
    </dgm:pt>
    <dgm:pt modelId="{829D5C98-5658-468E-A4C2-68B815B393B0}" type="sibTrans" cxnId="{144800FA-7811-4C91-9A95-D9C71716B41A}">
      <dgm:prSet/>
      <dgm:spPr/>
      <dgm:t>
        <a:bodyPr/>
        <a:lstStyle/>
        <a:p>
          <a:endParaRPr lang="en-US"/>
        </a:p>
      </dgm:t>
    </dgm:pt>
    <dgm:pt modelId="{F8E04492-29CB-4246-8AF5-942F746B3D41}">
      <dgm:prSet phldrT="[Text]" custT="1"/>
      <dgm:spPr>
        <a:solidFill>
          <a:schemeClr val="accent2">
            <a:lumMod val="75000"/>
          </a:schemeClr>
        </a:solidFill>
        <a:ln>
          <a:noFill/>
        </a:ln>
        <a:effectLst>
          <a:outerShdw blurRad="50800" dist="38100" dir="18900000" algn="bl" rotWithShape="0">
            <a:prstClr val="black">
              <a:alpha val="40000"/>
            </a:prstClr>
          </a:outerShdw>
        </a:effectLst>
      </dgm:spPr>
      <dgm:t>
        <a:bodyPr anchor="t" anchorCtr="1"/>
        <a:lstStyle/>
        <a:p>
          <a:pPr defTabSz="800100">
            <a:lnSpc>
              <a:spcPct val="90000"/>
            </a:lnSpc>
            <a:spcBef>
              <a:spcPct val="0"/>
            </a:spcBef>
            <a:spcAft>
              <a:spcPct val="35000"/>
            </a:spcAft>
          </a:pPr>
          <a:r>
            <a:rPr lang="en-US" sz="1800" b="1" u="none"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PEOPLE &amp; PARTNERS</a:t>
          </a:r>
        </a:p>
        <a:p>
          <a:pPr defTabSz="800100">
            <a:lnSpc>
              <a:spcPct val="90000"/>
            </a:lnSpc>
            <a:spcBef>
              <a:spcPct val="0"/>
            </a:spcBef>
            <a:spcAft>
              <a:spcPct val="35000"/>
            </a:spcAft>
          </a:pPr>
          <a:endParaRPr lang="en-US" sz="1200" dirty="0" smtClean="0">
            <a:solidFill>
              <a:schemeClr val="bg1"/>
            </a:solidFill>
            <a:latin typeface="Calibri" pitchFamily="34" charset="0"/>
            <a:cs typeface="Calibri" pitchFamily="34" charset="0"/>
          </a:endParaRPr>
        </a:p>
        <a:p>
          <a:pPr defTabSz="800100">
            <a:lnSpc>
              <a:spcPct val="90000"/>
            </a:lnSpc>
            <a:spcBef>
              <a:spcPct val="0"/>
            </a:spcBef>
            <a:spcAft>
              <a:spcPct val="35000"/>
            </a:spcAft>
          </a:pPr>
          <a:r>
            <a:rPr lang="en-US" sz="1800" dirty="0" smtClean="0">
              <a:solidFill>
                <a:schemeClr val="bg1"/>
              </a:solidFill>
              <a:latin typeface="Calibri" pitchFamily="34" charset="0"/>
              <a:cs typeface="Calibri" pitchFamily="34" charset="0"/>
            </a:rPr>
            <a:t>PI &amp; </a:t>
          </a:r>
          <a:r>
            <a:rPr lang="en-US" sz="1800" dirty="0" err="1" smtClean="0">
              <a:solidFill>
                <a:schemeClr val="bg1"/>
              </a:solidFill>
              <a:latin typeface="Calibri" pitchFamily="34" charset="0"/>
              <a:cs typeface="Calibri" pitchFamily="34" charset="0"/>
            </a:rPr>
            <a:t>Mgt</a:t>
          </a:r>
          <a:r>
            <a:rPr lang="en-US" sz="1800" dirty="0" smtClean="0">
              <a:solidFill>
                <a:schemeClr val="bg1"/>
              </a:solidFill>
              <a:latin typeface="Calibri" pitchFamily="34" charset="0"/>
              <a:cs typeface="Calibri" pitchFamily="34" charset="0"/>
            </a:rPr>
            <a:t> Drives  Evaluation</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Assess process needs</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Staff capabilities assessment</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Match staff makeup gaps with process &amp; customer needs</a:t>
          </a:r>
          <a:endParaRPr lang="en-US" sz="1800" dirty="0">
            <a:solidFill>
              <a:schemeClr val="bg1"/>
            </a:solidFill>
            <a:latin typeface="Calibri" pitchFamily="34" charset="0"/>
            <a:cs typeface="Calibri" pitchFamily="34" charset="0"/>
          </a:endParaRPr>
        </a:p>
      </dgm:t>
    </dgm:pt>
    <dgm:pt modelId="{C0F58226-3323-487E-8E60-52E7C9F31F5A}" type="parTrans" cxnId="{3BD38EE6-9B88-47BA-9090-9F2ADA3061BE}">
      <dgm:prSet/>
      <dgm:spPr/>
      <dgm:t>
        <a:bodyPr/>
        <a:lstStyle/>
        <a:p>
          <a:endParaRPr lang="en-US"/>
        </a:p>
      </dgm:t>
    </dgm:pt>
    <dgm:pt modelId="{8E8C0281-92D2-496C-A9F8-0A35B9DDB5C1}" type="sibTrans" cxnId="{3BD38EE6-9B88-47BA-9090-9F2ADA3061BE}">
      <dgm:prSet/>
      <dgm:spPr/>
      <dgm:t>
        <a:bodyPr/>
        <a:lstStyle/>
        <a:p>
          <a:endParaRPr lang="en-US"/>
        </a:p>
      </dgm:t>
    </dgm:pt>
    <dgm:pt modelId="{BED8E37A-FC5F-412B-B558-428105982B22}">
      <dgm:prSet phldrT="[Text]" custT="1"/>
      <dgm:spPr>
        <a:solidFill>
          <a:schemeClr val="bg2">
            <a:lumMod val="75000"/>
          </a:schemeClr>
        </a:solidFill>
        <a:ln>
          <a:noFill/>
        </a:ln>
        <a:effectLst>
          <a:outerShdw blurRad="50800" dist="38100" dir="18900000" algn="bl" rotWithShape="0">
            <a:prstClr val="black">
              <a:alpha val="40000"/>
            </a:prstClr>
          </a:outerShdw>
        </a:effectLst>
      </dgm:spPr>
      <dgm:t>
        <a:bodyPr anchor="t" anchorCtr="1"/>
        <a:lstStyle/>
        <a:p>
          <a:r>
            <a:rPr lang="en-US" sz="1800" b="1" u="none"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STRUCTURE &amp; MGMT PROCESS</a:t>
          </a:r>
        </a:p>
        <a:p>
          <a:endParaRPr lang="en-US" sz="500" dirty="0" smtClean="0">
            <a:solidFill>
              <a:schemeClr val="bg1"/>
            </a:solidFill>
            <a:latin typeface="Calibri" pitchFamily="34" charset="0"/>
            <a:cs typeface="Calibri" pitchFamily="34" charset="0"/>
          </a:endParaRPr>
        </a:p>
        <a:p>
          <a:endParaRPr lang="en-US" sz="800" dirty="0" smtClean="0">
            <a:solidFill>
              <a:schemeClr val="bg1"/>
            </a:solidFill>
            <a:latin typeface="Calibri" pitchFamily="34" charset="0"/>
            <a:cs typeface="Calibri" pitchFamily="34" charset="0"/>
          </a:endParaRPr>
        </a:p>
        <a:p>
          <a:r>
            <a:rPr lang="en-US" sz="1800" dirty="0" smtClean="0">
              <a:solidFill>
                <a:schemeClr val="bg1"/>
              </a:solidFill>
              <a:latin typeface="Calibri" pitchFamily="34" charset="0"/>
              <a:cs typeface="Calibri" pitchFamily="34" charset="0"/>
            </a:rPr>
            <a:t>Define Org Design Criteria to fill people, process and customer gaps</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Look at process, people problems</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Identify &amp; evaluate structure options </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Customer input</a:t>
          </a:r>
          <a:endParaRPr lang="en-US" sz="1800" dirty="0">
            <a:solidFill>
              <a:schemeClr val="bg1"/>
            </a:solidFill>
            <a:latin typeface="Calibri" pitchFamily="34" charset="0"/>
            <a:cs typeface="Calibri" pitchFamily="34" charset="0"/>
          </a:endParaRPr>
        </a:p>
      </dgm:t>
    </dgm:pt>
    <dgm:pt modelId="{E435A063-4A1D-4004-BFCD-D36F3633520E}" type="parTrans" cxnId="{0F47DEDD-D1B8-4A82-90E4-D27EA31538E3}">
      <dgm:prSet/>
      <dgm:spPr/>
      <dgm:t>
        <a:bodyPr/>
        <a:lstStyle/>
        <a:p>
          <a:endParaRPr lang="en-US"/>
        </a:p>
      </dgm:t>
    </dgm:pt>
    <dgm:pt modelId="{3F3428A3-2CEF-4830-82F4-9011EB7B13CA}" type="sibTrans" cxnId="{0F47DEDD-D1B8-4A82-90E4-D27EA31538E3}">
      <dgm:prSet/>
      <dgm:spPr/>
      <dgm:t>
        <a:bodyPr/>
        <a:lstStyle/>
        <a:p>
          <a:endParaRPr lang="en-US"/>
        </a:p>
      </dgm:t>
    </dgm:pt>
    <dgm:pt modelId="{7CB88569-BF48-47B5-B18B-2BCDCD61A8F7}">
      <dgm:prSet phldrT="[Text]" custT="1"/>
      <dgm:spPr>
        <a:solidFill>
          <a:schemeClr val="accent3">
            <a:lumMod val="75000"/>
          </a:schemeClr>
        </a:solidFill>
        <a:ln>
          <a:noFill/>
        </a:ln>
        <a:effectLst>
          <a:outerShdw blurRad="50800" dist="38100" dir="18900000" algn="bl" rotWithShape="0">
            <a:prstClr val="black">
              <a:alpha val="40000"/>
            </a:prstClr>
          </a:outerShdw>
        </a:effectLst>
      </dgm:spPr>
      <dgm:t>
        <a:bodyPr anchor="t" anchorCtr="0"/>
        <a:lstStyle/>
        <a:p>
          <a:r>
            <a:rPr lang="en-US" sz="1800" b="1" u="none"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PROCESS</a:t>
          </a:r>
        </a:p>
        <a:p>
          <a:endParaRPr lang="en-US" sz="1200" dirty="0" smtClean="0">
            <a:solidFill>
              <a:schemeClr val="bg1"/>
            </a:solidFill>
            <a:latin typeface="Calibri" pitchFamily="34" charset="0"/>
            <a:cs typeface="Calibri" pitchFamily="34" charset="0"/>
          </a:endParaRPr>
        </a:p>
        <a:p>
          <a:endParaRPr lang="en-US" sz="1200" dirty="0" smtClean="0">
            <a:solidFill>
              <a:schemeClr val="bg1"/>
            </a:solidFill>
            <a:latin typeface="Calibri" pitchFamily="34" charset="0"/>
            <a:cs typeface="Calibri" pitchFamily="34" charset="0"/>
          </a:endParaRPr>
        </a:p>
        <a:p>
          <a:r>
            <a:rPr lang="en-US" sz="1800" dirty="0" smtClean="0">
              <a:solidFill>
                <a:schemeClr val="bg1"/>
              </a:solidFill>
              <a:latin typeface="Calibri" pitchFamily="34" charset="0"/>
              <a:cs typeface="Calibri" pitchFamily="34" charset="0"/>
            </a:rPr>
            <a:t>Training</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Assess Customers &amp; Value</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Test Process vs. Value &amp; Staff experience using RACI/ Pain chart</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
          </a:r>
          <a:br>
            <a:rPr lang="en-US" sz="1800" dirty="0" smtClean="0">
              <a:solidFill>
                <a:schemeClr val="bg1"/>
              </a:solidFill>
              <a:latin typeface="Calibri" pitchFamily="34" charset="0"/>
              <a:cs typeface="Calibri" pitchFamily="34" charset="0"/>
            </a:rPr>
          </a:br>
          <a:r>
            <a:rPr lang="en-US" sz="1800" dirty="0" smtClean="0">
              <a:solidFill>
                <a:schemeClr val="bg1"/>
              </a:solidFill>
              <a:latin typeface="Calibri" pitchFamily="34" charset="0"/>
              <a:cs typeface="Calibri" pitchFamily="34" charset="0"/>
            </a:rPr>
            <a:t>Kaizen and VSM</a:t>
          </a:r>
          <a:endParaRPr lang="en-US" sz="1800" dirty="0">
            <a:latin typeface="Calibri" pitchFamily="34" charset="0"/>
            <a:cs typeface="Calibri" pitchFamily="34" charset="0"/>
          </a:endParaRPr>
        </a:p>
      </dgm:t>
    </dgm:pt>
    <dgm:pt modelId="{B69B3EA7-E54A-4632-B6C0-48844D467219}" type="parTrans" cxnId="{709D7FDE-56A9-4091-BDF8-EAACC7F06DEE}">
      <dgm:prSet/>
      <dgm:spPr/>
      <dgm:t>
        <a:bodyPr/>
        <a:lstStyle/>
        <a:p>
          <a:endParaRPr lang="en-US"/>
        </a:p>
      </dgm:t>
    </dgm:pt>
    <dgm:pt modelId="{94A626CB-D804-4604-89E7-78CAD48E205D}" type="sibTrans" cxnId="{709D7FDE-56A9-4091-BDF8-EAACC7F06DEE}">
      <dgm:prSet/>
      <dgm:spPr/>
      <dgm:t>
        <a:bodyPr/>
        <a:lstStyle/>
        <a:p>
          <a:endParaRPr lang="en-US"/>
        </a:p>
      </dgm:t>
    </dgm:pt>
    <dgm:pt modelId="{A0F51FB6-A9C7-4B26-A33B-A2AA2FB68E25}" type="pres">
      <dgm:prSet presAssocID="{B0CEE85F-2859-4855-BD57-4A0342DFE0FE}" presName="CompostProcess" presStyleCnt="0">
        <dgm:presLayoutVars>
          <dgm:dir/>
          <dgm:resizeHandles val="exact"/>
        </dgm:presLayoutVars>
      </dgm:prSet>
      <dgm:spPr/>
    </dgm:pt>
    <dgm:pt modelId="{F7CFAF78-B684-44FD-B8D3-43A7479E6CDE}" type="pres">
      <dgm:prSet presAssocID="{B0CEE85F-2859-4855-BD57-4A0342DFE0FE}" presName="arrow" presStyleLbl="bgShp" presStyleIdx="0" presStyleCnt="1"/>
      <dgm:spPr/>
    </dgm:pt>
    <dgm:pt modelId="{799E08DE-7D32-4D95-9B3A-64E00B83E604}" type="pres">
      <dgm:prSet presAssocID="{B0CEE85F-2859-4855-BD57-4A0342DFE0FE}" presName="linearProcess" presStyleCnt="0"/>
      <dgm:spPr/>
    </dgm:pt>
    <dgm:pt modelId="{2B03EBF4-873F-4AF9-87F8-7A51CC03FD21}" type="pres">
      <dgm:prSet presAssocID="{BB0493E7-BDE3-46CA-81EF-5D46A3492A08}" presName="textNode" presStyleLbl="node1" presStyleIdx="0" presStyleCnt="4" custScaleX="110055" custScaleY="210953" custLinFactNeighborX="15453">
        <dgm:presLayoutVars>
          <dgm:bulletEnabled val="1"/>
        </dgm:presLayoutVars>
      </dgm:prSet>
      <dgm:spPr/>
      <dgm:t>
        <a:bodyPr/>
        <a:lstStyle/>
        <a:p>
          <a:endParaRPr lang="en-US"/>
        </a:p>
      </dgm:t>
    </dgm:pt>
    <dgm:pt modelId="{5F791A61-B7EF-4D86-BB45-5BDCAE337BB4}" type="pres">
      <dgm:prSet presAssocID="{829D5C98-5658-468E-A4C2-68B815B393B0}" presName="sibTrans" presStyleCnt="0"/>
      <dgm:spPr/>
    </dgm:pt>
    <dgm:pt modelId="{C0D157DC-4A11-43A8-96CE-8D6CB7DE391A}" type="pres">
      <dgm:prSet presAssocID="{7CB88569-BF48-47B5-B18B-2BCDCD61A8F7}" presName="textNode" presStyleLbl="node1" presStyleIdx="1" presStyleCnt="4" custScaleX="105940" custScaleY="214189" custLinFactNeighborY="718">
        <dgm:presLayoutVars>
          <dgm:bulletEnabled val="1"/>
        </dgm:presLayoutVars>
      </dgm:prSet>
      <dgm:spPr/>
      <dgm:t>
        <a:bodyPr/>
        <a:lstStyle/>
        <a:p>
          <a:endParaRPr lang="en-US"/>
        </a:p>
      </dgm:t>
    </dgm:pt>
    <dgm:pt modelId="{9BADAAE6-8F54-47D0-BEE8-5D50BA42C606}" type="pres">
      <dgm:prSet presAssocID="{94A626CB-D804-4604-89E7-78CAD48E205D}" presName="sibTrans" presStyleCnt="0"/>
      <dgm:spPr/>
    </dgm:pt>
    <dgm:pt modelId="{965A1C2E-981A-4BB8-92F1-F75B4882A99E}" type="pres">
      <dgm:prSet presAssocID="{F8E04492-29CB-4246-8AF5-942F746B3D41}" presName="textNode" presStyleLbl="node1" presStyleIdx="2" presStyleCnt="4" custScaleX="105940" custScaleY="213809" custLinFactNeighborX="-10302">
        <dgm:presLayoutVars>
          <dgm:bulletEnabled val="1"/>
        </dgm:presLayoutVars>
      </dgm:prSet>
      <dgm:spPr/>
      <dgm:t>
        <a:bodyPr/>
        <a:lstStyle/>
        <a:p>
          <a:endParaRPr lang="en-US"/>
        </a:p>
      </dgm:t>
    </dgm:pt>
    <dgm:pt modelId="{031C7B2A-0C11-4422-A29B-84C057976A96}" type="pres">
      <dgm:prSet presAssocID="{8E8C0281-92D2-496C-A9F8-0A35B9DDB5C1}" presName="sibTrans" presStyleCnt="0"/>
      <dgm:spPr/>
    </dgm:pt>
    <dgm:pt modelId="{DBE75E0C-3450-491E-8A2C-5A77EA26D59B}" type="pres">
      <dgm:prSet presAssocID="{BED8E37A-FC5F-412B-B558-428105982B22}" presName="textNode" presStyleLbl="node1" presStyleIdx="3" presStyleCnt="4" custScaleX="105940" custScaleY="211905" custLinFactNeighborX="-25755">
        <dgm:presLayoutVars>
          <dgm:bulletEnabled val="1"/>
        </dgm:presLayoutVars>
      </dgm:prSet>
      <dgm:spPr/>
      <dgm:t>
        <a:bodyPr/>
        <a:lstStyle/>
        <a:p>
          <a:endParaRPr lang="en-US"/>
        </a:p>
      </dgm:t>
    </dgm:pt>
  </dgm:ptLst>
  <dgm:cxnLst>
    <dgm:cxn modelId="{709D7FDE-56A9-4091-BDF8-EAACC7F06DEE}" srcId="{B0CEE85F-2859-4855-BD57-4A0342DFE0FE}" destId="{7CB88569-BF48-47B5-B18B-2BCDCD61A8F7}" srcOrd="1" destOrd="0" parTransId="{B69B3EA7-E54A-4632-B6C0-48844D467219}" sibTransId="{94A626CB-D804-4604-89E7-78CAD48E205D}"/>
    <dgm:cxn modelId="{AAB8CF8B-2022-4A6F-BD38-2F6B5EAD9D3E}" type="presOf" srcId="{7CB88569-BF48-47B5-B18B-2BCDCD61A8F7}" destId="{C0D157DC-4A11-43A8-96CE-8D6CB7DE391A}" srcOrd="0" destOrd="0" presId="urn:microsoft.com/office/officeart/2005/8/layout/hProcess9"/>
    <dgm:cxn modelId="{92909F0F-649B-407C-9022-0BE862E57481}" type="presOf" srcId="{F8E04492-29CB-4246-8AF5-942F746B3D41}" destId="{965A1C2E-981A-4BB8-92F1-F75B4882A99E}" srcOrd="0" destOrd="0" presId="urn:microsoft.com/office/officeart/2005/8/layout/hProcess9"/>
    <dgm:cxn modelId="{3BD38EE6-9B88-47BA-9090-9F2ADA3061BE}" srcId="{B0CEE85F-2859-4855-BD57-4A0342DFE0FE}" destId="{F8E04492-29CB-4246-8AF5-942F746B3D41}" srcOrd="2" destOrd="0" parTransId="{C0F58226-3323-487E-8E60-52E7C9F31F5A}" sibTransId="{8E8C0281-92D2-496C-A9F8-0A35B9DDB5C1}"/>
    <dgm:cxn modelId="{0F47DEDD-D1B8-4A82-90E4-D27EA31538E3}" srcId="{B0CEE85F-2859-4855-BD57-4A0342DFE0FE}" destId="{BED8E37A-FC5F-412B-B558-428105982B22}" srcOrd="3" destOrd="0" parTransId="{E435A063-4A1D-4004-BFCD-D36F3633520E}" sibTransId="{3F3428A3-2CEF-4830-82F4-9011EB7B13CA}"/>
    <dgm:cxn modelId="{BF3B38B9-8CF3-4527-800E-1FFA5066F199}" type="presOf" srcId="{B0CEE85F-2859-4855-BD57-4A0342DFE0FE}" destId="{A0F51FB6-A9C7-4B26-A33B-A2AA2FB68E25}" srcOrd="0" destOrd="0" presId="urn:microsoft.com/office/officeart/2005/8/layout/hProcess9"/>
    <dgm:cxn modelId="{144800FA-7811-4C91-9A95-D9C71716B41A}" srcId="{B0CEE85F-2859-4855-BD57-4A0342DFE0FE}" destId="{BB0493E7-BDE3-46CA-81EF-5D46A3492A08}" srcOrd="0" destOrd="0" parTransId="{6296537A-150F-472D-9B15-F9FA40E26222}" sibTransId="{829D5C98-5658-468E-A4C2-68B815B393B0}"/>
    <dgm:cxn modelId="{5F973EBD-99BC-4210-90B1-EF7F49A53CFF}" type="presOf" srcId="{BED8E37A-FC5F-412B-B558-428105982B22}" destId="{DBE75E0C-3450-491E-8A2C-5A77EA26D59B}" srcOrd="0" destOrd="0" presId="urn:microsoft.com/office/officeart/2005/8/layout/hProcess9"/>
    <dgm:cxn modelId="{687DE590-5BF6-4B98-94FB-BF68BCCE2990}" type="presOf" srcId="{BB0493E7-BDE3-46CA-81EF-5D46A3492A08}" destId="{2B03EBF4-873F-4AF9-87F8-7A51CC03FD21}" srcOrd="0" destOrd="0" presId="urn:microsoft.com/office/officeart/2005/8/layout/hProcess9"/>
    <dgm:cxn modelId="{66A76F61-438C-4D5D-8CC7-632A31ABD384}" type="presParOf" srcId="{A0F51FB6-A9C7-4B26-A33B-A2AA2FB68E25}" destId="{F7CFAF78-B684-44FD-B8D3-43A7479E6CDE}" srcOrd="0" destOrd="0" presId="urn:microsoft.com/office/officeart/2005/8/layout/hProcess9"/>
    <dgm:cxn modelId="{8B957B4E-D65A-4067-A7D5-97767A68F10E}" type="presParOf" srcId="{A0F51FB6-A9C7-4B26-A33B-A2AA2FB68E25}" destId="{799E08DE-7D32-4D95-9B3A-64E00B83E604}" srcOrd="1" destOrd="0" presId="urn:microsoft.com/office/officeart/2005/8/layout/hProcess9"/>
    <dgm:cxn modelId="{13DE09F4-E649-47D0-8A5F-54D9C36F30B9}" type="presParOf" srcId="{799E08DE-7D32-4D95-9B3A-64E00B83E604}" destId="{2B03EBF4-873F-4AF9-87F8-7A51CC03FD21}" srcOrd="0" destOrd="0" presId="urn:microsoft.com/office/officeart/2005/8/layout/hProcess9"/>
    <dgm:cxn modelId="{4DBDF5DD-5D3E-4539-A9BD-47D4C566E22E}" type="presParOf" srcId="{799E08DE-7D32-4D95-9B3A-64E00B83E604}" destId="{5F791A61-B7EF-4D86-BB45-5BDCAE337BB4}" srcOrd="1" destOrd="0" presId="urn:microsoft.com/office/officeart/2005/8/layout/hProcess9"/>
    <dgm:cxn modelId="{5D72F325-8C0E-4745-BC37-162145092001}" type="presParOf" srcId="{799E08DE-7D32-4D95-9B3A-64E00B83E604}" destId="{C0D157DC-4A11-43A8-96CE-8D6CB7DE391A}" srcOrd="2" destOrd="0" presId="urn:microsoft.com/office/officeart/2005/8/layout/hProcess9"/>
    <dgm:cxn modelId="{EA9E388E-BA1C-45AB-B90F-DBBBA10BBC6C}" type="presParOf" srcId="{799E08DE-7D32-4D95-9B3A-64E00B83E604}" destId="{9BADAAE6-8F54-47D0-BEE8-5D50BA42C606}" srcOrd="3" destOrd="0" presId="urn:microsoft.com/office/officeart/2005/8/layout/hProcess9"/>
    <dgm:cxn modelId="{42ABFED7-E328-41BB-A023-CFCF8D64E035}" type="presParOf" srcId="{799E08DE-7D32-4D95-9B3A-64E00B83E604}" destId="{965A1C2E-981A-4BB8-92F1-F75B4882A99E}" srcOrd="4" destOrd="0" presId="urn:microsoft.com/office/officeart/2005/8/layout/hProcess9"/>
    <dgm:cxn modelId="{74D516AE-6033-4707-96BD-9B9132ED112C}" type="presParOf" srcId="{799E08DE-7D32-4D95-9B3A-64E00B83E604}" destId="{031C7B2A-0C11-4422-A29B-84C057976A96}" srcOrd="5" destOrd="0" presId="urn:microsoft.com/office/officeart/2005/8/layout/hProcess9"/>
    <dgm:cxn modelId="{F61A1A7C-4049-4034-B890-FE42FC636BD5}" type="presParOf" srcId="{799E08DE-7D32-4D95-9B3A-64E00B83E604}" destId="{DBE75E0C-3450-491E-8A2C-5A77EA26D59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77D753-9D4E-4217-BF08-317834FC7A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63336DF-402B-4DBD-9656-E84764CD0610}">
      <dgm:prSet phldrT="[Text]"/>
      <dgm:spPr>
        <a:solidFill>
          <a:schemeClr val="accent2">
            <a:lumMod val="75000"/>
          </a:schemeClr>
        </a:solidFill>
      </dgm:spPr>
      <dgm:t>
        <a:bodyPr/>
        <a:lstStyle/>
        <a:p>
          <a:r>
            <a:rPr lang="en-US" dirty="0" smtClean="0">
              <a:latin typeface="Calibri" pitchFamily="34" charset="0"/>
              <a:cs typeface="Calibri" pitchFamily="34" charset="0"/>
            </a:rPr>
            <a:t>Communication &amp; Consultation</a:t>
          </a:r>
          <a:endParaRPr lang="en-US" dirty="0">
            <a:latin typeface="Calibri" pitchFamily="34" charset="0"/>
            <a:cs typeface="Calibri" pitchFamily="34" charset="0"/>
          </a:endParaRPr>
        </a:p>
      </dgm:t>
    </dgm:pt>
    <dgm:pt modelId="{97B01503-E9E1-4BA3-9B0C-3A4F8BD43730}" type="parTrans" cxnId="{1113EDD4-4B9A-4668-A437-E8419F04F95E}">
      <dgm:prSet/>
      <dgm:spPr/>
      <dgm:t>
        <a:bodyPr/>
        <a:lstStyle/>
        <a:p>
          <a:endParaRPr lang="en-US"/>
        </a:p>
      </dgm:t>
    </dgm:pt>
    <dgm:pt modelId="{97F3DE4B-58A5-4576-B866-6C6BC12D7D80}" type="sibTrans" cxnId="{1113EDD4-4B9A-4668-A437-E8419F04F95E}">
      <dgm:prSet/>
      <dgm:spPr/>
      <dgm:t>
        <a:bodyPr/>
        <a:lstStyle/>
        <a:p>
          <a:endParaRPr lang="en-US"/>
        </a:p>
      </dgm:t>
    </dgm:pt>
    <dgm:pt modelId="{9B86A703-EA32-4FBE-AE2D-B92814F93BA7}">
      <dgm:prSet phldrT="[Text]"/>
      <dgm:spPr>
        <a:solidFill>
          <a:srgbClr val="FFFF99"/>
        </a:solidFill>
      </dgm:spPr>
      <dgm:t>
        <a:bodyPr/>
        <a:lstStyle/>
        <a:p>
          <a:r>
            <a:rPr lang="en-US" dirty="0" smtClean="0">
              <a:solidFill>
                <a:schemeClr val="tx1"/>
              </a:solidFill>
              <a:latin typeface="Calibri" pitchFamily="34" charset="0"/>
              <a:cs typeface="Calibri" pitchFamily="34" charset="0"/>
            </a:rPr>
            <a:t>Big Picture Thinking/Strategy</a:t>
          </a:r>
          <a:endParaRPr lang="en-US" dirty="0">
            <a:solidFill>
              <a:schemeClr val="tx1"/>
            </a:solidFill>
            <a:latin typeface="Calibri" pitchFamily="34" charset="0"/>
            <a:cs typeface="Calibri" pitchFamily="34" charset="0"/>
          </a:endParaRPr>
        </a:p>
      </dgm:t>
    </dgm:pt>
    <dgm:pt modelId="{006DEC86-7468-4F58-8FDA-E533ADC0C182}" type="parTrans" cxnId="{207130FE-6B4B-42E0-BB35-ED44BE9A4F93}">
      <dgm:prSet/>
      <dgm:spPr/>
      <dgm:t>
        <a:bodyPr/>
        <a:lstStyle/>
        <a:p>
          <a:endParaRPr lang="en-US"/>
        </a:p>
      </dgm:t>
    </dgm:pt>
    <dgm:pt modelId="{0860E1E7-D160-419F-B93D-63637CBACFEE}" type="sibTrans" cxnId="{207130FE-6B4B-42E0-BB35-ED44BE9A4F93}">
      <dgm:prSet/>
      <dgm:spPr/>
      <dgm:t>
        <a:bodyPr/>
        <a:lstStyle/>
        <a:p>
          <a:endParaRPr lang="en-US"/>
        </a:p>
      </dgm:t>
    </dgm:pt>
    <dgm:pt modelId="{780CFC81-4988-4934-B815-0EE1144C8BD0}">
      <dgm:prSet phldrT="[Text]"/>
      <dgm:spPr>
        <a:solidFill>
          <a:srgbClr val="FFCC00"/>
        </a:solidFill>
      </dgm:spPr>
      <dgm:t>
        <a:bodyPr/>
        <a:lstStyle/>
        <a:p>
          <a:r>
            <a:rPr lang="en-US" dirty="0" smtClean="0">
              <a:solidFill>
                <a:schemeClr val="tx1"/>
              </a:solidFill>
              <a:latin typeface="Calibri" pitchFamily="34" charset="0"/>
              <a:cs typeface="Calibri" pitchFamily="34" charset="0"/>
            </a:rPr>
            <a:t>Achieving Cost-Effective Results</a:t>
          </a:r>
          <a:endParaRPr lang="en-US" dirty="0">
            <a:solidFill>
              <a:schemeClr val="tx1"/>
            </a:solidFill>
            <a:latin typeface="Calibri" pitchFamily="34" charset="0"/>
            <a:cs typeface="Calibri" pitchFamily="34" charset="0"/>
          </a:endParaRPr>
        </a:p>
      </dgm:t>
    </dgm:pt>
    <dgm:pt modelId="{6E898AAB-DE16-43DE-AF43-37FC0CB96A53}" type="parTrans" cxnId="{E3D50222-4E35-4AA6-8345-410AE346048E}">
      <dgm:prSet/>
      <dgm:spPr/>
      <dgm:t>
        <a:bodyPr/>
        <a:lstStyle/>
        <a:p>
          <a:endParaRPr lang="en-US"/>
        </a:p>
      </dgm:t>
    </dgm:pt>
    <dgm:pt modelId="{0B57E7A8-07A1-406A-AB3C-DF94755C270D}" type="sibTrans" cxnId="{E3D50222-4E35-4AA6-8345-410AE346048E}">
      <dgm:prSet/>
      <dgm:spPr/>
      <dgm:t>
        <a:bodyPr/>
        <a:lstStyle/>
        <a:p>
          <a:endParaRPr lang="en-US"/>
        </a:p>
      </dgm:t>
    </dgm:pt>
    <dgm:pt modelId="{6BC620D1-1368-44E3-99C3-361072AECEAF}">
      <dgm:prSet phldrT="[Text]"/>
      <dgm:spPr>
        <a:solidFill>
          <a:schemeClr val="bg2">
            <a:lumMod val="20000"/>
            <a:lumOff val="80000"/>
          </a:schemeClr>
        </a:solidFill>
      </dgm:spPr>
      <dgm:t>
        <a:bodyPr/>
        <a:lstStyle/>
        <a:p>
          <a:endParaRPr lang="en-US" dirty="0"/>
        </a:p>
      </dgm:t>
    </dgm:pt>
    <dgm:pt modelId="{4F0163C9-62CA-4CC4-8021-BC47062D1ED8}" type="parTrans" cxnId="{08C3F360-BC9E-4D7E-A955-BC13841260C2}">
      <dgm:prSet/>
      <dgm:spPr/>
      <dgm:t>
        <a:bodyPr/>
        <a:lstStyle/>
        <a:p>
          <a:endParaRPr lang="en-US"/>
        </a:p>
      </dgm:t>
    </dgm:pt>
    <dgm:pt modelId="{0C539E3C-8F3E-4800-961D-27630D07F850}" type="sibTrans" cxnId="{08C3F360-BC9E-4D7E-A955-BC13841260C2}">
      <dgm:prSet/>
      <dgm:spPr/>
      <dgm:t>
        <a:bodyPr/>
        <a:lstStyle/>
        <a:p>
          <a:endParaRPr lang="en-US"/>
        </a:p>
      </dgm:t>
    </dgm:pt>
    <dgm:pt modelId="{2770404C-FB05-4065-AD16-967C58C61F9A}">
      <dgm:prSet phldrT="[Text]"/>
      <dgm:spPr>
        <a:solidFill>
          <a:srgbClr val="0070C0"/>
        </a:solidFill>
      </dgm:spPr>
      <dgm:t>
        <a:bodyPr/>
        <a:lstStyle/>
        <a:p>
          <a:r>
            <a:rPr lang="en-US" dirty="0" smtClean="0">
              <a:solidFill>
                <a:schemeClr val="bg1"/>
              </a:solidFill>
              <a:latin typeface="Calibri" pitchFamily="34" charset="0"/>
              <a:cs typeface="Calibri" pitchFamily="34" charset="0"/>
            </a:rPr>
            <a:t>Clear Structure </a:t>
          </a:r>
          <a:br>
            <a:rPr lang="en-US" dirty="0" smtClean="0">
              <a:solidFill>
                <a:schemeClr val="bg1"/>
              </a:solidFill>
              <a:latin typeface="Calibri" pitchFamily="34" charset="0"/>
              <a:cs typeface="Calibri" pitchFamily="34" charset="0"/>
            </a:rPr>
          </a:br>
          <a:r>
            <a:rPr lang="en-US" dirty="0" smtClean="0">
              <a:solidFill>
                <a:schemeClr val="bg1"/>
              </a:solidFill>
              <a:latin typeface="Calibri" pitchFamily="34" charset="0"/>
              <a:cs typeface="Calibri" pitchFamily="34" charset="0"/>
            </a:rPr>
            <a:t>&amp; Standard Procedures</a:t>
          </a:r>
          <a:endParaRPr lang="en-US" dirty="0">
            <a:solidFill>
              <a:schemeClr val="bg1"/>
            </a:solidFill>
            <a:latin typeface="Calibri" pitchFamily="34" charset="0"/>
            <a:cs typeface="Calibri" pitchFamily="34" charset="0"/>
          </a:endParaRPr>
        </a:p>
      </dgm:t>
    </dgm:pt>
    <dgm:pt modelId="{92D53783-1EE0-4309-9934-76A67252865E}" type="parTrans" cxnId="{F6E8323C-8C59-4484-AAB0-6C702824EC1B}">
      <dgm:prSet/>
      <dgm:spPr/>
      <dgm:t>
        <a:bodyPr/>
        <a:lstStyle/>
        <a:p>
          <a:endParaRPr lang="en-US"/>
        </a:p>
      </dgm:t>
    </dgm:pt>
    <dgm:pt modelId="{25AAE8E9-3C33-4450-A96C-109FEF66990B}" type="sibTrans" cxnId="{F6E8323C-8C59-4484-AAB0-6C702824EC1B}">
      <dgm:prSet/>
      <dgm:spPr/>
      <dgm:t>
        <a:bodyPr/>
        <a:lstStyle/>
        <a:p>
          <a:endParaRPr lang="en-US"/>
        </a:p>
      </dgm:t>
    </dgm:pt>
    <dgm:pt modelId="{6475AB78-90DA-4786-BB2B-FE47EDC3F4C1}">
      <dgm:prSet phldrT="[Text]"/>
      <dgm:spPr>
        <a:solidFill>
          <a:schemeClr val="accent5">
            <a:lumMod val="75000"/>
          </a:schemeClr>
        </a:solidFill>
      </dgm:spPr>
      <dgm:t>
        <a:bodyPr/>
        <a:lstStyle/>
        <a:p>
          <a:r>
            <a:rPr lang="en-US" dirty="0" smtClean="0">
              <a:latin typeface="Calibri" pitchFamily="34" charset="0"/>
              <a:cs typeface="Calibri" pitchFamily="34" charset="0"/>
            </a:rPr>
            <a:t>Mutual Trust</a:t>
          </a:r>
          <a:endParaRPr lang="en-US" dirty="0">
            <a:latin typeface="Calibri" pitchFamily="34" charset="0"/>
            <a:cs typeface="Calibri" pitchFamily="34" charset="0"/>
          </a:endParaRPr>
        </a:p>
      </dgm:t>
    </dgm:pt>
    <dgm:pt modelId="{89F5D560-F524-44EF-B2B4-8FE493165D61}" type="parTrans" cxnId="{F4B58BBB-FA13-4496-A584-0F5D04C0BAB0}">
      <dgm:prSet/>
      <dgm:spPr/>
      <dgm:t>
        <a:bodyPr/>
        <a:lstStyle/>
        <a:p>
          <a:endParaRPr lang="en-US"/>
        </a:p>
      </dgm:t>
    </dgm:pt>
    <dgm:pt modelId="{E0E0F8A9-58F2-4995-A0CB-85271B4D7B7D}" type="sibTrans" cxnId="{F4B58BBB-FA13-4496-A584-0F5D04C0BAB0}">
      <dgm:prSet/>
      <dgm:spPr/>
      <dgm:t>
        <a:bodyPr/>
        <a:lstStyle/>
        <a:p>
          <a:endParaRPr lang="en-US"/>
        </a:p>
      </dgm:t>
    </dgm:pt>
    <dgm:pt modelId="{842B8D09-B0C8-427A-94E3-B0CB95701D05}">
      <dgm:prSet phldrT="[Text]"/>
      <dgm:spPr>
        <a:solidFill>
          <a:schemeClr val="bg2">
            <a:lumMod val="20000"/>
            <a:lumOff val="80000"/>
          </a:schemeClr>
        </a:solidFill>
      </dgm:spPr>
      <dgm:t>
        <a:bodyPr/>
        <a:lstStyle/>
        <a:p>
          <a:endParaRPr lang="en-US" dirty="0">
            <a:solidFill>
              <a:schemeClr val="bg1">
                <a:lumMod val="75000"/>
              </a:schemeClr>
            </a:solidFill>
          </a:endParaRPr>
        </a:p>
      </dgm:t>
    </dgm:pt>
    <dgm:pt modelId="{93E80166-59B7-48CD-B3FD-8EC12A7BC02F}" type="parTrans" cxnId="{251FC92D-F195-48F7-BD81-CEEA8D53B65A}">
      <dgm:prSet/>
      <dgm:spPr/>
      <dgm:t>
        <a:bodyPr/>
        <a:lstStyle/>
        <a:p>
          <a:endParaRPr lang="en-US"/>
        </a:p>
      </dgm:t>
    </dgm:pt>
    <dgm:pt modelId="{DF1796DB-A7C5-4E4E-B0EE-1AAA61B30989}" type="sibTrans" cxnId="{251FC92D-F195-48F7-BD81-CEEA8D53B65A}">
      <dgm:prSet/>
      <dgm:spPr/>
      <dgm:t>
        <a:bodyPr/>
        <a:lstStyle/>
        <a:p>
          <a:endParaRPr lang="en-US"/>
        </a:p>
      </dgm:t>
    </dgm:pt>
    <dgm:pt modelId="{2596772B-CBF3-4182-937A-F7E66D11FCA1}">
      <dgm:prSet phldrT="[Text]"/>
      <dgm:spPr>
        <a:solidFill>
          <a:srgbClr val="C00000"/>
        </a:solidFill>
      </dgm:spPr>
      <dgm:t>
        <a:bodyPr/>
        <a:lstStyle/>
        <a:p>
          <a:r>
            <a:rPr lang="en-US" dirty="0" smtClean="0">
              <a:latin typeface="Calibri" pitchFamily="34" charset="0"/>
              <a:cs typeface="Calibri" pitchFamily="34" charset="0"/>
            </a:rPr>
            <a:t>Speed &amp; Decisiveness</a:t>
          </a:r>
          <a:endParaRPr lang="en-US" dirty="0">
            <a:latin typeface="Calibri" pitchFamily="34" charset="0"/>
            <a:cs typeface="Calibri" pitchFamily="34" charset="0"/>
          </a:endParaRPr>
        </a:p>
      </dgm:t>
    </dgm:pt>
    <dgm:pt modelId="{22F3678A-BBE7-4BD0-8969-8B32A218FA03}" type="parTrans" cxnId="{B7A12857-0F9E-4E1B-AC0F-07B11A39BD98}">
      <dgm:prSet/>
      <dgm:spPr/>
      <dgm:t>
        <a:bodyPr/>
        <a:lstStyle/>
        <a:p>
          <a:endParaRPr lang="en-US"/>
        </a:p>
      </dgm:t>
    </dgm:pt>
    <dgm:pt modelId="{C9C6988F-09B8-4746-9D69-B813A4007A97}" type="sibTrans" cxnId="{B7A12857-0F9E-4E1B-AC0F-07B11A39BD98}">
      <dgm:prSet/>
      <dgm:spPr/>
      <dgm:t>
        <a:bodyPr/>
        <a:lstStyle/>
        <a:p>
          <a:endParaRPr lang="en-US"/>
        </a:p>
      </dgm:t>
    </dgm:pt>
    <dgm:pt modelId="{4B92FC2E-E799-4C2E-8D36-BAED219A9CEC}">
      <dgm:prSet phldrT="[Text]"/>
      <dgm:spPr>
        <a:solidFill>
          <a:schemeClr val="bg2">
            <a:lumMod val="20000"/>
            <a:lumOff val="80000"/>
          </a:schemeClr>
        </a:solidFill>
      </dgm:spPr>
      <dgm:t>
        <a:bodyPr/>
        <a:lstStyle/>
        <a:p>
          <a:endParaRPr lang="en-US" dirty="0"/>
        </a:p>
      </dgm:t>
    </dgm:pt>
    <dgm:pt modelId="{70B7E224-C8EC-48C5-A0B4-F8EE37CB3439}" type="parTrans" cxnId="{69A8AC1A-2CF7-4432-807B-D6B3B0C62E8A}">
      <dgm:prSet/>
      <dgm:spPr/>
      <dgm:t>
        <a:bodyPr/>
        <a:lstStyle/>
        <a:p>
          <a:endParaRPr lang="en-US"/>
        </a:p>
      </dgm:t>
    </dgm:pt>
    <dgm:pt modelId="{6961CF12-E82B-4CF5-A19B-A6EAA55BDCF8}" type="sibTrans" cxnId="{69A8AC1A-2CF7-4432-807B-D6B3B0C62E8A}">
      <dgm:prSet/>
      <dgm:spPr/>
      <dgm:t>
        <a:bodyPr/>
        <a:lstStyle/>
        <a:p>
          <a:endParaRPr lang="en-US"/>
        </a:p>
      </dgm:t>
    </dgm:pt>
    <dgm:pt modelId="{23F6579C-094E-4780-BF68-BC1AF3E7E2B5}" type="pres">
      <dgm:prSet presAssocID="{6177D753-9D4E-4217-BF08-317834FC7A93}" presName="diagram" presStyleCnt="0">
        <dgm:presLayoutVars>
          <dgm:dir/>
          <dgm:resizeHandles val="exact"/>
        </dgm:presLayoutVars>
      </dgm:prSet>
      <dgm:spPr/>
      <dgm:t>
        <a:bodyPr/>
        <a:lstStyle/>
        <a:p>
          <a:endParaRPr lang="en-US"/>
        </a:p>
      </dgm:t>
    </dgm:pt>
    <dgm:pt modelId="{811EC764-7D47-4809-B323-DCEBF2B649D1}" type="pres">
      <dgm:prSet presAssocID="{963336DF-402B-4DBD-9656-E84764CD0610}" presName="node" presStyleLbl="node1" presStyleIdx="0" presStyleCnt="9">
        <dgm:presLayoutVars>
          <dgm:bulletEnabled val="1"/>
        </dgm:presLayoutVars>
      </dgm:prSet>
      <dgm:spPr/>
      <dgm:t>
        <a:bodyPr/>
        <a:lstStyle/>
        <a:p>
          <a:endParaRPr lang="en-US"/>
        </a:p>
      </dgm:t>
    </dgm:pt>
    <dgm:pt modelId="{94A2BFB8-686C-4922-94E8-E19F3922C853}" type="pres">
      <dgm:prSet presAssocID="{97F3DE4B-58A5-4576-B866-6C6BC12D7D80}" presName="sibTrans" presStyleCnt="0"/>
      <dgm:spPr/>
    </dgm:pt>
    <dgm:pt modelId="{B37D806C-057E-4853-AF6C-3AB447590129}" type="pres">
      <dgm:prSet presAssocID="{6BC620D1-1368-44E3-99C3-361072AECEAF}" presName="node" presStyleLbl="node1" presStyleIdx="1" presStyleCnt="9">
        <dgm:presLayoutVars>
          <dgm:bulletEnabled val="1"/>
        </dgm:presLayoutVars>
      </dgm:prSet>
      <dgm:spPr/>
      <dgm:t>
        <a:bodyPr/>
        <a:lstStyle/>
        <a:p>
          <a:endParaRPr lang="en-US"/>
        </a:p>
      </dgm:t>
    </dgm:pt>
    <dgm:pt modelId="{E9F7A9EE-B843-4D5A-9B5E-4531D2E3FCF6}" type="pres">
      <dgm:prSet presAssocID="{0C539E3C-8F3E-4800-961D-27630D07F850}" presName="sibTrans" presStyleCnt="0"/>
      <dgm:spPr/>
    </dgm:pt>
    <dgm:pt modelId="{110B36B1-21D5-48D4-A16D-15DDD164F534}" type="pres">
      <dgm:prSet presAssocID="{9B86A703-EA32-4FBE-AE2D-B92814F93BA7}" presName="node" presStyleLbl="node1" presStyleIdx="2" presStyleCnt="9">
        <dgm:presLayoutVars>
          <dgm:bulletEnabled val="1"/>
        </dgm:presLayoutVars>
      </dgm:prSet>
      <dgm:spPr/>
      <dgm:t>
        <a:bodyPr/>
        <a:lstStyle/>
        <a:p>
          <a:endParaRPr lang="en-US"/>
        </a:p>
      </dgm:t>
    </dgm:pt>
    <dgm:pt modelId="{1CF56C0F-27A8-48EC-A730-5BC3883562E1}" type="pres">
      <dgm:prSet presAssocID="{0860E1E7-D160-419F-B93D-63637CBACFEE}" presName="sibTrans" presStyleCnt="0"/>
      <dgm:spPr/>
    </dgm:pt>
    <dgm:pt modelId="{B31DEEA5-CDFA-40A0-BB42-696FE0A62BB7}" type="pres">
      <dgm:prSet presAssocID="{4B92FC2E-E799-4C2E-8D36-BAED219A9CEC}" presName="node" presStyleLbl="node1" presStyleIdx="3" presStyleCnt="9">
        <dgm:presLayoutVars>
          <dgm:bulletEnabled val="1"/>
        </dgm:presLayoutVars>
      </dgm:prSet>
      <dgm:spPr/>
      <dgm:t>
        <a:bodyPr/>
        <a:lstStyle/>
        <a:p>
          <a:endParaRPr lang="en-US"/>
        </a:p>
      </dgm:t>
    </dgm:pt>
    <dgm:pt modelId="{AB1E5242-E333-4E73-A0FF-8E803B9DEA4E}" type="pres">
      <dgm:prSet presAssocID="{6961CF12-E82B-4CF5-A19B-A6EAA55BDCF8}" presName="sibTrans" presStyleCnt="0"/>
      <dgm:spPr/>
    </dgm:pt>
    <dgm:pt modelId="{EE4DA96D-10DB-44DA-B828-3DE0EE575AC3}" type="pres">
      <dgm:prSet presAssocID="{780CFC81-4988-4934-B815-0EE1144C8BD0}" presName="node" presStyleLbl="node1" presStyleIdx="4" presStyleCnt="9">
        <dgm:presLayoutVars>
          <dgm:bulletEnabled val="1"/>
        </dgm:presLayoutVars>
      </dgm:prSet>
      <dgm:spPr/>
      <dgm:t>
        <a:bodyPr/>
        <a:lstStyle/>
        <a:p>
          <a:endParaRPr lang="en-US"/>
        </a:p>
      </dgm:t>
    </dgm:pt>
    <dgm:pt modelId="{D2305A7D-5C81-4B1D-A780-EEB82D29645C}" type="pres">
      <dgm:prSet presAssocID="{0B57E7A8-07A1-406A-AB3C-DF94755C270D}" presName="sibTrans" presStyleCnt="0"/>
      <dgm:spPr/>
    </dgm:pt>
    <dgm:pt modelId="{DD7840BB-ED9B-47DA-9FF8-158EA3D3E862}" type="pres">
      <dgm:prSet presAssocID="{842B8D09-B0C8-427A-94E3-B0CB95701D05}" presName="node" presStyleLbl="node1" presStyleIdx="5" presStyleCnt="9">
        <dgm:presLayoutVars>
          <dgm:bulletEnabled val="1"/>
        </dgm:presLayoutVars>
      </dgm:prSet>
      <dgm:spPr/>
      <dgm:t>
        <a:bodyPr/>
        <a:lstStyle/>
        <a:p>
          <a:endParaRPr lang="en-US"/>
        </a:p>
      </dgm:t>
    </dgm:pt>
    <dgm:pt modelId="{5892C979-6A3E-4BD3-868E-C909E21292C3}" type="pres">
      <dgm:prSet presAssocID="{DF1796DB-A7C5-4E4E-B0EE-1AAA61B30989}" presName="sibTrans" presStyleCnt="0"/>
      <dgm:spPr/>
    </dgm:pt>
    <dgm:pt modelId="{A9E94491-CEEA-4AB6-9D6D-5E3E427A6A64}" type="pres">
      <dgm:prSet presAssocID="{2770404C-FB05-4065-AD16-967C58C61F9A}" presName="node" presStyleLbl="node1" presStyleIdx="6" presStyleCnt="9">
        <dgm:presLayoutVars>
          <dgm:bulletEnabled val="1"/>
        </dgm:presLayoutVars>
      </dgm:prSet>
      <dgm:spPr/>
      <dgm:t>
        <a:bodyPr/>
        <a:lstStyle/>
        <a:p>
          <a:endParaRPr lang="en-US"/>
        </a:p>
      </dgm:t>
    </dgm:pt>
    <dgm:pt modelId="{9B098BF4-13A6-47FA-BF4F-F1883D92C31A}" type="pres">
      <dgm:prSet presAssocID="{25AAE8E9-3C33-4450-A96C-109FEF66990B}" presName="sibTrans" presStyleCnt="0"/>
      <dgm:spPr/>
    </dgm:pt>
    <dgm:pt modelId="{C19A9B52-74D3-4658-9E4D-51D905D9783B}" type="pres">
      <dgm:prSet presAssocID="{2596772B-CBF3-4182-937A-F7E66D11FCA1}" presName="node" presStyleLbl="node1" presStyleIdx="7" presStyleCnt="9">
        <dgm:presLayoutVars>
          <dgm:bulletEnabled val="1"/>
        </dgm:presLayoutVars>
      </dgm:prSet>
      <dgm:spPr/>
      <dgm:t>
        <a:bodyPr/>
        <a:lstStyle/>
        <a:p>
          <a:endParaRPr lang="en-US"/>
        </a:p>
      </dgm:t>
    </dgm:pt>
    <dgm:pt modelId="{3995A16A-FF98-492E-B132-4CA2ECB4FE2F}" type="pres">
      <dgm:prSet presAssocID="{C9C6988F-09B8-4746-9D69-B813A4007A97}" presName="sibTrans" presStyleCnt="0"/>
      <dgm:spPr/>
    </dgm:pt>
    <dgm:pt modelId="{A4AFB2B9-1317-4E86-AE7B-FCEE037AFAD7}" type="pres">
      <dgm:prSet presAssocID="{6475AB78-90DA-4786-BB2B-FE47EDC3F4C1}" presName="node" presStyleLbl="node1" presStyleIdx="8" presStyleCnt="9">
        <dgm:presLayoutVars>
          <dgm:bulletEnabled val="1"/>
        </dgm:presLayoutVars>
      </dgm:prSet>
      <dgm:spPr/>
      <dgm:t>
        <a:bodyPr/>
        <a:lstStyle/>
        <a:p>
          <a:endParaRPr lang="en-US"/>
        </a:p>
      </dgm:t>
    </dgm:pt>
  </dgm:ptLst>
  <dgm:cxnLst>
    <dgm:cxn modelId="{B7A12857-0F9E-4E1B-AC0F-07B11A39BD98}" srcId="{6177D753-9D4E-4217-BF08-317834FC7A93}" destId="{2596772B-CBF3-4182-937A-F7E66D11FCA1}" srcOrd="7" destOrd="0" parTransId="{22F3678A-BBE7-4BD0-8969-8B32A218FA03}" sibTransId="{C9C6988F-09B8-4746-9D69-B813A4007A97}"/>
    <dgm:cxn modelId="{EEA95397-8F5B-400E-84C8-4C0E4B7741B3}" type="presOf" srcId="{2596772B-CBF3-4182-937A-F7E66D11FCA1}" destId="{C19A9B52-74D3-4658-9E4D-51D905D9783B}" srcOrd="0" destOrd="0" presId="urn:microsoft.com/office/officeart/2005/8/layout/default"/>
    <dgm:cxn modelId="{7F4868A8-3BE3-4D94-AD72-6DD4D4F86C10}" type="presOf" srcId="{842B8D09-B0C8-427A-94E3-B0CB95701D05}" destId="{DD7840BB-ED9B-47DA-9FF8-158EA3D3E862}" srcOrd="0" destOrd="0" presId="urn:microsoft.com/office/officeart/2005/8/layout/default"/>
    <dgm:cxn modelId="{E9E1B52E-5AC8-46B9-83D5-895E66F91A15}" type="presOf" srcId="{2770404C-FB05-4065-AD16-967C58C61F9A}" destId="{A9E94491-CEEA-4AB6-9D6D-5E3E427A6A64}" srcOrd="0" destOrd="0" presId="urn:microsoft.com/office/officeart/2005/8/layout/default"/>
    <dgm:cxn modelId="{207130FE-6B4B-42E0-BB35-ED44BE9A4F93}" srcId="{6177D753-9D4E-4217-BF08-317834FC7A93}" destId="{9B86A703-EA32-4FBE-AE2D-B92814F93BA7}" srcOrd="2" destOrd="0" parTransId="{006DEC86-7468-4F58-8FDA-E533ADC0C182}" sibTransId="{0860E1E7-D160-419F-B93D-63637CBACFEE}"/>
    <dgm:cxn modelId="{E3D50222-4E35-4AA6-8345-410AE346048E}" srcId="{6177D753-9D4E-4217-BF08-317834FC7A93}" destId="{780CFC81-4988-4934-B815-0EE1144C8BD0}" srcOrd="4" destOrd="0" parTransId="{6E898AAB-DE16-43DE-AF43-37FC0CB96A53}" sibTransId="{0B57E7A8-07A1-406A-AB3C-DF94755C270D}"/>
    <dgm:cxn modelId="{F4B58BBB-FA13-4496-A584-0F5D04C0BAB0}" srcId="{6177D753-9D4E-4217-BF08-317834FC7A93}" destId="{6475AB78-90DA-4786-BB2B-FE47EDC3F4C1}" srcOrd="8" destOrd="0" parTransId="{89F5D560-F524-44EF-B2B4-8FE493165D61}" sibTransId="{E0E0F8A9-58F2-4995-A0CB-85271B4D7B7D}"/>
    <dgm:cxn modelId="{862B62A6-194C-4DA7-A04B-0FE5A88AC595}" type="presOf" srcId="{780CFC81-4988-4934-B815-0EE1144C8BD0}" destId="{EE4DA96D-10DB-44DA-B828-3DE0EE575AC3}" srcOrd="0" destOrd="0" presId="urn:microsoft.com/office/officeart/2005/8/layout/default"/>
    <dgm:cxn modelId="{0457771E-9D66-49F8-8013-CBA3B93B93D2}" type="presOf" srcId="{9B86A703-EA32-4FBE-AE2D-B92814F93BA7}" destId="{110B36B1-21D5-48D4-A16D-15DDD164F534}" srcOrd="0" destOrd="0" presId="urn:microsoft.com/office/officeart/2005/8/layout/default"/>
    <dgm:cxn modelId="{1113EDD4-4B9A-4668-A437-E8419F04F95E}" srcId="{6177D753-9D4E-4217-BF08-317834FC7A93}" destId="{963336DF-402B-4DBD-9656-E84764CD0610}" srcOrd="0" destOrd="0" parTransId="{97B01503-E9E1-4BA3-9B0C-3A4F8BD43730}" sibTransId="{97F3DE4B-58A5-4576-B866-6C6BC12D7D80}"/>
    <dgm:cxn modelId="{08C3F360-BC9E-4D7E-A955-BC13841260C2}" srcId="{6177D753-9D4E-4217-BF08-317834FC7A93}" destId="{6BC620D1-1368-44E3-99C3-361072AECEAF}" srcOrd="1" destOrd="0" parTransId="{4F0163C9-62CA-4CC4-8021-BC47062D1ED8}" sibTransId="{0C539E3C-8F3E-4800-961D-27630D07F850}"/>
    <dgm:cxn modelId="{48D471C5-F9B0-4BA5-B3B4-674FFD444F8E}" type="presOf" srcId="{4B92FC2E-E799-4C2E-8D36-BAED219A9CEC}" destId="{B31DEEA5-CDFA-40A0-BB42-696FE0A62BB7}" srcOrd="0" destOrd="0" presId="urn:microsoft.com/office/officeart/2005/8/layout/default"/>
    <dgm:cxn modelId="{251FC92D-F195-48F7-BD81-CEEA8D53B65A}" srcId="{6177D753-9D4E-4217-BF08-317834FC7A93}" destId="{842B8D09-B0C8-427A-94E3-B0CB95701D05}" srcOrd="5" destOrd="0" parTransId="{93E80166-59B7-48CD-B3FD-8EC12A7BC02F}" sibTransId="{DF1796DB-A7C5-4E4E-B0EE-1AAA61B30989}"/>
    <dgm:cxn modelId="{69A8AC1A-2CF7-4432-807B-D6B3B0C62E8A}" srcId="{6177D753-9D4E-4217-BF08-317834FC7A93}" destId="{4B92FC2E-E799-4C2E-8D36-BAED219A9CEC}" srcOrd="3" destOrd="0" parTransId="{70B7E224-C8EC-48C5-A0B4-F8EE37CB3439}" sibTransId="{6961CF12-E82B-4CF5-A19B-A6EAA55BDCF8}"/>
    <dgm:cxn modelId="{3A1C6DAA-BC18-43EA-A40E-C2BA073D4F8C}" type="presOf" srcId="{6177D753-9D4E-4217-BF08-317834FC7A93}" destId="{23F6579C-094E-4780-BF68-BC1AF3E7E2B5}" srcOrd="0" destOrd="0" presId="urn:microsoft.com/office/officeart/2005/8/layout/default"/>
    <dgm:cxn modelId="{8EC234C4-FD34-4364-B1BC-C49ACC2CE01D}" type="presOf" srcId="{6BC620D1-1368-44E3-99C3-361072AECEAF}" destId="{B37D806C-057E-4853-AF6C-3AB447590129}" srcOrd="0" destOrd="0" presId="urn:microsoft.com/office/officeart/2005/8/layout/default"/>
    <dgm:cxn modelId="{4ACCE893-4344-46C8-AFBA-BCF6626AFD6F}" type="presOf" srcId="{6475AB78-90DA-4786-BB2B-FE47EDC3F4C1}" destId="{A4AFB2B9-1317-4E86-AE7B-FCEE037AFAD7}" srcOrd="0" destOrd="0" presId="urn:microsoft.com/office/officeart/2005/8/layout/default"/>
    <dgm:cxn modelId="{F6E8323C-8C59-4484-AAB0-6C702824EC1B}" srcId="{6177D753-9D4E-4217-BF08-317834FC7A93}" destId="{2770404C-FB05-4065-AD16-967C58C61F9A}" srcOrd="6" destOrd="0" parTransId="{92D53783-1EE0-4309-9934-76A67252865E}" sibTransId="{25AAE8E9-3C33-4450-A96C-109FEF66990B}"/>
    <dgm:cxn modelId="{F31C32D0-F4F4-4580-AB2F-42BBF86BA8A0}" type="presOf" srcId="{963336DF-402B-4DBD-9656-E84764CD0610}" destId="{811EC764-7D47-4809-B323-DCEBF2B649D1}" srcOrd="0" destOrd="0" presId="urn:microsoft.com/office/officeart/2005/8/layout/default"/>
    <dgm:cxn modelId="{6F05C983-FA22-4C78-811E-4DDA048C2E18}" type="presParOf" srcId="{23F6579C-094E-4780-BF68-BC1AF3E7E2B5}" destId="{811EC764-7D47-4809-B323-DCEBF2B649D1}" srcOrd="0" destOrd="0" presId="urn:microsoft.com/office/officeart/2005/8/layout/default"/>
    <dgm:cxn modelId="{38C78F76-AB63-462C-BB04-91820238E05B}" type="presParOf" srcId="{23F6579C-094E-4780-BF68-BC1AF3E7E2B5}" destId="{94A2BFB8-686C-4922-94E8-E19F3922C853}" srcOrd="1" destOrd="0" presId="urn:microsoft.com/office/officeart/2005/8/layout/default"/>
    <dgm:cxn modelId="{495DDA01-359B-4185-B39E-91E0709EC52C}" type="presParOf" srcId="{23F6579C-094E-4780-BF68-BC1AF3E7E2B5}" destId="{B37D806C-057E-4853-AF6C-3AB447590129}" srcOrd="2" destOrd="0" presId="urn:microsoft.com/office/officeart/2005/8/layout/default"/>
    <dgm:cxn modelId="{C3DB28D3-97DD-4033-91FF-AD94FDFE540E}" type="presParOf" srcId="{23F6579C-094E-4780-BF68-BC1AF3E7E2B5}" destId="{E9F7A9EE-B843-4D5A-9B5E-4531D2E3FCF6}" srcOrd="3" destOrd="0" presId="urn:microsoft.com/office/officeart/2005/8/layout/default"/>
    <dgm:cxn modelId="{AD805746-6F7C-47A2-8A43-E67682664F8E}" type="presParOf" srcId="{23F6579C-094E-4780-BF68-BC1AF3E7E2B5}" destId="{110B36B1-21D5-48D4-A16D-15DDD164F534}" srcOrd="4" destOrd="0" presId="urn:microsoft.com/office/officeart/2005/8/layout/default"/>
    <dgm:cxn modelId="{AF910E79-6FC2-4E01-95E2-AEC17663288D}" type="presParOf" srcId="{23F6579C-094E-4780-BF68-BC1AF3E7E2B5}" destId="{1CF56C0F-27A8-48EC-A730-5BC3883562E1}" srcOrd="5" destOrd="0" presId="urn:microsoft.com/office/officeart/2005/8/layout/default"/>
    <dgm:cxn modelId="{C8493399-058A-4680-9C6D-34C4932E8DF0}" type="presParOf" srcId="{23F6579C-094E-4780-BF68-BC1AF3E7E2B5}" destId="{B31DEEA5-CDFA-40A0-BB42-696FE0A62BB7}" srcOrd="6" destOrd="0" presId="urn:microsoft.com/office/officeart/2005/8/layout/default"/>
    <dgm:cxn modelId="{E066D15A-C335-437F-9B09-E31A748D8EA4}" type="presParOf" srcId="{23F6579C-094E-4780-BF68-BC1AF3E7E2B5}" destId="{AB1E5242-E333-4E73-A0FF-8E803B9DEA4E}" srcOrd="7" destOrd="0" presId="urn:microsoft.com/office/officeart/2005/8/layout/default"/>
    <dgm:cxn modelId="{82CDA501-5637-47F2-AC18-A30D39F0BCD9}" type="presParOf" srcId="{23F6579C-094E-4780-BF68-BC1AF3E7E2B5}" destId="{EE4DA96D-10DB-44DA-B828-3DE0EE575AC3}" srcOrd="8" destOrd="0" presId="urn:microsoft.com/office/officeart/2005/8/layout/default"/>
    <dgm:cxn modelId="{D1869896-2434-4C1A-9DD1-CC198BC853F4}" type="presParOf" srcId="{23F6579C-094E-4780-BF68-BC1AF3E7E2B5}" destId="{D2305A7D-5C81-4B1D-A780-EEB82D29645C}" srcOrd="9" destOrd="0" presId="urn:microsoft.com/office/officeart/2005/8/layout/default"/>
    <dgm:cxn modelId="{49221AA7-E58C-46E0-82D0-F444933834BC}" type="presParOf" srcId="{23F6579C-094E-4780-BF68-BC1AF3E7E2B5}" destId="{DD7840BB-ED9B-47DA-9FF8-158EA3D3E862}" srcOrd="10" destOrd="0" presId="urn:microsoft.com/office/officeart/2005/8/layout/default"/>
    <dgm:cxn modelId="{7BA9A420-141F-4CDB-8184-33A878E45911}" type="presParOf" srcId="{23F6579C-094E-4780-BF68-BC1AF3E7E2B5}" destId="{5892C979-6A3E-4BD3-868E-C909E21292C3}" srcOrd="11" destOrd="0" presId="urn:microsoft.com/office/officeart/2005/8/layout/default"/>
    <dgm:cxn modelId="{25D5D810-6DE6-4552-83EF-41FD56EDC638}" type="presParOf" srcId="{23F6579C-094E-4780-BF68-BC1AF3E7E2B5}" destId="{A9E94491-CEEA-4AB6-9D6D-5E3E427A6A64}" srcOrd="12" destOrd="0" presId="urn:microsoft.com/office/officeart/2005/8/layout/default"/>
    <dgm:cxn modelId="{D5B245CB-5BBF-4592-BAEE-4C88C808A8EF}" type="presParOf" srcId="{23F6579C-094E-4780-BF68-BC1AF3E7E2B5}" destId="{9B098BF4-13A6-47FA-BF4F-F1883D92C31A}" srcOrd="13" destOrd="0" presId="urn:microsoft.com/office/officeart/2005/8/layout/default"/>
    <dgm:cxn modelId="{54FDE61C-6C6C-4226-87E0-308A39BA52E8}" type="presParOf" srcId="{23F6579C-094E-4780-BF68-BC1AF3E7E2B5}" destId="{C19A9B52-74D3-4658-9E4D-51D905D9783B}" srcOrd="14" destOrd="0" presId="urn:microsoft.com/office/officeart/2005/8/layout/default"/>
    <dgm:cxn modelId="{6DB2C267-ADD4-4DB6-BF17-1853A66DDA68}" type="presParOf" srcId="{23F6579C-094E-4780-BF68-BC1AF3E7E2B5}" destId="{3995A16A-FF98-492E-B132-4CA2ECB4FE2F}" srcOrd="15" destOrd="0" presId="urn:microsoft.com/office/officeart/2005/8/layout/default"/>
    <dgm:cxn modelId="{26D5D1C0-BF8F-418E-84E0-BC99B8C7F2A5}" type="presParOf" srcId="{23F6579C-094E-4780-BF68-BC1AF3E7E2B5}" destId="{A4AFB2B9-1317-4E86-AE7B-FCEE037AFAD7}"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FAF78-B684-44FD-B8D3-43A7479E6CDE}">
      <dsp:nvSpPr>
        <dsp:cNvPr id="0" name=""/>
        <dsp:cNvSpPr/>
      </dsp:nvSpPr>
      <dsp:spPr>
        <a:xfrm>
          <a:off x="678634" y="0"/>
          <a:ext cx="7691196" cy="54932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03EBF4-873F-4AF9-87F8-7A51CC03FD21}">
      <dsp:nvSpPr>
        <dsp:cNvPr id="0" name=""/>
        <dsp:cNvSpPr/>
      </dsp:nvSpPr>
      <dsp:spPr>
        <a:xfrm>
          <a:off x="305682" y="428987"/>
          <a:ext cx="1946691" cy="4635248"/>
        </a:xfrm>
        <a:prstGeom prst="roundRect">
          <a:avLst/>
        </a:prstGeom>
        <a:solidFill>
          <a:schemeClr val="accent1">
            <a:lumMod val="75000"/>
          </a:schemeClr>
        </a:solidFill>
        <a:ln w="25400" cap="flat" cmpd="sng" algn="ctr">
          <a:no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1">
          <a:noAutofit/>
        </a:bodyPr>
        <a:lstStyle/>
        <a:p>
          <a:pPr lvl="0" algn="ctr" defTabSz="889000">
            <a:lnSpc>
              <a:spcPct val="90000"/>
            </a:lnSpc>
            <a:spcBef>
              <a:spcPct val="0"/>
            </a:spcBef>
            <a:spcAft>
              <a:spcPct val="35000"/>
            </a:spcAft>
          </a:pPr>
          <a:endParaRPr lang="en-US" sz="2000" b="1" u="none" kern="1200" dirty="0" smtClean="0">
            <a:solidFill>
              <a:schemeClr val="bg1"/>
            </a:solidFill>
            <a:latin typeface="Calibri" pitchFamily="34" charset="0"/>
            <a:cs typeface="Calibri" pitchFamily="34" charset="0"/>
          </a:endParaRPr>
        </a:p>
        <a:p>
          <a:pPr lvl="0" algn="ctr" defTabSz="889000">
            <a:lnSpc>
              <a:spcPct val="90000"/>
            </a:lnSpc>
            <a:spcBef>
              <a:spcPct val="0"/>
            </a:spcBef>
            <a:spcAft>
              <a:spcPct val="35000"/>
            </a:spcAft>
          </a:pPr>
          <a:r>
            <a:rPr lang="en-US" sz="2000" b="1" u="none" kern="1200" dirty="0" smtClean="0">
              <a:solidFill>
                <a:schemeClr val="bg1"/>
              </a:solidFill>
              <a:latin typeface="Calibri" pitchFamily="34" charset="0"/>
              <a:cs typeface="Calibri" pitchFamily="34" charset="0"/>
            </a:rPr>
            <a:t>STRATEGY &amp; CUSTOMERS</a:t>
          </a:r>
        </a:p>
        <a:p>
          <a:pPr lvl="0" algn="ctr" defTabSz="889000">
            <a:lnSpc>
              <a:spcPct val="90000"/>
            </a:lnSpc>
            <a:spcBef>
              <a:spcPct val="0"/>
            </a:spcBef>
            <a:spcAft>
              <a:spcPct val="35000"/>
            </a:spcAft>
          </a:pPr>
          <a:endParaRPr lang="en-US" sz="2000" kern="1200" dirty="0" smtClean="0">
            <a:solidFill>
              <a:schemeClr val="bg1"/>
            </a:solidFill>
            <a:latin typeface="Calibri" pitchFamily="34" charset="0"/>
            <a:cs typeface="Calibri" pitchFamily="34" charset="0"/>
          </a:endParaRPr>
        </a:p>
        <a:p>
          <a:pPr lvl="0" algn="ctr" defTabSz="889000">
            <a:lnSpc>
              <a:spcPct val="90000"/>
            </a:lnSpc>
            <a:spcBef>
              <a:spcPct val="0"/>
            </a:spcBef>
            <a:spcAft>
              <a:spcPct val="35000"/>
            </a:spcAft>
          </a:pPr>
          <a:r>
            <a:rPr lang="en-US" sz="2000" kern="1200" dirty="0" smtClean="0">
              <a:solidFill>
                <a:schemeClr val="bg1"/>
              </a:solidFill>
              <a:latin typeface="Calibri" pitchFamily="34" charset="0"/>
              <a:cs typeface="Calibri" pitchFamily="34" charset="0"/>
            </a:rPr>
            <a:t>Assess customer needs, get  honest feedback on performance. Build this into strategy.</a:t>
          </a:r>
          <a:endParaRPr lang="en-US" sz="2000" kern="1200" dirty="0">
            <a:solidFill>
              <a:schemeClr val="bg1"/>
            </a:solidFill>
            <a:latin typeface="Calibri" pitchFamily="34" charset="0"/>
            <a:cs typeface="Calibri" pitchFamily="34" charset="0"/>
          </a:endParaRPr>
        </a:p>
      </dsp:txBody>
      <dsp:txXfrm>
        <a:off x="400712" y="524017"/>
        <a:ext cx="1756631" cy="4445188"/>
      </dsp:txXfrm>
    </dsp:sp>
    <dsp:sp modelId="{C0D157DC-4A11-43A8-96CE-8D6CB7DE391A}">
      <dsp:nvSpPr>
        <dsp:cNvPr id="0" name=""/>
        <dsp:cNvSpPr/>
      </dsp:nvSpPr>
      <dsp:spPr>
        <a:xfrm>
          <a:off x="2456703" y="409212"/>
          <a:ext cx="1946691" cy="4706352"/>
        </a:xfrm>
        <a:prstGeom prst="roundRect">
          <a:avLst/>
        </a:prstGeom>
        <a:solidFill>
          <a:schemeClr val="accent3">
            <a:lumMod val="75000"/>
          </a:schemeClr>
        </a:solidFill>
        <a:ln w="25400" cap="flat" cmpd="sng" algn="ctr">
          <a:no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endParaRPr lang="en-US" sz="2000" b="1" u="none" kern="1200" dirty="0" smtClean="0">
            <a:solidFill>
              <a:schemeClr val="bg1"/>
            </a:solidFill>
            <a:latin typeface="Calibri" pitchFamily="34" charset="0"/>
            <a:cs typeface="Calibri" pitchFamily="34" charset="0"/>
          </a:endParaRPr>
        </a:p>
        <a:p>
          <a:pPr lvl="0" algn="ctr" defTabSz="889000">
            <a:lnSpc>
              <a:spcPct val="90000"/>
            </a:lnSpc>
            <a:spcBef>
              <a:spcPct val="0"/>
            </a:spcBef>
            <a:spcAft>
              <a:spcPct val="35000"/>
            </a:spcAft>
          </a:pPr>
          <a:r>
            <a:rPr lang="en-US" sz="2000" b="1" u="none" kern="12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PROCESS</a:t>
          </a:r>
        </a:p>
        <a:p>
          <a:pPr lvl="0" algn="ctr" defTabSz="889000">
            <a:lnSpc>
              <a:spcPct val="90000"/>
            </a:lnSpc>
            <a:spcBef>
              <a:spcPct val="0"/>
            </a:spcBef>
            <a:spcAft>
              <a:spcPct val="35000"/>
            </a:spcAft>
          </a:pPr>
          <a:endParaRPr lang="en-US" sz="2000" kern="1200" dirty="0" smtClean="0">
            <a:solidFill>
              <a:schemeClr val="bg1"/>
            </a:solidFill>
            <a:latin typeface="Calibri" pitchFamily="34" charset="0"/>
            <a:cs typeface="Calibri" pitchFamily="34" charset="0"/>
          </a:endParaRPr>
        </a:p>
        <a:p>
          <a:pPr lvl="0" algn="ctr" defTabSz="889000">
            <a:lnSpc>
              <a:spcPct val="90000"/>
            </a:lnSpc>
            <a:spcBef>
              <a:spcPct val="0"/>
            </a:spcBef>
            <a:spcAft>
              <a:spcPct val="35000"/>
            </a:spcAft>
          </a:pPr>
          <a:r>
            <a:rPr lang="en-US" sz="2000" kern="1200" dirty="0" smtClean="0">
              <a:solidFill>
                <a:schemeClr val="bg1"/>
              </a:solidFill>
              <a:latin typeface="Calibri" pitchFamily="34" charset="0"/>
              <a:cs typeface="Calibri" pitchFamily="34" charset="0"/>
            </a:rPr>
            <a:t>Find out which processes are causing  problems and work on them for your customers. </a:t>
          </a:r>
        </a:p>
        <a:p>
          <a:pPr lvl="0" algn="ctr" defTabSz="889000">
            <a:lnSpc>
              <a:spcPct val="90000"/>
            </a:lnSpc>
            <a:spcBef>
              <a:spcPct val="0"/>
            </a:spcBef>
            <a:spcAft>
              <a:spcPct val="35000"/>
            </a:spcAft>
          </a:pPr>
          <a:r>
            <a:rPr lang="en-US" sz="2000" kern="1200" dirty="0" smtClean="0">
              <a:solidFill>
                <a:schemeClr val="bg1"/>
              </a:solidFill>
              <a:latin typeface="Calibri" pitchFamily="34" charset="0"/>
              <a:cs typeface="Calibri" pitchFamily="34" charset="0"/>
            </a:rPr>
            <a:t>(Measure)</a:t>
          </a:r>
          <a:endParaRPr lang="en-US" sz="2000" kern="1200" dirty="0">
            <a:latin typeface="Calibri" pitchFamily="34" charset="0"/>
            <a:cs typeface="Calibri" pitchFamily="34" charset="0"/>
          </a:endParaRPr>
        </a:p>
      </dsp:txBody>
      <dsp:txXfrm>
        <a:off x="2551733" y="504242"/>
        <a:ext cx="1756631" cy="4516292"/>
      </dsp:txXfrm>
    </dsp:sp>
    <dsp:sp modelId="{965A1C2E-981A-4BB8-92F1-F75B4882A99E}">
      <dsp:nvSpPr>
        <dsp:cNvPr id="0" name=""/>
        <dsp:cNvSpPr/>
      </dsp:nvSpPr>
      <dsp:spPr>
        <a:xfrm>
          <a:off x="4620173" y="397610"/>
          <a:ext cx="1946691" cy="4698002"/>
        </a:xfrm>
        <a:prstGeom prst="roundRect">
          <a:avLst/>
        </a:prstGeom>
        <a:solidFill>
          <a:schemeClr val="accent2">
            <a:lumMod val="75000"/>
          </a:schemeClr>
        </a:solidFill>
        <a:ln w="25400" cap="flat" cmpd="sng" algn="ctr">
          <a:no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1">
          <a:noAutofit/>
        </a:bodyPr>
        <a:lstStyle/>
        <a:p>
          <a:pPr lvl="0" algn="ctr" defTabSz="800100">
            <a:lnSpc>
              <a:spcPct val="90000"/>
            </a:lnSpc>
            <a:spcBef>
              <a:spcPct val="0"/>
            </a:spcBef>
            <a:spcAft>
              <a:spcPct val="35000"/>
            </a:spcAft>
          </a:pPr>
          <a:endParaRPr lang="en-US" sz="2000" b="1" u="none" kern="1200"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pPr lvl="0" algn="ctr" defTabSz="800100">
            <a:lnSpc>
              <a:spcPct val="90000"/>
            </a:lnSpc>
            <a:spcBef>
              <a:spcPct val="0"/>
            </a:spcBef>
            <a:spcAft>
              <a:spcPct val="35000"/>
            </a:spcAft>
          </a:pPr>
          <a:r>
            <a:rPr lang="en-US" sz="2000" b="1" u="none" kern="12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PEOPLE &amp; PARTNERS</a:t>
          </a:r>
        </a:p>
        <a:p>
          <a:pPr lvl="0" algn="ctr" defTabSz="800100">
            <a:lnSpc>
              <a:spcPct val="90000"/>
            </a:lnSpc>
            <a:spcBef>
              <a:spcPct val="0"/>
            </a:spcBef>
            <a:spcAft>
              <a:spcPct val="35000"/>
            </a:spcAft>
          </a:pPr>
          <a:endParaRPr lang="en-US" sz="2000" kern="1200" dirty="0" smtClean="0">
            <a:solidFill>
              <a:schemeClr val="bg1"/>
            </a:solidFill>
            <a:latin typeface="Calibri" pitchFamily="34" charset="0"/>
            <a:cs typeface="Calibri" pitchFamily="34" charset="0"/>
          </a:endParaRPr>
        </a:p>
        <a:p>
          <a:pPr lvl="0" algn="ctr" defTabSz="800100">
            <a:lnSpc>
              <a:spcPct val="90000"/>
            </a:lnSpc>
            <a:spcBef>
              <a:spcPct val="0"/>
            </a:spcBef>
            <a:spcAft>
              <a:spcPct val="35000"/>
            </a:spcAft>
          </a:pPr>
          <a:r>
            <a:rPr lang="en-US" sz="2000" kern="1200" dirty="0" smtClean="0">
              <a:solidFill>
                <a:schemeClr val="bg1"/>
              </a:solidFill>
              <a:latin typeface="Calibri" pitchFamily="34" charset="0"/>
              <a:cs typeface="Calibri" pitchFamily="34" charset="0"/>
            </a:rPr>
            <a:t>Understand and match people’s drives and skills with customers and processes.</a:t>
          </a:r>
          <a:endParaRPr lang="en-US" sz="2000" kern="1200" dirty="0">
            <a:solidFill>
              <a:schemeClr val="bg1"/>
            </a:solidFill>
            <a:latin typeface="Calibri" pitchFamily="34" charset="0"/>
            <a:cs typeface="Calibri" pitchFamily="34" charset="0"/>
          </a:endParaRPr>
        </a:p>
      </dsp:txBody>
      <dsp:txXfrm>
        <a:off x="4715203" y="492640"/>
        <a:ext cx="1756631" cy="4507942"/>
      </dsp:txXfrm>
    </dsp:sp>
    <dsp:sp modelId="{DBE75E0C-3450-491E-8A2C-5A77EA26D59B}">
      <dsp:nvSpPr>
        <dsp:cNvPr id="0" name=""/>
        <dsp:cNvSpPr/>
      </dsp:nvSpPr>
      <dsp:spPr>
        <a:xfrm>
          <a:off x="6771194" y="418528"/>
          <a:ext cx="1946691" cy="4656166"/>
        </a:xfrm>
        <a:prstGeom prst="roundRect">
          <a:avLst/>
        </a:prstGeom>
        <a:solidFill>
          <a:schemeClr val="bg2">
            <a:lumMod val="75000"/>
          </a:schemeClr>
        </a:solidFill>
        <a:ln w="25400" cap="flat" cmpd="sng" algn="ctr">
          <a:no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1">
          <a:noAutofit/>
        </a:bodyPr>
        <a:lstStyle/>
        <a:p>
          <a:pPr lvl="0" algn="ctr" defTabSz="889000">
            <a:lnSpc>
              <a:spcPct val="90000"/>
            </a:lnSpc>
            <a:spcBef>
              <a:spcPct val="0"/>
            </a:spcBef>
            <a:spcAft>
              <a:spcPct val="35000"/>
            </a:spcAft>
          </a:pPr>
          <a:endParaRPr lang="en-US" sz="2000" b="1" u="none" kern="1200" dirty="0" smtClean="0">
            <a:solidFill>
              <a:schemeClr val="bg1"/>
            </a:solidFill>
            <a:latin typeface="Calibri" pitchFamily="34" charset="0"/>
            <a:cs typeface="Calibri" pitchFamily="34" charset="0"/>
          </a:endParaRPr>
        </a:p>
        <a:p>
          <a:pPr lvl="0" algn="ctr" defTabSz="889000">
            <a:lnSpc>
              <a:spcPct val="90000"/>
            </a:lnSpc>
            <a:spcBef>
              <a:spcPct val="0"/>
            </a:spcBef>
            <a:spcAft>
              <a:spcPct val="35000"/>
            </a:spcAft>
          </a:pPr>
          <a:r>
            <a:rPr lang="en-US" sz="2000" b="1" u="none" kern="12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STRUCTURE &amp; MGMT PROCESS</a:t>
          </a:r>
        </a:p>
        <a:p>
          <a:pPr lvl="0" algn="ctr" defTabSz="889000">
            <a:lnSpc>
              <a:spcPct val="90000"/>
            </a:lnSpc>
            <a:spcBef>
              <a:spcPct val="0"/>
            </a:spcBef>
            <a:spcAft>
              <a:spcPct val="35000"/>
            </a:spcAft>
          </a:pPr>
          <a:endParaRPr lang="en-US" sz="2000" kern="1200" dirty="0" smtClean="0">
            <a:solidFill>
              <a:schemeClr val="bg1"/>
            </a:solidFill>
            <a:latin typeface="Calibri" pitchFamily="34" charset="0"/>
            <a:cs typeface="Calibri" pitchFamily="34" charset="0"/>
          </a:endParaRPr>
        </a:p>
        <a:p>
          <a:pPr lvl="0" algn="ctr" defTabSz="889000">
            <a:lnSpc>
              <a:spcPct val="90000"/>
            </a:lnSpc>
            <a:spcBef>
              <a:spcPct val="0"/>
            </a:spcBef>
            <a:spcAft>
              <a:spcPct val="35000"/>
            </a:spcAft>
          </a:pPr>
          <a:r>
            <a:rPr lang="en-US" sz="2000" kern="1200" dirty="0" smtClean="0">
              <a:solidFill>
                <a:schemeClr val="bg1"/>
              </a:solidFill>
              <a:latin typeface="Calibri" pitchFamily="34" charset="0"/>
              <a:cs typeface="Calibri" pitchFamily="34" charset="0"/>
            </a:rPr>
            <a:t>Identify how structure can help or impede what you need to achieve. Measure, implement,  check with customers.</a:t>
          </a:r>
          <a:endParaRPr lang="en-US" sz="2000" kern="1200" dirty="0">
            <a:solidFill>
              <a:schemeClr val="bg1"/>
            </a:solidFill>
            <a:latin typeface="Calibri" pitchFamily="34" charset="0"/>
            <a:cs typeface="Calibri" pitchFamily="34" charset="0"/>
          </a:endParaRPr>
        </a:p>
      </dsp:txBody>
      <dsp:txXfrm>
        <a:off x="6866224" y="513558"/>
        <a:ext cx="1756631" cy="4466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FAF78-B684-44FD-B8D3-43A7479E6CDE}">
      <dsp:nvSpPr>
        <dsp:cNvPr id="0" name=""/>
        <dsp:cNvSpPr/>
      </dsp:nvSpPr>
      <dsp:spPr>
        <a:xfrm>
          <a:off x="678634" y="0"/>
          <a:ext cx="7691196" cy="54932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03EBF4-873F-4AF9-87F8-7A51CC03FD21}">
      <dsp:nvSpPr>
        <dsp:cNvPr id="0" name=""/>
        <dsp:cNvSpPr/>
      </dsp:nvSpPr>
      <dsp:spPr>
        <a:xfrm>
          <a:off x="233587" y="428987"/>
          <a:ext cx="2039945" cy="4635248"/>
        </a:xfrm>
        <a:prstGeom prst="roundRect">
          <a:avLst/>
        </a:prstGeom>
        <a:solidFill>
          <a:schemeClr val="accent1">
            <a:lumMod val="75000"/>
          </a:schemeClr>
        </a:solidFill>
        <a:ln w="25400" cap="flat" cmpd="sng" algn="ctr">
          <a:no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1">
          <a:noAutofit/>
        </a:bodyPr>
        <a:lstStyle/>
        <a:p>
          <a:pPr lvl="0" algn="ctr" defTabSz="800100">
            <a:lnSpc>
              <a:spcPct val="90000"/>
            </a:lnSpc>
            <a:spcBef>
              <a:spcPct val="0"/>
            </a:spcBef>
            <a:spcAft>
              <a:spcPct val="35000"/>
            </a:spcAft>
          </a:pPr>
          <a:r>
            <a:rPr lang="en-US" sz="1800" b="1" u="none" kern="1200" dirty="0" smtClean="0">
              <a:solidFill>
                <a:schemeClr val="bg1"/>
              </a:solidFill>
              <a:latin typeface="Calibri" pitchFamily="34" charset="0"/>
              <a:cs typeface="Calibri" pitchFamily="34" charset="0"/>
            </a:rPr>
            <a:t>STRATEGY &amp; CUSTOMERS</a:t>
          </a:r>
        </a:p>
        <a:p>
          <a:pPr lvl="0" algn="ctr" defTabSz="800100">
            <a:lnSpc>
              <a:spcPct val="90000"/>
            </a:lnSpc>
            <a:spcBef>
              <a:spcPct val="0"/>
            </a:spcBef>
            <a:spcAft>
              <a:spcPct val="35000"/>
            </a:spcAft>
          </a:pPr>
          <a:endParaRPr lang="en-US" sz="1800" kern="1200" dirty="0" smtClean="0">
            <a:solidFill>
              <a:schemeClr val="bg1"/>
            </a:solidFill>
            <a:latin typeface="Calibri" pitchFamily="34" charset="0"/>
            <a:cs typeface="Calibri" pitchFamily="34" charset="0"/>
          </a:endParaRPr>
        </a:p>
        <a:p>
          <a:pPr lvl="0" algn="ctr" defTabSz="800100">
            <a:lnSpc>
              <a:spcPct val="90000"/>
            </a:lnSpc>
            <a:spcBef>
              <a:spcPct val="0"/>
            </a:spcBef>
            <a:spcAft>
              <a:spcPct val="35000"/>
            </a:spcAft>
          </a:pPr>
          <a:r>
            <a:rPr lang="en-US" sz="1800" kern="1200" dirty="0" smtClean="0">
              <a:solidFill>
                <a:schemeClr val="bg1"/>
              </a:solidFill>
              <a:latin typeface="Calibri" pitchFamily="34" charset="0"/>
              <a:cs typeface="Calibri" pitchFamily="34" charset="0"/>
            </a:rPr>
            <a:t>Need better ways to “hear” &amp; quickly respond to  customers</a:t>
          </a:r>
        </a:p>
        <a:p>
          <a:pPr lvl="0" algn="ctr" defTabSz="800100">
            <a:lnSpc>
              <a:spcPct val="90000"/>
            </a:lnSpc>
            <a:spcBef>
              <a:spcPct val="0"/>
            </a:spcBef>
            <a:spcAft>
              <a:spcPct val="35000"/>
            </a:spcAft>
          </a:pPr>
          <a:r>
            <a:rPr lang="en-US" sz="1800" kern="1200" dirty="0" smtClean="0">
              <a:solidFill>
                <a:schemeClr val="bg1"/>
              </a:solidFill>
              <a:latin typeface="Calibri" pitchFamily="34" charset="0"/>
              <a:cs typeface="Calibri" pitchFamily="34" charset="0"/>
            </a:rPr>
            <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Metrics are lagging &amp; difficult to respond to</a:t>
          </a:r>
          <a:endParaRPr lang="en-US" sz="1800" kern="1200" dirty="0">
            <a:solidFill>
              <a:schemeClr val="bg1"/>
            </a:solidFill>
            <a:latin typeface="Calibri" pitchFamily="34" charset="0"/>
            <a:cs typeface="Calibri" pitchFamily="34" charset="0"/>
          </a:endParaRPr>
        </a:p>
      </dsp:txBody>
      <dsp:txXfrm>
        <a:off x="333169" y="528569"/>
        <a:ext cx="1840781" cy="4436084"/>
      </dsp:txXfrm>
    </dsp:sp>
    <dsp:sp modelId="{C0D157DC-4A11-43A8-96CE-8D6CB7DE391A}">
      <dsp:nvSpPr>
        <dsp:cNvPr id="0" name=""/>
        <dsp:cNvSpPr/>
      </dsp:nvSpPr>
      <dsp:spPr>
        <a:xfrm>
          <a:off x="2477861" y="409212"/>
          <a:ext cx="1963670" cy="4706352"/>
        </a:xfrm>
        <a:prstGeom prst="roundRect">
          <a:avLst/>
        </a:prstGeom>
        <a:solidFill>
          <a:schemeClr val="accent3">
            <a:lumMod val="75000"/>
          </a:schemeClr>
        </a:solidFill>
        <a:ln w="25400" cap="flat" cmpd="sng" algn="ctr">
          <a:no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u="none" kern="12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WORK PROCESS</a:t>
          </a:r>
        </a:p>
        <a:p>
          <a:pPr lvl="0" algn="ctr" defTabSz="800100">
            <a:lnSpc>
              <a:spcPct val="90000"/>
            </a:lnSpc>
            <a:spcBef>
              <a:spcPct val="0"/>
            </a:spcBef>
            <a:spcAft>
              <a:spcPct val="35000"/>
            </a:spcAft>
          </a:pPr>
          <a:endParaRPr lang="en-US" sz="1800" kern="1200" dirty="0" smtClean="0">
            <a:solidFill>
              <a:schemeClr val="bg1"/>
            </a:solidFill>
            <a:latin typeface="Calibri" pitchFamily="34" charset="0"/>
            <a:cs typeface="Calibri" pitchFamily="34" charset="0"/>
          </a:endParaRPr>
        </a:p>
        <a:p>
          <a:pPr lvl="0" algn="ctr" defTabSz="800100">
            <a:lnSpc>
              <a:spcPct val="90000"/>
            </a:lnSpc>
            <a:spcBef>
              <a:spcPct val="0"/>
            </a:spcBef>
            <a:spcAft>
              <a:spcPct val="35000"/>
            </a:spcAft>
          </a:pPr>
          <a:r>
            <a:rPr lang="en-US" sz="1800" kern="1200" dirty="0" smtClean="0">
              <a:solidFill>
                <a:schemeClr val="bg1"/>
              </a:solidFill>
              <a:latin typeface="Calibri" pitchFamily="34" charset="0"/>
              <a:cs typeface="Calibri" pitchFamily="34" charset="0"/>
            </a:rPr>
            <a:t>Not standardized</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Complexity &amp; approvals consume time and budget</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Lack an effective business system</a:t>
          </a:r>
          <a:endParaRPr lang="en-US" sz="1800" kern="1200" dirty="0">
            <a:latin typeface="Calibri" pitchFamily="34" charset="0"/>
            <a:cs typeface="Calibri" pitchFamily="34" charset="0"/>
          </a:endParaRPr>
        </a:p>
      </dsp:txBody>
      <dsp:txXfrm>
        <a:off x="2573719" y="505070"/>
        <a:ext cx="1771954" cy="4514636"/>
      </dsp:txXfrm>
    </dsp:sp>
    <dsp:sp modelId="{965A1C2E-981A-4BB8-92F1-F75B4882A99E}">
      <dsp:nvSpPr>
        <dsp:cNvPr id="0" name=""/>
        <dsp:cNvSpPr/>
      </dsp:nvSpPr>
      <dsp:spPr>
        <a:xfrm>
          <a:off x="4658310" y="397610"/>
          <a:ext cx="1963670" cy="4698002"/>
        </a:xfrm>
        <a:prstGeom prst="roundRect">
          <a:avLst/>
        </a:prstGeom>
        <a:solidFill>
          <a:schemeClr val="accent2">
            <a:lumMod val="75000"/>
          </a:schemeClr>
        </a:solidFill>
        <a:ln w="25400" cap="flat" cmpd="sng" algn="ctr">
          <a:no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1">
          <a:noAutofit/>
        </a:bodyPr>
        <a:lstStyle/>
        <a:p>
          <a:pPr lvl="0" algn="ctr" defTabSz="800100">
            <a:lnSpc>
              <a:spcPct val="90000"/>
            </a:lnSpc>
            <a:spcBef>
              <a:spcPct val="0"/>
            </a:spcBef>
            <a:spcAft>
              <a:spcPct val="35000"/>
            </a:spcAft>
          </a:pPr>
          <a:r>
            <a:rPr lang="en-US" sz="1800" b="1" u="none" kern="12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PEOPLE &amp; REWARDS</a:t>
          </a:r>
        </a:p>
        <a:p>
          <a:pPr lvl="0" algn="ctr" defTabSz="800100">
            <a:lnSpc>
              <a:spcPct val="90000"/>
            </a:lnSpc>
            <a:spcBef>
              <a:spcPct val="0"/>
            </a:spcBef>
            <a:spcAft>
              <a:spcPct val="35000"/>
            </a:spcAft>
          </a:pPr>
          <a:endParaRPr lang="en-US" sz="1800" kern="1200" dirty="0" smtClean="0">
            <a:solidFill>
              <a:schemeClr val="bg1"/>
            </a:solidFill>
            <a:latin typeface="Calibri" pitchFamily="34" charset="0"/>
            <a:cs typeface="Calibri" pitchFamily="34" charset="0"/>
          </a:endParaRPr>
        </a:p>
        <a:p>
          <a:pPr lvl="0" algn="ctr" defTabSz="800100">
            <a:lnSpc>
              <a:spcPct val="90000"/>
            </a:lnSpc>
            <a:spcBef>
              <a:spcPct val="0"/>
            </a:spcBef>
            <a:spcAft>
              <a:spcPct val="35000"/>
            </a:spcAft>
          </a:pPr>
          <a:r>
            <a:rPr lang="en-US" sz="1800" kern="1200" dirty="0" smtClean="0">
              <a:solidFill>
                <a:schemeClr val="bg1"/>
              </a:solidFill>
              <a:latin typeface="Calibri" pitchFamily="34" charset="0"/>
              <a:cs typeface="Calibri" pitchFamily="34" charset="0"/>
            </a:rPr>
            <a:t>Mix of staff capabilities &amp; management drives could be improved</a:t>
          </a:r>
          <a:endParaRPr lang="en-US" sz="1800" kern="1200" dirty="0">
            <a:solidFill>
              <a:schemeClr val="bg1"/>
            </a:solidFill>
            <a:latin typeface="Calibri" pitchFamily="34" charset="0"/>
            <a:cs typeface="Calibri" pitchFamily="34" charset="0"/>
          </a:endParaRPr>
        </a:p>
      </dsp:txBody>
      <dsp:txXfrm>
        <a:off x="4754168" y="493468"/>
        <a:ext cx="1771954" cy="4506286"/>
      </dsp:txXfrm>
    </dsp:sp>
    <dsp:sp modelId="{DBE75E0C-3450-491E-8A2C-5A77EA26D59B}">
      <dsp:nvSpPr>
        <dsp:cNvPr id="0" name=""/>
        <dsp:cNvSpPr/>
      </dsp:nvSpPr>
      <dsp:spPr>
        <a:xfrm>
          <a:off x="6826310" y="418528"/>
          <a:ext cx="1963670" cy="4656166"/>
        </a:xfrm>
        <a:prstGeom prst="roundRect">
          <a:avLst/>
        </a:prstGeom>
        <a:solidFill>
          <a:schemeClr val="bg2">
            <a:lumMod val="75000"/>
          </a:schemeClr>
        </a:solidFill>
        <a:ln w="25400" cap="flat" cmpd="sng" algn="ctr">
          <a:no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1">
          <a:noAutofit/>
        </a:bodyPr>
        <a:lstStyle/>
        <a:p>
          <a:pPr lvl="0" algn="ctr" defTabSz="800100">
            <a:lnSpc>
              <a:spcPct val="90000"/>
            </a:lnSpc>
            <a:spcBef>
              <a:spcPct val="0"/>
            </a:spcBef>
            <a:spcAft>
              <a:spcPct val="35000"/>
            </a:spcAft>
          </a:pPr>
          <a:r>
            <a:rPr lang="en-US" sz="1800" b="1" u="none" kern="12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STRUCTURE &amp; MANAGEMENT PROCESS</a:t>
          </a:r>
        </a:p>
        <a:p>
          <a:pPr lvl="0" algn="ctr" defTabSz="800100">
            <a:lnSpc>
              <a:spcPct val="90000"/>
            </a:lnSpc>
            <a:spcBef>
              <a:spcPct val="0"/>
            </a:spcBef>
            <a:spcAft>
              <a:spcPct val="35000"/>
            </a:spcAft>
          </a:pPr>
          <a:endParaRPr lang="en-US" sz="1200" kern="1200" dirty="0" smtClean="0">
            <a:solidFill>
              <a:schemeClr val="bg1"/>
            </a:solidFill>
            <a:latin typeface="Calibri" pitchFamily="34" charset="0"/>
            <a:cs typeface="Calibri" pitchFamily="34" charset="0"/>
          </a:endParaRPr>
        </a:p>
        <a:p>
          <a:pPr lvl="0" algn="ctr" defTabSz="800100">
            <a:lnSpc>
              <a:spcPct val="90000"/>
            </a:lnSpc>
            <a:spcBef>
              <a:spcPct val="0"/>
            </a:spcBef>
            <a:spcAft>
              <a:spcPct val="35000"/>
            </a:spcAft>
          </a:pPr>
          <a:r>
            <a:rPr lang="en-US" sz="1800" kern="1200" dirty="0" smtClean="0">
              <a:solidFill>
                <a:schemeClr val="bg1"/>
              </a:solidFill>
              <a:latin typeface="Calibri" pitchFamily="34" charset="0"/>
              <a:cs typeface="Calibri" pitchFamily="34" charset="0"/>
            </a:rPr>
            <a:t>Lack role &amp; responsibility clarity</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CP mgmt. structure gaps (inconsistency &amp; decision-making speed)</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AVC/Campus Architect overburden</a:t>
          </a:r>
          <a:endParaRPr lang="en-US" sz="1800" kern="1200" dirty="0">
            <a:solidFill>
              <a:schemeClr val="bg1"/>
            </a:solidFill>
            <a:latin typeface="Calibri" pitchFamily="34" charset="0"/>
            <a:cs typeface="Calibri" pitchFamily="34" charset="0"/>
          </a:endParaRPr>
        </a:p>
      </dsp:txBody>
      <dsp:txXfrm>
        <a:off x="6922168" y="514386"/>
        <a:ext cx="1771954" cy="4464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FAF78-B684-44FD-B8D3-43A7479E6CDE}">
      <dsp:nvSpPr>
        <dsp:cNvPr id="0" name=""/>
        <dsp:cNvSpPr/>
      </dsp:nvSpPr>
      <dsp:spPr>
        <a:xfrm>
          <a:off x="678634" y="0"/>
          <a:ext cx="7691196" cy="54932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03EBF4-873F-4AF9-87F8-7A51CC03FD21}">
      <dsp:nvSpPr>
        <dsp:cNvPr id="0" name=""/>
        <dsp:cNvSpPr/>
      </dsp:nvSpPr>
      <dsp:spPr>
        <a:xfrm>
          <a:off x="305232" y="428987"/>
          <a:ext cx="2013180" cy="4635248"/>
        </a:xfrm>
        <a:prstGeom prst="roundRect">
          <a:avLst/>
        </a:prstGeom>
        <a:solidFill>
          <a:schemeClr val="accent1">
            <a:lumMod val="75000"/>
          </a:schemeClr>
        </a:solidFill>
        <a:ln w="25400" cap="flat" cmpd="sng" algn="ctr">
          <a:no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1">
          <a:noAutofit/>
        </a:bodyPr>
        <a:lstStyle/>
        <a:p>
          <a:pPr lvl="0" algn="ctr" defTabSz="800100">
            <a:lnSpc>
              <a:spcPct val="90000"/>
            </a:lnSpc>
            <a:spcBef>
              <a:spcPct val="0"/>
            </a:spcBef>
            <a:spcAft>
              <a:spcPct val="35000"/>
            </a:spcAft>
          </a:pPr>
          <a:r>
            <a:rPr lang="en-US" sz="1800" b="1" u="none" kern="1200" dirty="0" smtClean="0">
              <a:solidFill>
                <a:schemeClr val="bg1"/>
              </a:solidFill>
              <a:latin typeface="Calibri" pitchFamily="34" charset="0"/>
              <a:cs typeface="Calibri" pitchFamily="34" charset="0"/>
            </a:rPr>
            <a:t>STRATEGY &amp; CUSTOMERS</a:t>
          </a:r>
        </a:p>
        <a:p>
          <a:pPr lvl="0" algn="ctr" defTabSz="800100">
            <a:lnSpc>
              <a:spcPct val="90000"/>
            </a:lnSpc>
            <a:spcBef>
              <a:spcPct val="0"/>
            </a:spcBef>
            <a:spcAft>
              <a:spcPct val="35000"/>
            </a:spcAft>
          </a:pPr>
          <a:endParaRPr lang="en-US" sz="1200" kern="1200" dirty="0" smtClean="0">
            <a:solidFill>
              <a:schemeClr val="bg1"/>
            </a:solidFill>
            <a:latin typeface="Calibri" pitchFamily="34" charset="0"/>
            <a:cs typeface="Calibri" pitchFamily="34" charset="0"/>
          </a:endParaRPr>
        </a:p>
        <a:p>
          <a:pPr lvl="0" algn="ctr" defTabSz="800100">
            <a:lnSpc>
              <a:spcPct val="90000"/>
            </a:lnSpc>
            <a:spcBef>
              <a:spcPct val="0"/>
            </a:spcBef>
            <a:spcAft>
              <a:spcPct val="35000"/>
            </a:spcAft>
          </a:pPr>
          <a:r>
            <a:rPr lang="en-US" sz="1800" kern="1200" dirty="0" smtClean="0">
              <a:solidFill>
                <a:schemeClr val="bg1"/>
              </a:solidFill>
              <a:latin typeface="Calibri" pitchFamily="34" charset="0"/>
              <a:cs typeface="Calibri" pitchFamily="34" charset="0"/>
            </a:rPr>
            <a:t>CPAG (Customer) feedback session</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Connect Pain &amp; Positive Performance to Processes</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Ask customers which structure options they prefer</a:t>
          </a:r>
          <a:endParaRPr lang="en-US" sz="1800" kern="1200" dirty="0">
            <a:solidFill>
              <a:schemeClr val="bg1"/>
            </a:solidFill>
            <a:latin typeface="Calibri" pitchFamily="34" charset="0"/>
            <a:cs typeface="Calibri" pitchFamily="34" charset="0"/>
          </a:endParaRPr>
        </a:p>
      </dsp:txBody>
      <dsp:txXfrm>
        <a:off x="403507" y="527262"/>
        <a:ext cx="1816630" cy="4438698"/>
      </dsp:txXfrm>
    </dsp:sp>
    <dsp:sp modelId="{C0D157DC-4A11-43A8-96CE-8D6CB7DE391A}">
      <dsp:nvSpPr>
        <dsp:cNvPr id="0" name=""/>
        <dsp:cNvSpPr/>
      </dsp:nvSpPr>
      <dsp:spPr>
        <a:xfrm>
          <a:off x="2510415" y="409212"/>
          <a:ext cx="1937907" cy="4706352"/>
        </a:xfrm>
        <a:prstGeom prst="roundRect">
          <a:avLst/>
        </a:prstGeom>
        <a:solidFill>
          <a:schemeClr val="accent3">
            <a:lumMod val="75000"/>
          </a:schemeClr>
        </a:solidFill>
        <a:ln w="25400" cap="flat" cmpd="sng" algn="ctr">
          <a:no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u="none" kern="12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PROCESS</a:t>
          </a:r>
        </a:p>
        <a:p>
          <a:pPr lvl="0" algn="ctr" defTabSz="800100">
            <a:lnSpc>
              <a:spcPct val="90000"/>
            </a:lnSpc>
            <a:spcBef>
              <a:spcPct val="0"/>
            </a:spcBef>
            <a:spcAft>
              <a:spcPct val="35000"/>
            </a:spcAft>
          </a:pPr>
          <a:endParaRPr lang="en-US" sz="1200" kern="1200" dirty="0" smtClean="0">
            <a:solidFill>
              <a:schemeClr val="bg1"/>
            </a:solidFill>
            <a:latin typeface="Calibri" pitchFamily="34" charset="0"/>
            <a:cs typeface="Calibri" pitchFamily="34" charset="0"/>
          </a:endParaRPr>
        </a:p>
        <a:p>
          <a:pPr lvl="0" algn="ctr" defTabSz="800100">
            <a:lnSpc>
              <a:spcPct val="90000"/>
            </a:lnSpc>
            <a:spcBef>
              <a:spcPct val="0"/>
            </a:spcBef>
            <a:spcAft>
              <a:spcPct val="35000"/>
            </a:spcAft>
          </a:pPr>
          <a:endParaRPr lang="en-US" sz="1200" kern="1200" dirty="0" smtClean="0">
            <a:solidFill>
              <a:schemeClr val="bg1"/>
            </a:solidFill>
            <a:latin typeface="Calibri" pitchFamily="34" charset="0"/>
            <a:cs typeface="Calibri" pitchFamily="34" charset="0"/>
          </a:endParaRPr>
        </a:p>
        <a:p>
          <a:pPr lvl="0" algn="ctr" defTabSz="800100">
            <a:lnSpc>
              <a:spcPct val="90000"/>
            </a:lnSpc>
            <a:spcBef>
              <a:spcPct val="0"/>
            </a:spcBef>
            <a:spcAft>
              <a:spcPct val="35000"/>
            </a:spcAft>
          </a:pPr>
          <a:r>
            <a:rPr lang="en-US" sz="1800" kern="1200" dirty="0" smtClean="0">
              <a:solidFill>
                <a:schemeClr val="bg1"/>
              </a:solidFill>
              <a:latin typeface="Calibri" pitchFamily="34" charset="0"/>
              <a:cs typeface="Calibri" pitchFamily="34" charset="0"/>
            </a:rPr>
            <a:t>Training</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Assess Customers &amp; Value</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Test Process vs. Value &amp; Staff experience using RACI/ Pain chart</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Kaizen and VSM</a:t>
          </a:r>
          <a:endParaRPr lang="en-US" sz="1800" kern="1200" dirty="0">
            <a:latin typeface="Calibri" pitchFamily="34" charset="0"/>
            <a:cs typeface="Calibri" pitchFamily="34" charset="0"/>
          </a:endParaRPr>
        </a:p>
      </dsp:txBody>
      <dsp:txXfrm>
        <a:off x="2605016" y="503813"/>
        <a:ext cx="1748705" cy="4517150"/>
      </dsp:txXfrm>
    </dsp:sp>
    <dsp:sp modelId="{965A1C2E-981A-4BB8-92F1-F75B4882A99E}">
      <dsp:nvSpPr>
        <dsp:cNvPr id="0" name=""/>
        <dsp:cNvSpPr/>
      </dsp:nvSpPr>
      <dsp:spPr>
        <a:xfrm>
          <a:off x="4652022" y="397610"/>
          <a:ext cx="1937907" cy="4698002"/>
        </a:xfrm>
        <a:prstGeom prst="roundRect">
          <a:avLst/>
        </a:prstGeom>
        <a:solidFill>
          <a:schemeClr val="accent2">
            <a:lumMod val="75000"/>
          </a:schemeClr>
        </a:solidFill>
        <a:ln w="25400" cap="flat" cmpd="sng" algn="ctr">
          <a:no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1">
          <a:noAutofit/>
        </a:bodyPr>
        <a:lstStyle/>
        <a:p>
          <a:pPr lvl="0" algn="ctr" defTabSz="800100">
            <a:lnSpc>
              <a:spcPct val="90000"/>
            </a:lnSpc>
            <a:spcBef>
              <a:spcPct val="0"/>
            </a:spcBef>
            <a:spcAft>
              <a:spcPct val="35000"/>
            </a:spcAft>
          </a:pPr>
          <a:r>
            <a:rPr lang="en-US" sz="1800" b="1" u="none" kern="12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PEOPLE &amp; PARTNERS</a:t>
          </a:r>
        </a:p>
        <a:p>
          <a:pPr lvl="0" algn="ctr" defTabSz="800100">
            <a:lnSpc>
              <a:spcPct val="90000"/>
            </a:lnSpc>
            <a:spcBef>
              <a:spcPct val="0"/>
            </a:spcBef>
            <a:spcAft>
              <a:spcPct val="35000"/>
            </a:spcAft>
          </a:pPr>
          <a:endParaRPr lang="en-US" sz="1200" kern="1200" dirty="0" smtClean="0">
            <a:solidFill>
              <a:schemeClr val="bg1"/>
            </a:solidFill>
            <a:latin typeface="Calibri" pitchFamily="34" charset="0"/>
            <a:cs typeface="Calibri" pitchFamily="34" charset="0"/>
          </a:endParaRPr>
        </a:p>
        <a:p>
          <a:pPr lvl="0" algn="ctr" defTabSz="800100">
            <a:lnSpc>
              <a:spcPct val="90000"/>
            </a:lnSpc>
            <a:spcBef>
              <a:spcPct val="0"/>
            </a:spcBef>
            <a:spcAft>
              <a:spcPct val="35000"/>
            </a:spcAft>
          </a:pPr>
          <a:r>
            <a:rPr lang="en-US" sz="1800" kern="1200" dirty="0" smtClean="0">
              <a:solidFill>
                <a:schemeClr val="bg1"/>
              </a:solidFill>
              <a:latin typeface="Calibri" pitchFamily="34" charset="0"/>
              <a:cs typeface="Calibri" pitchFamily="34" charset="0"/>
            </a:rPr>
            <a:t>PI &amp; </a:t>
          </a:r>
          <a:r>
            <a:rPr lang="en-US" sz="1800" kern="1200" dirty="0" err="1" smtClean="0">
              <a:solidFill>
                <a:schemeClr val="bg1"/>
              </a:solidFill>
              <a:latin typeface="Calibri" pitchFamily="34" charset="0"/>
              <a:cs typeface="Calibri" pitchFamily="34" charset="0"/>
            </a:rPr>
            <a:t>Mgt</a:t>
          </a:r>
          <a:r>
            <a:rPr lang="en-US" sz="1800" kern="1200" dirty="0" smtClean="0">
              <a:solidFill>
                <a:schemeClr val="bg1"/>
              </a:solidFill>
              <a:latin typeface="Calibri" pitchFamily="34" charset="0"/>
              <a:cs typeface="Calibri" pitchFamily="34" charset="0"/>
            </a:rPr>
            <a:t> Drives  Evaluation</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Assess process needs</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Staff capabilities assessment</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Match staff makeup gaps with process &amp; customer needs</a:t>
          </a:r>
          <a:endParaRPr lang="en-US" sz="1800" kern="1200" dirty="0">
            <a:solidFill>
              <a:schemeClr val="bg1"/>
            </a:solidFill>
            <a:latin typeface="Calibri" pitchFamily="34" charset="0"/>
            <a:cs typeface="Calibri" pitchFamily="34" charset="0"/>
          </a:endParaRPr>
        </a:p>
      </dsp:txBody>
      <dsp:txXfrm>
        <a:off x="4746623" y="492211"/>
        <a:ext cx="1748705" cy="4508800"/>
      </dsp:txXfrm>
    </dsp:sp>
    <dsp:sp modelId="{DBE75E0C-3450-491E-8A2C-5A77EA26D59B}">
      <dsp:nvSpPr>
        <dsp:cNvPr id="0" name=""/>
        <dsp:cNvSpPr/>
      </dsp:nvSpPr>
      <dsp:spPr>
        <a:xfrm>
          <a:off x="6781931" y="418528"/>
          <a:ext cx="1937907" cy="4656166"/>
        </a:xfrm>
        <a:prstGeom prst="roundRect">
          <a:avLst/>
        </a:prstGeom>
        <a:solidFill>
          <a:schemeClr val="bg2">
            <a:lumMod val="75000"/>
          </a:schemeClr>
        </a:solidFill>
        <a:ln w="25400" cap="flat" cmpd="sng" algn="ctr">
          <a:no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1">
          <a:noAutofit/>
        </a:bodyPr>
        <a:lstStyle/>
        <a:p>
          <a:pPr lvl="0" algn="ctr" defTabSz="800100">
            <a:lnSpc>
              <a:spcPct val="90000"/>
            </a:lnSpc>
            <a:spcBef>
              <a:spcPct val="0"/>
            </a:spcBef>
            <a:spcAft>
              <a:spcPct val="35000"/>
            </a:spcAft>
          </a:pPr>
          <a:r>
            <a:rPr lang="en-US" sz="1800" b="1" u="none" kern="120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STRUCTURE &amp; MGMT PROCESS</a:t>
          </a:r>
        </a:p>
        <a:p>
          <a:pPr lvl="0" algn="ctr" defTabSz="800100">
            <a:lnSpc>
              <a:spcPct val="90000"/>
            </a:lnSpc>
            <a:spcBef>
              <a:spcPct val="0"/>
            </a:spcBef>
            <a:spcAft>
              <a:spcPct val="35000"/>
            </a:spcAft>
          </a:pPr>
          <a:endParaRPr lang="en-US" sz="500" kern="1200" dirty="0" smtClean="0">
            <a:solidFill>
              <a:schemeClr val="bg1"/>
            </a:solidFill>
            <a:latin typeface="Calibri" pitchFamily="34" charset="0"/>
            <a:cs typeface="Calibri" pitchFamily="34" charset="0"/>
          </a:endParaRPr>
        </a:p>
        <a:p>
          <a:pPr lvl="0" algn="ctr" defTabSz="800100">
            <a:lnSpc>
              <a:spcPct val="90000"/>
            </a:lnSpc>
            <a:spcBef>
              <a:spcPct val="0"/>
            </a:spcBef>
            <a:spcAft>
              <a:spcPct val="35000"/>
            </a:spcAft>
          </a:pPr>
          <a:endParaRPr lang="en-US" sz="800" kern="1200" dirty="0" smtClean="0">
            <a:solidFill>
              <a:schemeClr val="bg1"/>
            </a:solidFill>
            <a:latin typeface="Calibri" pitchFamily="34" charset="0"/>
            <a:cs typeface="Calibri" pitchFamily="34" charset="0"/>
          </a:endParaRPr>
        </a:p>
        <a:p>
          <a:pPr lvl="0" algn="ctr" defTabSz="800100">
            <a:lnSpc>
              <a:spcPct val="90000"/>
            </a:lnSpc>
            <a:spcBef>
              <a:spcPct val="0"/>
            </a:spcBef>
            <a:spcAft>
              <a:spcPct val="35000"/>
            </a:spcAft>
          </a:pPr>
          <a:r>
            <a:rPr lang="en-US" sz="1800" kern="1200" dirty="0" smtClean="0">
              <a:solidFill>
                <a:schemeClr val="bg1"/>
              </a:solidFill>
              <a:latin typeface="Calibri" pitchFamily="34" charset="0"/>
              <a:cs typeface="Calibri" pitchFamily="34" charset="0"/>
            </a:rPr>
            <a:t>Define Org Design Criteria to fill people, process and customer gaps</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Look at process, people problems</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Identify &amp; evaluate structure options </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
          </a:r>
          <a:br>
            <a:rPr lang="en-US" sz="1800" kern="1200" dirty="0" smtClean="0">
              <a:solidFill>
                <a:schemeClr val="bg1"/>
              </a:solidFill>
              <a:latin typeface="Calibri" pitchFamily="34" charset="0"/>
              <a:cs typeface="Calibri" pitchFamily="34" charset="0"/>
            </a:rPr>
          </a:br>
          <a:r>
            <a:rPr lang="en-US" sz="1800" kern="1200" dirty="0" smtClean="0">
              <a:solidFill>
                <a:schemeClr val="bg1"/>
              </a:solidFill>
              <a:latin typeface="Calibri" pitchFamily="34" charset="0"/>
              <a:cs typeface="Calibri" pitchFamily="34" charset="0"/>
            </a:rPr>
            <a:t>Customer input</a:t>
          </a:r>
          <a:endParaRPr lang="en-US" sz="1800" kern="1200" dirty="0">
            <a:solidFill>
              <a:schemeClr val="bg1"/>
            </a:solidFill>
            <a:latin typeface="Calibri" pitchFamily="34" charset="0"/>
            <a:cs typeface="Calibri" pitchFamily="34" charset="0"/>
          </a:endParaRPr>
        </a:p>
      </dsp:txBody>
      <dsp:txXfrm>
        <a:off x="6876532" y="513129"/>
        <a:ext cx="1748705" cy="4466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EC764-7D47-4809-B323-DCEBF2B649D1}">
      <dsp:nvSpPr>
        <dsp:cNvPr id="0" name=""/>
        <dsp:cNvSpPr/>
      </dsp:nvSpPr>
      <dsp:spPr>
        <a:xfrm>
          <a:off x="260032" y="3770"/>
          <a:ext cx="2313979" cy="1388387"/>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Calibri" pitchFamily="34" charset="0"/>
              <a:cs typeface="Calibri" pitchFamily="34" charset="0"/>
            </a:rPr>
            <a:t>Communication &amp; Consultation</a:t>
          </a:r>
          <a:endParaRPr lang="en-US" sz="2500" kern="1200" dirty="0">
            <a:latin typeface="Calibri" pitchFamily="34" charset="0"/>
            <a:cs typeface="Calibri" pitchFamily="34" charset="0"/>
          </a:endParaRPr>
        </a:p>
      </dsp:txBody>
      <dsp:txXfrm>
        <a:off x="260032" y="3770"/>
        <a:ext cx="2313979" cy="1388387"/>
      </dsp:txXfrm>
    </dsp:sp>
    <dsp:sp modelId="{B37D806C-057E-4853-AF6C-3AB447590129}">
      <dsp:nvSpPr>
        <dsp:cNvPr id="0" name=""/>
        <dsp:cNvSpPr/>
      </dsp:nvSpPr>
      <dsp:spPr>
        <a:xfrm>
          <a:off x="2805410" y="3770"/>
          <a:ext cx="2313979" cy="1388387"/>
        </a:xfrm>
        <a:prstGeom prst="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2805410" y="3770"/>
        <a:ext cx="2313979" cy="1388387"/>
      </dsp:txXfrm>
    </dsp:sp>
    <dsp:sp modelId="{110B36B1-21D5-48D4-A16D-15DDD164F534}">
      <dsp:nvSpPr>
        <dsp:cNvPr id="0" name=""/>
        <dsp:cNvSpPr/>
      </dsp:nvSpPr>
      <dsp:spPr>
        <a:xfrm>
          <a:off x="5350787" y="3770"/>
          <a:ext cx="2313979" cy="1388387"/>
        </a:xfrm>
        <a:prstGeom prst="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latin typeface="Calibri" pitchFamily="34" charset="0"/>
              <a:cs typeface="Calibri" pitchFamily="34" charset="0"/>
            </a:rPr>
            <a:t>Big Picture Thinking/Strategy</a:t>
          </a:r>
          <a:endParaRPr lang="en-US" sz="2500" kern="1200" dirty="0">
            <a:solidFill>
              <a:schemeClr val="tx1"/>
            </a:solidFill>
            <a:latin typeface="Calibri" pitchFamily="34" charset="0"/>
            <a:cs typeface="Calibri" pitchFamily="34" charset="0"/>
          </a:endParaRPr>
        </a:p>
      </dsp:txBody>
      <dsp:txXfrm>
        <a:off x="5350787" y="3770"/>
        <a:ext cx="2313979" cy="1388387"/>
      </dsp:txXfrm>
    </dsp:sp>
    <dsp:sp modelId="{B31DEEA5-CDFA-40A0-BB42-696FE0A62BB7}">
      <dsp:nvSpPr>
        <dsp:cNvPr id="0" name=""/>
        <dsp:cNvSpPr/>
      </dsp:nvSpPr>
      <dsp:spPr>
        <a:xfrm>
          <a:off x="260032" y="1623556"/>
          <a:ext cx="2313979" cy="1388387"/>
        </a:xfrm>
        <a:prstGeom prst="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260032" y="1623556"/>
        <a:ext cx="2313979" cy="1388387"/>
      </dsp:txXfrm>
    </dsp:sp>
    <dsp:sp modelId="{EE4DA96D-10DB-44DA-B828-3DE0EE575AC3}">
      <dsp:nvSpPr>
        <dsp:cNvPr id="0" name=""/>
        <dsp:cNvSpPr/>
      </dsp:nvSpPr>
      <dsp:spPr>
        <a:xfrm>
          <a:off x="2805410" y="1623556"/>
          <a:ext cx="2313979" cy="1388387"/>
        </a:xfrm>
        <a:prstGeom prst="rect">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latin typeface="Calibri" pitchFamily="34" charset="0"/>
              <a:cs typeface="Calibri" pitchFamily="34" charset="0"/>
            </a:rPr>
            <a:t>Achieving Cost-Effective Results</a:t>
          </a:r>
          <a:endParaRPr lang="en-US" sz="2500" kern="1200" dirty="0">
            <a:solidFill>
              <a:schemeClr val="tx1"/>
            </a:solidFill>
            <a:latin typeface="Calibri" pitchFamily="34" charset="0"/>
            <a:cs typeface="Calibri" pitchFamily="34" charset="0"/>
          </a:endParaRPr>
        </a:p>
      </dsp:txBody>
      <dsp:txXfrm>
        <a:off x="2805410" y="1623556"/>
        <a:ext cx="2313979" cy="1388387"/>
      </dsp:txXfrm>
    </dsp:sp>
    <dsp:sp modelId="{DD7840BB-ED9B-47DA-9FF8-158EA3D3E862}">
      <dsp:nvSpPr>
        <dsp:cNvPr id="0" name=""/>
        <dsp:cNvSpPr/>
      </dsp:nvSpPr>
      <dsp:spPr>
        <a:xfrm>
          <a:off x="5350787" y="1623556"/>
          <a:ext cx="2313979" cy="1388387"/>
        </a:xfrm>
        <a:prstGeom prst="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n-US" sz="2500" kern="1200" dirty="0">
            <a:solidFill>
              <a:schemeClr val="bg1">
                <a:lumMod val="75000"/>
              </a:schemeClr>
            </a:solidFill>
          </a:endParaRPr>
        </a:p>
      </dsp:txBody>
      <dsp:txXfrm>
        <a:off x="5350787" y="1623556"/>
        <a:ext cx="2313979" cy="1388387"/>
      </dsp:txXfrm>
    </dsp:sp>
    <dsp:sp modelId="{A9E94491-CEEA-4AB6-9D6D-5E3E427A6A64}">
      <dsp:nvSpPr>
        <dsp:cNvPr id="0" name=""/>
        <dsp:cNvSpPr/>
      </dsp:nvSpPr>
      <dsp:spPr>
        <a:xfrm>
          <a:off x="260032" y="3243341"/>
          <a:ext cx="2313979" cy="1388387"/>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latin typeface="Calibri" pitchFamily="34" charset="0"/>
              <a:cs typeface="Calibri" pitchFamily="34" charset="0"/>
            </a:rPr>
            <a:t>Clear Structure </a:t>
          </a:r>
          <a:br>
            <a:rPr lang="en-US" sz="2500" kern="1200" dirty="0" smtClean="0">
              <a:solidFill>
                <a:schemeClr val="bg1"/>
              </a:solidFill>
              <a:latin typeface="Calibri" pitchFamily="34" charset="0"/>
              <a:cs typeface="Calibri" pitchFamily="34" charset="0"/>
            </a:rPr>
          </a:br>
          <a:r>
            <a:rPr lang="en-US" sz="2500" kern="1200" dirty="0" smtClean="0">
              <a:solidFill>
                <a:schemeClr val="bg1"/>
              </a:solidFill>
              <a:latin typeface="Calibri" pitchFamily="34" charset="0"/>
              <a:cs typeface="Calibri" pitchFamily="34" charset="0"/>
            </a:rPr>
            <a:t>&amp; Standard Procedures</a:t>
          </a:r>
          <a:endParaRPr lang="en-US" sz="2500" kern="1200" dirty="0">
            <a:solidFill>
              <a:schemeClr val="bg1"/>
            </a:solidFill>
            <a:latin typeface="Calibri" pitchFamily="34" charset="0"/>
            <a:cs typeface="Calibri" pitchFamily="34" charset="0"/>
          </a:endParaRPr>
        </a:p>
      </dsp:txBody>
      <dsp:txXfrm>
        <a:off x="260032" y="3243341"/>
        <a:ext cx="2313979" cy="1388387"/>
      </dsp:txXfrm>
    </dsp:sp>
    <dsp:sp modelId="{C19A9B52-74D3-4658-9E4D-51D905D9783B}">
      <dsp:nvSpPr>
        <dsp:cNvPr id="0" name=""/>
        <dsp:cNvSpPr/>
      </dsp:nvSpPr>
      <dsp:spPr>
        <a:xfrm>
          <a:off x="2805410" y="3243341"/>
          <a:ext cx="2313979" cy="1388387"/>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Calibri" pitchFamily="34" charset="0"/>
              <a:cs typeface="Calibri" pitchFamily="34" charset="0"/>
            </a:rPr>
            <a:t>Speed &amp; Decisiveness</a:t>
          </a:r>
          <a:endParaRPr lang="en-US" sz="2500" kern="1200" dirty="0">
            <a:latin typeface="Calibri" pitchFamily="34" charset="0"/>
            <a:cs typeface="Calibri" pitchFamily="34" charset="0"/>
          </a:endParaRPr>
        </a:p>
      </dsp:txBody>
      <dsp:txXfrm>
        <a:off x="2805410" y="3243341"/>
        <a:ext cx="2313979" cy="1388387"/>
      </dsp:txXfrm>
    </dsp:sp>
    <dsp:sp modelId="{A4AFB2B9-1317-4E86-AE7B-FCEE037AFAD7}">
      <dsp:nvSpPr>
        <dsp:cNvPr id="0" name=""/>
        <dsp:cNvSpPr/>
      </dsp:nvSpPr>
      <dsp:spPr>
        <a:xfrm>
          <a:off x="5350787" y="3243341"/>
          <a:ext cx="2313979" cy="1388387"/>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Calibri" pitchFamily="34" charset="0"/>
              <a:cs typeface="Calibri" pitchFamily="34" charset="0"/>
            </a:rPr>
            <a:t>Mutual Trust</a:t>
          </a:r>
          <a:endParaRPr lang="en-US" sz="2500" kern="1200" dirty="0">
            <a:latin typeface="Calibri" pitchFamily="34" charset="0"/>
            <a:cs typeface="Calibri" pitchFamily="34" charset="0"/>
          </a:endParaRPr>
        </a:p>
      </dsp:txBody>
      <dsp:txXfrm>
        <a:off x="5350787" y="3243341"/>
        <a:ext cx="2313979" cy="13883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82E18-2AB3-404C-93CC-FC9424324176}" type="datetimeFigureOut">
              <a:rPr lang="en-US" smtClean="0"/>
              <a:t>27/02/2014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1C758D-107D-4FC3-AE62-2D01408AF49A}" type="slidenum">
              <a:rPr lang="en-US" smtClean="0"/>
              <a:t>‹#›</a:t>
            </a:fld>
            <a:endParaRPr lang="en-US"/>
          </a:p>
        </p:txBody>
      </p:sp>
    </p:spTree>
    <p:extLst>
      <p:ext uri="{BB962C8B-B14F-4D97-AF65-F5344CB8AC3E}">
        <p14:creationId xmlns:p14="http://schemas.microsoft.com/office/powerpoint/2010/main" val="1579777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a:lnSpc>
                <a:spcPct val="80000"/>
              </a:lnSpc>
            </a:pPr>
            <a:r>
              <a:rPr lang="en-US" sz="900" dirty="0">
                <a:latin typeface="Arial" pitchFamily="34" charset="0"/>
              </a:rPr>
              <a:t>At its essence Lean is a way of working and acting that is based on a set of principles and uses numerous tools to Increase Value to the Customer, Identify and Reduce Waste and Provide a Respectful Environment for People</a:t>
            </a:r>
          </a:p>
          <a:p>
            <a:pPr>
              <a:lnSpc>
                <a:spcPct val="80000"/>
              </a:lnSpc>
            </a:pPr>
            <a:endParaRPr lang="en-US" sz="900" dirty="0">
              <a:latin typeface="Arial" pitchFamily="34" charset="0"/>
            </a:endParaRPr>
          </a:p>
          <a:p>
            <a:pPr>
              <a:lnSpc>
                <a:spcPct val="80000"/>
              </a:lnSpc>
            </a:pPr>
            <a:r>
              <a:rPr lang="en-US" sz="900" dirty="0">
                <a:latin typeface="Arial" pitchFamily="34" charset="0"/>
              </a:rPr>
              <a:t>You may have seen or heard us use this mnemonic device before.  The VW logo is a great way to remember these tenets of Lean – V for Value, W for Waste and Who Knows how the last concept – respect for People is shown in the logo?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1C758D-107D-4FC3-AE62-2D01408AF49A}" type="slidenum">
              <a:rPr lang="en-US" smtClean="0"/>
              <a:t>25</a:t>
            </a:fld>
            <a:endParaRPr lang="en-US"/>
          </a:p>
        </p:txBody>
      </p:sp>
    </p:spTree>
    <p:extLst>
      <p:ext uri="{BB962C8B-B14F-4D97-AF65-F5344CB8AC3E}">
        <p14:creationId xmlns:p14="http://schemas.microsoft.com/office/powerpoint/2010/main" val="178612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Facilitated by consultant but developed by those who know the work and results best: Customers and employees who do the work</a:t>
            </a:r>
          </a:p>
          <a:p>
            <a:r>
              <a:rPr lang="en-US" dirty="0" smtClean="0"/>
              <a:t>Several changes; most within 2 areas of focus:</a:t>
            </a:r>
          </a:p>
          <a:p>
            <a:pPr marL="457131" indent="-457131">
              <a:buAutoNum type="arabicPeriod"/>
            </a:pPr>
            <a:r>
              <a:rPr lang="en-US" dirty="0" smtClean="0"/>
              <a:t>Standardize and streamline key processes to improve results and unveil hidden resources</a:t>
            </a:r>
          </a:p>
          <a:p>
            <a:pPr marL="457131" indent="-457131">
              <a:buAutoNum type="arabicPeriod"/>
            </a:pPr>
            <a:r>
              <a:rPr lang="en-US" dirty="0" smtClean="0"/>
              <a:t>Fill gaps in work needs with hires that can augment cultural and operational needs of CP</a:t>
            </a:r>
          </a:p>
          <a:p>
            <a:endParaRPr lang="en-US" dirty="0"/>
          </a:p>
        </p:txBody>
      </p:sp>
      <p:sp>
        <p:nvSpPr>
          <p:cNvPr id="4" name="Slide Number Placeholder 3"/>
          <p:cNvSpPr>
            <a:spLocks noGrp="1"/>
          </p:cNvSpPr>
          <p:nvPr>
            <p:ph type="sldNum" sz="quarter" idx="10"/>
          </p:nvPr>
        </p:nvSpPr>
        <p:spPr/>
        <p:txBody>
          <a:bodyPr/>
          <a:lstStyle/>
          <a:p>
            <a:pPr>
              <a:defRPr/>
            </a:pPr>
            <a:fld id="{9670E456-8C1D-4FEF-A4A9-8DD4F7F5C42F}" type="slidenum">
              <a:rPr lang="en-US" smtClean="0"/>
              <a:pPr>
                <a:defRPr/>
              </a:pPr>
              <a:t>36</a:t>
            </a:fld>
            <a:endParaRPr lang="en-US"/>
          </a:p>
        </p:txBody>
      </p:sp>
    </p:spTree>
    <p:extLst>
      <p:ext uri="{BB962C8B-B14F-4D97-AF65-F5344CB8AC3E}">
        <p14:creationId xmlns:p14="http://schemas.microsoft.com/office/powerpoint/2010/main" val="2993029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 1 (Check) Timeline 4 weeks total – weeks 8-12</a:t>
            </a:r>
          </a:p>
          <a:p>
            <a:endParaRPr lang="en-US" dirty="0" smtClean="0"/>
          </a:p>
          <a:p>
            <a:pPr marL="282557" indent="-282557">
              <a:buFont typeface="Arial" pitchFamily="34" charset="0"/>
              <a:buChar char="•"/>
            </a:pPr>
            <a:r>
              <a:rPr lang="en-US" dirty="0"/>
              <a:t>Identify risks with greatest likelihood of causing problems </a:t>
            </a:r>
          </a:p>
          <a:p>
            <a:pPr marL="282557" indent="-282557">
              <a:buFont typeface="Arial" pitchFamily="34" charset="0"/>
              <a:buChar char="•"/>
            </a:pPr>
            <a:r>
              <a:rPr lang="en-US" dirty="0"/>
              <a:t>The assessment  focuses on  environmental risks from facility operations, the resources to address /mitigate risks, and identifying best practices that may be useful across the organization.</a:t>
            </a:r>
          </a:p>
          <a:p>
            <a:pPr marL="282557" indent="-282557">
              <a:buFont typeface="Arial" pitchFamily="34" charset="0"/>
              <a:buChar char="•"/>
            </a:pPr>
            <a:r>
              <a:rPr lang="en-US" dirty="0"/>
              <a:t>Consistent content will be utilized to assure comparable results</a:t>
            </a:r>
          </a:p>
          <a:p>
            <a:pPr marL="282557" indent="-282557">
              <a:buFont typeface="Arial" pitchFamily="34" charset="0"/>
              <a:buChar char="•"/>
            </a:pPr>
            <a:r>
              <a:rPr lang="en-US" dirty="0"/>
              <a:t>Electronic checklist tool will be utilized by team members</a:t>
            </a:r>
          </a:p>
          <a:p>
            <a:endParaRPr lang="en-US" dirty="0" smtClean="0"/>
          </a:p>
          <a:p>
            <a:endParaRPr lang="en-US" dirty="0" smtClean="0"/>
          </a:p>
          <a:p>
            <a:r>
              <a:rPr lang="en-US" b="1" dirty="0" smtClean="0"/>
              <a:t>Insert screen shot or other for the electronic</a:t>
            </a:r>
            <a:r>
              <a:rPr lang="en-US" b="1" baseline="0" dirty="0" smtClean="0"/>
              <a:t> data capture during assessment</a:t>
            </a:r>
            <a:endParaRPr lang="en-US" b="1" dirty="0" smtClean="0"/>
          </a:p>
          <a:p>
            <a:endParaRPr lang="en-US" dirty="0" smtClean="0"/>
          </a:p>
          <a:p>
            <a:pPr marL="282557" indent="-282557">
              <a:buFont typeface="Arial" pitchFamily="34" charset="0"/>
              <a:buChar char="•"/>
            </a:pPr>
            <a:r>
              <a:rPr lang="en-US" dirty="0"/>
              <a:t>The assessment  focuses on  environmental risks from facility operations, the resources to address /mitigate risks, and identifying best practices that may be useful across the organization.</a:t>
            </a:r>
          </a:p>
          <a:p>
            <a:pPr marL="282557" indent="-282557">
              <a:buFont typeface="Arial" pitchFamily="34" charset="0"/>
              <a:buChar char="•"/>
            </a:pPr>
            <a:r>
              <a:rPr lang="en-US" dirty="0"/>
              <a:t>Consistent content will be utilized to assure comparable results</a:t>
            </a:r>
          </a:p>
          <a:p>
            <a:pPr marL="282557" indent="-282557">
              <a:buFont typeface="Arial" pitchFamily="34" charset="0"/>
              <a:buChar char="•"/>
            </a:pPr>
            <a:r>
              <a:rPr lang="en-US" dirty="0"/>
              <a:t>Electronic checklist tool will be utilized by team members</a:t>
            </a:r>
          </a:p>
          <a:p>
            <a:endParaRPr lang="en-US" dirty="0" smtClean="0"/>
          </a:p>
          <a:p>
            <a:endParaRPr lang="en-US" dirty="0" smtClean="0"/>
          </a:p>
          <a:p>
            <a:r>
              <a:rPr lang="en-US" dirty="0" smtClean="0"/>
              <a:t>Resources here means</a:t>
            </a:r>
            <a:r>
              <a:rPr lang="en-US" baseline="0" dirty="0" smtClean="0"/>
              <a:t> programs, staff, procedures</a:t>
            </a:r>
          </a:p>
          <a:p>
            <a:endParaRPr lang="en-US" dirty="0"/>
          </a:p>
        </p:txBody>
      </p:sp>
    </p:spTree>
    <p:extLst>
      <p:ext uri="{BB962C8B-B14F-4D97-AF65-F5344CB8AC3E}">
        <p14:creationId xmlns:p14="http://schemas.microsoft.com/office/powerpoint/2010/main" val="772155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a:noFill/>
          <a:ln/>
        </p:spPr>
        <p:txBody>
          <a:bodyPr/>
          <a:lstStyle/>
          <a:p>
            <a:r>
              <a:rPr lang="en-US" dirty="0" smtClean="0"/>
              <a:t>KELLY</a:t>
            </a:r>
          </a:p>
          <a:p>
            <a:r>
              <a:rPr lang="en-US" baseline="0" dirty="0" smtClean="0"/>
              <a:t>(Make sure everyone applauds the fishbowl participants – thank them.)</a:t>
            </a:r>
          </a:p>
          <a:p>
            <a:r>
              <a:rPr lang="en-US" baseline="0" dirty="0" smtClean="0"/>
              <a:t>(Stay in a circle, make room for other 3 to join circle)</a:t>
            </a:r>
          </a:p>
          <a:p>
            <a:pPr defTabSz="457159" eaLnBrk="0" hangingPunct="0">
              <a:defRPr/>
            </a:pPr>
            <a:r>
              <a:rPr lang="en-US" baseline="0" dirty="0" smtClean="0"/>
              <a:t>In the last few minutes let’s just have an informal dialogue – if anyone has any reflections about today, open questions, learnings, this is an opportunity to share with each other and you can continue over cocktail hour. (Kate capture on flipchart)</a:t>
            </a:r>
          </a:p>
          <a:p>
            <a:endParaRPr lang="en-US" baseline="0" dirty="0" smtClean="0"/>
          </a:p>
          <a:p>
            <a:r>
              <a:rPr lang="en-US" baseline="0" dirty="0" smtClean="0"/>
              <a:t>What we’ve done today is try to equip you with some lean thinking and tools. Lean is all about understanding value, making waste visible in order to reduce it, and respecting employees in the process. It’s also about building on what you learn. Practicing lean on a daily basis is something anyone can do, however to really commit to integrating it in your culture I’d point you to some resources we have at the back of the room – these are simply suggestions for books, articles, and of course our contact info if you’d like to take more of a lean journey with an advisor. Thank you for your participation today!</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a:t>
            </a:r>
            <a:r>
              <a:rPr lang="en-US" baseline="0" dirty="0" smtClean="0"/>
              <a:t> see – both have similar ends they seek</a:t>
            </a:r>
          </a:p>
          <a:p>
            <a:r>
              <a:rPr lang="en-US" dirty="0" smtClean="0"/>
              <a:t>Both of these are often</a:t>
            </a:r>
            <a:r>
              <a:rPr lang="en-US" baseline="0" dirty="0" smtClean="0"/>
              <a:t> approached intuitively but we have systems and we’ll share a Lean framework for this with you today</a:t>
            </a:r>
            <a:endParaRPr lang="en-US" dirty="0"/>
          </a:p>
        </p:txBody>
      </p:sp>
      <p:sp>
        <p:nvSpPr>
          <p:cNvPr id="4" name="Slide Number Placeholder 3"/>
          <p:cNvSpPr>
            <a:spLocks noGrp="1"/>
          </p:cNvSpPr>
          <p:nvPr>
            <p:ph type="sldNum" sz="quarter" idx="10"/>
          </p:nvPr>
        </p:nvSpPr>
        <p:spPr/>
        <p:txBody>
          <a:bodyPr/>
          <a:lstStyle/>
          <a:p>
            <a:pPr>
              <a:defRPr/>
            </a:pPr>
            <a:fld id="{9670E456-8C1D-4FEF-A4A9-8DD4F7F5C42F}" type="slidenum">
              <a:rPr lang="en-US" smtClean="0"/>
              <a:pPr>
                <a:defRPr/>
              </a:pPr>
              <a:t>7</a:t>
            </a:fld>
            <a:endParaRPr lang="en-US"/>
          </a:p>
        </p:txBody>
      </p:sp>
    </p:spTree>
    <p:extLst>
      <p:ext uri="{BB962C8B-B14F-4D97-AF65-F5344CB8AC3E}">
        <p14:creationId xmlns:p14="http://schemas.microsoft.com/office/powerpoint/2010/main" val="322093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r>
              <a:rPr lang="en-US" dirty="0" smtClean="0">
                <a:latin typeface="Arial" pitchFamily="34" charset="0"/>
              </a:rPr>
              <a:t>In the Toyota Production system – there are 14 Principles</a:t>
            </a:r>
            <a:r>
              <a:rPr lang="en-US" baseline="0" dirty="0" smtClean="0">
                <a:latin typeface="Arial" pitchFamily="34" charset="0"/>
              </a:rPr>
              <a:t>. </a:t>
            </a:r>
            <a:r>
              <a:rPr lang="en-US" dirty="0" smtClean="0">
                <a:latin typeface="Arial" pitchFamily="34" charset="0"/>
              </a:rPr>
              <a:t>They fall under 4 main categories – 4P</a:t>
            </a:r>
          </a:p>
          <a:p>
            <a:r>
              <a:rPr lang="en-US" dirty="0" smtClean="0">
                <a:latin typeface="Arial" pitchFamily="34" charset="0"/>
              </a:rPr>
              <a:t>PHILOSOPHY - The first principle is to foster a Long Term Philosophy</a:t>
            </a:r>
            <a:r>
              <a:rPr lang="en-US" baseline="0" dirty="0" smtClean="0">
                <a:latin typeface="Arial" pitchFamily="34" charset="0"/>
              </a:rPr>
              <a:t> - </a:t>
            </a:r>
            <a:r>
              <a:rPr lang="en-US" dirty="0" smtClean="0">
                <a:latin typeface="Arial" pitchFamily="34" charset="0"/>
              </a:rPr>
              <a:t>The Toyota Way Philosophy can be summarized as simply: Do the right thing for the company, it’s employees, the customers and society as a whole.</a:t>
            </a:r>
          </a:p>
          <a:p>
            <a:pPr marL="167964" indent="-167964">
              <a:buFont typeface="Arial" pitchFamily="34" charset="0"/>
              <a:buChar char="•"/>
            </a:pPr>
            <a:r>
              <a:rPr lang="en-US" dirty="0" smtClean="0">
                <a:latin typeface="Arial" pitchFamily="34" charset="0"/>
              </a:rPr>
              <a:t>Focus on long-term philosophy – even at</a:t>
            </a:r>
            <a:r>
              <a:rPr lang="en-US" baseline="0" dirty="0" smtClean="0">
                <a:latin typeface="Arial" pitchFamily="34" charset="0"/>
              </a:rPr>
              <a:t> the expense of short term financial goals</a:t>
            </a:r>
          </a:p>
          <a:p>
            <a:r>
              <a:rPr lang="en-US" b="1" baseline="0" dirty="0" smtClean="0">
                <a:latin typeface="Arial" pitchFamily="34" charset="0"/>
              </a:rPr>
              <a:t>Cost reduction </a:t>
            </a:r>
            <a:r>
              <a:rPr lang="en-US" baseline="0" dirty="0" smtClean="0">
                <a:latin typeface="Arial" pitchFamily="34" charset="0"/>
              </a:rPr>
              <a:t>has been a passion since </a:t>
            </a:r>
            <a:r>
              <a:rPr lang="en-US" baseline="0" dirty="0" err="1" smtClean="0">
                <a:latin typeface="Arial" pitchFamily="34" charset="0"/>
              </a:rPr>
              <a:t>Taiichi</a:t>
            </a:r>
            <a:r>
              <a:rPr lang="en-US" baseline="0" dirty="0" smtClean="0">
                <a:latin typeface="Arial" pitchFamily="34" charset="0"/>
              </a:rPr>
              <a:t> </a:t>
            </a:r>
            <a:r>
              <a:rPr lang="en-US" baseline="0" dirty="0" err="1" smtClean="0">
                <a:latin typeface="Arial" pitchFamily="34" charset="0"/>
              </a:rPr>
              <a:t>Ohno</a:t>
            </a:r>
            <a:r>
              <a:rPr lang="en-US" baseline="0" dirty="0" smtClean="0">
                <a:latin typeface="Arial" pitchFamily="34" charset="0"/>
              </a:rPr>
              <a:t> created the famous Toyota Production System on the shop floor. Yet cost reduction is not what drives Toyota – it’s value creation</a:t>
            </a:r>
          </a:p>
          <a:p>
            <a:r>
              <a:rPr lang="en-US" b="1" baseline="0" dirty="0" smtClean="0">
                <a:latin typeface="Arial" pitchFamily="34" charset="0"/>
              </a:rPr>
              <a:t>PROCESS</a:t>
            </a:r>
            <a:r>
              <a:rPr lang="en-US" baseline="0" dirty="0" smtClean="0">
                <a:latin typeface="Arial" pitchFamily="34" charset="0"/>
              </a:rPr>
              <a:t>:</a:t>
            </a:r>
          </a:p>
          <a:p>
            <a:r>
              <a:rPr lang="en-US" dirty="0" smtClean="0">
                <a:latin typeface="Arial" pitchFamily="34" charset="0"/>
              </a:rPr>
              <a:t>Lean looks at all of our work as a process and seeks to improve the way that process delivers value.  Work together to figure out</a:t>
            </a:r>
            <a:r>
              <a:rPr lang="en-US" baseline="0" dirty="0" smtClean="0">
                <a:latin typeface="Arial" pitchFamily="34" charset="0"/>
              </a:rPr>
              <a:t> which are the right processes on which to focus. </a:t>
            </a:r>
            <a:r>
              <a:rPr lang="en-US" dirty="0" smtClean="0">
                <a:latin typeface="Arial" pitchFamily="34" charset="0"/>
              </a:rPr>
              <a:t>By working on the right process, we will deliver</a:t>
            </a:r>
            <a:r>
              <a:rPr lang="en-US" baseline="0" dirty="0" smtClean="0">
                <a:latin typeface="Arial" pitchFamily="34" charset="0"/>
              </a:rPr>
              <a:t> the right results. To do this:</a:t>
            </a:r>
          </a:p>
          <a:p>
            <a:pPr marL="162175" indent="-162175">
              <a:buFontTx/>
              <a:buChar char="-"/>
            </a:pPr>
            <a:r>
              <a:rPr lang="en-US" sz="1100" b="1" dirty="0"/>
              <a:t>Create a continuous process flow to bring problems to the surface</a:t>
            </a:r>
          </a:p>
          <a:p>
            <a:pPr marL="162175" indent="-162175">
              <a:buFontTx/>
              <a:buChar char="-"/>
            </a:pPr>
            <a:r>
              <a:rPr lang="en-US" sz="1100" b="1" dirty="0"/>
              <a:t>Use "pull" systems to avoid overproduction – keep small amounts around and replenish (supermarket).</a:t>
            </a:r>
          </a:p>
          <a:p>
            <a:pPr marL="162175" indent="-162175">
              <a:buFontTx/>
              <a:buChar char="-"/>
            </a:pPr>
            <a:r>
              <a:rPr lang="en-US" sz="1100" b="1" dirty="0"/>
              <a:t>Stabilize/Level the workload (work like the tortoise, not the hare) - </a:t>
            </a:r>
            <a:r>
              <a:rPr lang="en-US" sz="1100" b="1" dirty="0" err="1"/>
              <a:t>Heijunka</a:t>
            </a:r>
            <a:r>
              <a:rPr lang="en-US" sz="1100" b="1" dirty="0"/>
              <a:t>.</a:t>
            </a:r>
          </a:p>
          <a:p>
            <a:pPr marL="162175" indent="-162175">
              <a:buFontTx/>
              <a:buChar char="-"/>
            </a:pPr>
            <a:r>
              <a:rPr lang="en-US" sz="1100" b="1" dirty="0"/>
              <a:t>Build a culture of stopping to fix problems, to get quality right the first time – loom</a:t>
            </a:r>
          </a:p>
          <a:p>
            <a:pPr marL="162175" indent="-162175">
              <a:buFontTx/>
              <a:buChar char="-"/>
            </a:pPr>
            <a:r>
              <a:rPr lang="en-US" sz="1100" b="1" dirty="0"/>
              <a:t>Standardized tasks and processes are the foundation for continuous improvement and employee empowerment. They capture learning up until that point You cannot predict the timing and output of your processes unless standard.</a:t>
            </a:r>
          </a:p>
          <a:p>
            <a:pPr marL="162175" indent="-162175">
              <a:buFontTx/>
              <a:buChar char="-"/>
            </a:pPr>
            <a:r>
              <a:rPr lang="en-US" sz="1100" b="1" dirty="0"/>
              <a:t>Use visual control so no problems are hidden</a:t>
            </a:r>
          </a:p>
          <a:p>
            <a:pPr marL="162175" indent="-162175">
              <a:buFontTx/>
              <a:buChar char="-"/>
            </a:pPr>
            <a:r>
              <a:rPr lang="en-US" sz="1100" b="1" dirty="0"/>
              <a:t>Use only reliable, thoroughly tested technology that serves your people and process</a:t>
            </a:r>
            <a:r>
              <a:rPr lang="en-US" sz="1100" dirty="0"/>
              <a:t>.</a:t>
            </a:r>
          </a:p>
          <a:p>
            <a:r>
              <a:rPr lang="en-US" dirty="0" smtClean="0">
                <a:latin typeface="Arial" pitchFamily="34" charset="0"/>
              </a:rPr>
              <a:t>PEOPLE:</a:t>
            </a:r>
          </a:p>
          <a:p>
            <a:r>
              <a:rPr lang="en-US" dirty="0" smtClean="0">
                <a:latin typeface="Arial" pitchFamily="34" charset="0"/>
              </a:rPr>
              <a:t>- </a:t>
            </a:r>
            <a:r>
              <a:rPr lang="en-US" sz="1100" b="1" dirty="0"/>
              <a:t>Grow </a:t>
            </a:r>
            <a:r>
              <a:rPr lang="en-US" sz="1100" dirty="0"/>
              <a:t>leaders who thoroughly understand the work, live the philosophy, and teach </a:t>
            </a:r>
            <a:r>
              <a:rPr lang="en-US" sz="1100" b="1" dirty="0"/>
              <a:t>it </a:t>
            </a:r>
            <a:r>
              <a:rPr lang="en-US" sz="1100" dirty="0"/>
              <a:t>to others. They will</a:t>
            </a:r>
            <a:r>
              <a:rPr lang="en-US" dirty="0" smtClean="0">
                <a:latin typeface="Arial" pitchFamily="34" charset="0"/>
              </a:rPr>
              <a:t> carry out that long term philosophy, to create and implement the best processes, </a:t>
            </a:r>
          </a:p>
          <a:p>
            <a:r>
              <a:rPr lang="en-US" dirty="0" smtClean="0">
                <a:latin typeface="Arial" pitchFamily="34" charset="0"/>
              </a:rPr>
              <a:t>Toyota believes that investing in and developing people and partners will work best to deliver value to customers and stakeholders.</a:t>
            </a:r>
          </a:p>
          <a:p>
            <a:r>
              <a:rPr lang="en-US" sz="1100" b="1" dirty="0"/>
              <a:t>Develop exceptional people and teams who follow your company's philosophy.</a:t>
            </a:r>
            <a:endParaRPr lang="en-US" dirty="0" smtClean="0">
              <a:latin typeface="Arial" pitchFamily="34" charset="0"/>
            </a:endParaRPr>
          </a:p>
          <a:p>
            <a:r>
              <a:rPr lang="en-US" sz="1100" b="1" dirty="0"/>
              <a:t>Respect your extended network of partners and suppliers by challenging them and helping them improve.</a:t>
            </a:r>
            <a:endParaRPr lang="en-US" dirty="0" smtClean="0">
              <a:latin typeface="Arial" pitchFamily="34" charset="0"/>
            </a:endParaRPr>
          </a:p>
          <a:p>
            <a:r>
              <a:rPr lang="en-US" dirty="0" smtClean="0">
                <a:latin typeface="Arial" pitchFamily="34" charset="0"/>
              </a:rPr>
              <a:t>Develop leaders – grow from within. </a:t>
            </a:r>
            <a:r>
              <a:rPr lang="en-US" b="1" dirty="0" smtClean="0">
                <a:latin typeface="Arial" pitchFamily="34" charset="0"/>
              </a:rPr>
              <a:t>Be a LEARNING</a:t>
            </a:r>
            <a:r>
              <a:rPr lang="en-US" b="1" baseline="0" dirty="0" smtClean="0">
                <a:latin typeface="Arial" pitchFamily="34" charset="0"/>
              </a:rPr>
              <a:t> organization</a:t>
            </a:r>
            <a:endParaRPr lang="en-US" b="1" dirty="0" smtClean="0">
              <a:latin typeface="Arial" pitchFamily="34" charset="0"/>
            </a:endParaRPr>
          </a:p>
          <a:p>
            <a:r>
              <a:rPr lang="en-US" dirty="0" smtClean="0">
                <a:latin typeface="Arial" pitchFamily="34" charset="0"/>
              </a:rPr>
              <a:t>Develop workers/team</a:t>
            </a:r>
            <a:r>
              <a:rPr lang="en-US" baseline="0" dirty="0" smtClean="0">
                <a:latin typeface="Arial" pitchFamily="34" charset="0"/>
              </a:rPr>
              <a:t> work </a:t>
            </a:r>
            <a:endParaRPr lang="en-US" dirty="0" smtClean="0">
              <a:latin typeface="Arial" pitchFamily="34" charset="0"/>
            </a:endParaRPr>
          </a:p>
          <a:p>
            <a:r>
              <a:rPr lang="en-US" dirty="0" smtClean="0">
                <a:latin typeface="Arial" pitchFamily="34" charset="0"/>
              </a:rPr>
              <a:t>Develop suppliers/partnerships</a:t>
            </a:r>
          </a:p>
          <a:p>
            <a:r>
              <a:rPr lang="en-US" dirty="0" smtClean="0">
                <a:latin typeface="Arial" pitchFamily="34" charset="0"/>
              </a:rPr>
              <a:t>PROBLEMS</a:t>
            </a:r>
          </a:p>
          <a:p>
            <a:r>
              <a:rPr lang="en-US" dirty="0" smtClean="0">
                <a:latin typeface="Arial" pitchFamily="34" charset="0"/>
              </a:rPr>
              <a:t>Finally the lean way of thinking </a:t>
            </a:r>
            <a:r>
              <a:rPr lang="en-US" cap="all" baseline="0" dirty="0" smtClean="0">
                <a:latin typeface="Arial" pitchFamily="34" charset="0"/>
              </a:rPr>
              <a:t>treats problems as gold. </a:t>
            </a:r>
          </a:p>
          <a:p>
            <a:r>
              <a:rPr lang="en-US" dirty="0" smtClean="0">
                <a:latin typeface="Arial" pitchFamily="34" charset="0"/>
              </a:rPr>
              <a:t>These are all the things that get in the way of us doing the things we’ve set out do. </a:t>
            </a:r>
          </a:p>
          <a:p>
            <a:r>
              <a:rPr lang="en-US" dirty="0" smtClean="0">
                <a:latin typeface="Arial" pitchFamily="34" charset="0"/>
              </a:rPr>
              <a:t>This is really the first step to any improvement – you really need to see problems(s). </a:t>
            </a:r>
          </a:p>
          <a:p>
            <a:r>
              <a:rPr lang="en-US" dirty="0" smtClean="0">
                <a:latin typeface="Arial" pitchFamily="34" charset="0"/>
              </a:rPr>
              <a:t>We want to deeply understand why they exist and seek to eliminate their CAUSES. </a:t>
            </a:r>
          </a:p>
          <a:p>
            <a:r>
              <a:rPr lang="en-US" dirty="0" smtClean="0">
                <a:latin typeface="Arial" pitchFamily="34" charset="0"/>
              </a:rPr>
              <a:t>We need</a:t>
            </a:r>
            <a:r>
              <a:rPr lang="en-US" baseline="0" dirty="0" smtClean="0">
                <a:latin typeface="Arial" pitchFamily="34" charset="0"/>
              </a:rPr>
              <a:t> to go where the work is actually done (gemba) and see if for ourselves (</a:t>
            </a:r>
            <a:r>
              <a:rPr lang="en-US" baseline="0" dirty="0" err="1" smtClean="0">
                <a:latin typeface="Arial" pitchFamily="34" charset="0"/>
              </a:rPr>
              <a:t>genchi</a:t>
            </a:r>
            <a:r>
              <a:rPr lang="en-US" baseline="0" dirty="0" smtClean="0">
                <a:latin typeface="Arial" pitchFamily="34" charset="0"/>
              </a:rPr>
              <a:t> </a:t>
            </a:r>
            <a:r>
              <a:rPr lang="en-US" baseline="0" dirty="0" err="1" smtClean="0">
                <a:latin typeface="Arial" pitchFamily="34" charset="0"/>
              </a:rPr>
              <a:t>genbutsu</a:t>
            </a:r>
            <a:r>
              <a:rPr lang="en-US" baseline="0" dirty="0" smtClean="0">
                <a:latin typeface="Arial" pitchFamily="34" charset="0"/>
              </a:rPr>
              <a:t>)</a:t>
            </a:r>
            <a:endParaRPr lang="en-US" dirty="0" smtClean="0">
              <a:latin typeface="Arial" pitchFamily="34" charset="0"/>
            </a:endParaRPr>
          </a:p>
          <a:p>
            <a:r>
              <a:rPr lang="en-US" dirty="0" smtClean="0">
                <a:latin typeface="Arial" pitchFamily="34" charset="0"/>
              </a:rPr>
              <a:t>If we make problems visible – maybe people will be dissatisfied. </a:t>
            </a:r>
          </a:p>
          <a:p>
            <a:r>
              <a:rPr lang="en-US" dirty="0" smtClean="0">
                <a:latin typeface="Arial" pitchFamily="34" charset="0"/>
              </a:rPr>
              <a:t>If they are dissatisfied, they will improve or change processes to get rid of those problems. </a:t>
            </a:r>
          </a:p>
          <a:p>
            <a:r>
              <a:rPr lang="en-US" dirty="0" smtClean="0">
                <a:latin typeface="Arial" pitchFamily="34" charset="0"/>
              </a:rPr>
              <a:t>If  they get rid of them, they will be able to deliver the value needed by customers and communities. </a:t>
            </a: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algn="l"/>
            <a:r>
              <a:rPr lang="en-US" sz="1100" kern="0" dirty="0">
                <a:solidFill>
                  <a:srgbClr val="FFFFFF"/>
                </a:solidFill>
                <a:latin typeface="Arial"/>
                <a:cs typeface="Arial" pitchFamily="34" charset="0"/>
              </a:rPr>
              <a:t>Many Lean Programs Focus Only On Process BUT without strategy/philosophy the right results aren’t clear, without people &amp; partners processes can’t be developed or operated, without problems and ways s to solve them things will revert to the old ways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68"/>
              </a:spcAft>
            </a:pPr>
            <a:r>
              <a:rPr lang="en-US" dirty="0" smtClean="0"/>
              <a:t>You’re accustomed to applying Lean thinking and tools to:</a:t>
            </a:r>
          </a:p>
          <a:p>
            <a:pPr>
              <a:spcAft>
                <a:spcPts val="568"/>
              </a:spcAft>
            </a:pPr>
            <a:r>
              <a:rPr lang="en-US" dirty="0" smtClean="0"/>
              <a:t>Consider what you’re trying to achieve</a:t>
            </a:r>
          </a:p>
          <a:p>
            <a:pPr>
              <a:spcAft>
                <a:spcPts val="568"/>
              </a:spcAft>
            </a:pPr>
            <a:r>
              <a:rPr lang="en-US" dirty="0" smtClean="0"/>
              <a:t>Assess Current Situation</a:t>
            </a:r>
          </a:p>
          <a:p>
            <a:pPr>
              <a:spcAft>
                <a:spcPts val="568"/>
              </a:spcAft>
            </a:pPr>
            <a:r>
              <a:rPr lang="en-US" dirty="0" smtClean="0"/>
              <a:t>Set the Future State / Target Conditions </a:t>
            </a:r>
          </a:p>
          <a:p>
            <a:pPr>
              <a:spcAft>
                <a:spcPts val="568"/>
              </a:spcAft>
            </a:pPr>
            <a:r>
              <a:rPr lang="en-US" dirty="0" smtClean="0"/>
              <a:t>Identify Problems, Obstacles, Causes</a:t>
            </a:r>
          </a:p>
          <a:p>
            <a:pPr>
              <a:spcAft>
                <a:spcPts val="568"/>
              </a:spcAft>
            </a:pPr>
            <a:r>
              <a:rPr lang="en-US" dirty="0" smtClean="0"/>
              <a:t>Design Countermeasures</a:t>
            </a:r>
          </a:p>
          <a:p>
            <a:pPr>
              <a:spcAft>
                <a:spcPts val="568"/>
              </a:spcAft>
            </a:pPr>
            <a:r>
              <a:rPr lang="en-US" dirty="0" smtClean="0"/>
              <a:t>Test, Implement</a:t>
            </a:r>
          </a:p>
          <a:p>
            <a:pPr>
              <a:spcAft>
                <a:spcPts val="568"/>
              </a:spcAft>
            </a:pPr>
            <a:r>
              <a:rPr lang="en-US" dirty="0" smtClean="0"/>
              <a:t>Measure</a:t>
            </a:r>
          </a:p>
          <a:p>
            <a:pPr>
              <a:spcAft>
                <a:spcPts val="568"/>
              </a:spcAft>
            </a:pPr>
            <a:r>
              <a:rPr lang="en-US" dirty="0" smtClean="0"/>
              <a:t>Adjust/Standardize, Do Again</a:t>
            </a:r>
          </a:p>
          <a:p>
            <a:pPr algn="ctr">
              <a:spcAft>
                <a:spcPts val="568"/>
              </a:spcAft>
            </a:pPr>
            <a:r>
              <a:rPr lang="en-US" b="1" dirty="0" smtClean="0"/>
              <a:t>The big difference? </a:t>
            </a:r>
            <a:br>
              <a:rPr lang="en-US" b="1" dirty="0" smtClean="0"/>
            </a:br>
            <a:r>
              <a:rPr lang="en-US" b="1" dirty="0" smtClean="0"/>
              <a:t>Strategy, People &amp; Structure Improvements </a:t>
            </a:r>
            <a:r>
              <a:rPr lang="en-US" b="1" u="sng" dirty="0" smtClean="0"/>
              <a:t>Together</a:t>
            </a:r>
            <a:endParaRPr lang="en-US" u="sng" dirty="0" smtClean="0"/>
          </a:p>
        </p:txBody>
      </p:sp>
      <p:sp>
        <p:nvSpPr>
          <p:cNvPr id="4" name="Slide Number Placeholder 3"/>
          <p:cNvSpPr>
            <a:spLocks noGrp="1"/>
          </p:cNvSpPr>
          <p:nvPr>
            <p:ph type="sldNum" sz="quarter" idx="10"/>
          </p:nvPr>
        </p:nvSpPr>
        <p:spPr/>
        <p:txBody>
          <a:bodyPr/>
          <a:lstStyle/>
          <a:p>
            <a:pPr>
              <a:defRPr/>
            </a:pPr>
            <a:fld id="{9670E456-8C1D-4FEF-A4A9-8DD4F7F5C42F}" type="slidenum">
              <a:rPr lang="en-US" smtClean="0"/>
              <a:pPr>
                <a:defRPr/>
              </a:pPr>
              <a:t>12</a:t>
            </a:fld>
            <a:endParaRPr lang="en-US"/>
          </a:p>
        </p:txBody>
      </p:sp>
    </p:spTree>
    <p:extLst>
      <p:ext uri="{BB962C8B-B14F-4D97-AF65-F5344CB8AC3E}">
        <p14:creationId xmlns:p14="http://schemas.microsoft.com/office/powerpoint/2010/main" val="50331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68"/>
              </a:spcAft>
            </a:pPr>
            <a:r>
              <a:rPr lang="en-US" dirty="0" smtClean="0"/>
              <a:t>You’re accustomed to applying Lean thinking and tools to:</a:t>
            </a:r>
          </a:p>
          <a:p>
            <a:pPr>
              <a:spcAft>
                <a:spcPts val="568"/>
              </a:spcAft>
            </a:pPr>
            <a:r>
              <a:rPr lang="en-US" dirty="0" smtClean="0"/>
              <a:t>Consider what you’re trying to achieve</a:t>
            </a:r>
          </a:p>
          <a:p>
            <a:pPr>
              <a:spcAft>
                <a:spcPts val="568"/>
              </a:spcAft>
            </a:pPr>
            <a:r>
              <a:rPr lang="en-US" dirty="0" smtClean="0"/>
              <a:t>Assess Current Situation</a:t>
            </a:r>
          </a:p>
          <a:p>
            <a:pPr>
              <a:spcAft>
                <a:spcPts val="568"/>
              </a:spcAft>
            </a:pPr>
            <a:r>
              <a:rPr lang="en-US" dirty="0" smtClean="0"/>
              <a:t>Set the Future State / Target Conditions </a:t>
            </a:r>
          </a:p>
          <a:p>
            <a:pPr>
              <a:spcAft>
                <a:spcPts val="568"/>
              </a:spcAft>
            </a:pPr>
            <a:r>
              <a:rPr lang="en-US" dirty="0" smtClean="0"/>
              <a:t>Identify Problems, Obstacles, Causes</a:t>
            </a:r>
          </a:p>
          <a:p>
            <a:pPr>
              <a:spcAft>
                <a:spcPts val="568"/>
              </a:spcAft>
            </a:pPr>
            <a:r>
              <a:rPr lang="en-US" dirty="0" smtClean="0"/>
              <a:t>Design Countermeasures</a:t>
            </a:r>
          </a:p>
          <a:p>
            <a:pPr>
              <a:spcAft>
                <a:spcPts val="568"/>
              </a:spcAft>
            </a:pPr>
            <a:r>
              <a:rPr lang="en-US" dirty="0" smtClean="0"/>
              <a:t>Test, Implement</a:t>
            </a:r>
          </a:p>
          <a:p>
            <a:pPr>
              <a:spcAft>
                <a:spcPts val="568"/>
              </a:spcAft>
            </a:pPr>
            <a:r>
              <a:rPr lang="en-US" dirty="0" smtClean="0"/>
              <a:t>Measure</a:t>
            </a:r>
          </a:p>
          <a:p>
            <a:pPr>
              <a:spcAft>
                <a:spcPts val="568"/>
              </a:spcAft>
            </a:pPr>
            <a:r>
              <a:rPr lang="en-US" dirty="0" smtClean="0"/>
              <a:t>Adjust/Standardize, Do Again</a:t>
            </a:r>
          </a:p>
          <a:p>
            <a:pPr>
              <a:spcAft>
                <a:spcPts val="568"/>
              </a:spcAft>
            </a:pPr>
            <a:endParaRPr lang="en-US" sz="900" b="1" dirty="0"/>
          </a:p>
          <a:p>
            <a:pPr algn="ctr">
              <a:spcAft>
                <a:spcPts val="568"/>
              </a:spcAft>
            </a:pPr>
            <a:r>
              <a:rPr lang="en-US" b="1" dirty="0" smtClean="0"/>
              <a:t>The big difference? </a:t>
            </a:r>
            <a:br>
              <a:rPr lang="en-US" b="1" dirty="0" smtClean="0"/>
            </a:br>
            <a:r>
              <a:rPr lang="en-US" b="1" dirty="0" smtClean="0"/>
              <a:t>Strategy, People &amp; Structure Improvements </a:t>
            </a:r>
            <a:r>
              <a:rPr lang="en-US" b="1" u="sng" dirty="0" smtClean="0"/>
              <a:t>Together</a:t>
            </a:r>
            <a:endParaRPr lang="en-US" u="sng" dirty="0" smtClean="0"/>
          </a:p>
        </p:txBody>
      </p:sp>
      <p:sp>
        <p:nvSpPr>
          <p:cNvPr id="4" name="Slide Number Placeholder 3"/>
          <p:cNvSpPr>
            <a:spLocks noGrp="1"/>
          </p:cNvSpPr>
          <p:nvPr>
            <p:ph type="sldNum" sz="quarter" idx="10"/>
          </p:nvPr>
        </p:nvSpPr>
        <p:spPr/>
        <p:txBody>
          <a:bodyPr/>
          <a:lstStyle/>
          <a:p>
            <a:pPr>
              <a:defRPr/>
            </a:pPr>
            <a:fld id="{9670E456-8C1D-4FEF-A4A9-8DD4F7F5C42F}" type="slidenum">
              <a:rPr lang="en-US" smtClean="0"/>
              <a:pPr>
                <a:defRPr/>
              </a:pPr>
              <a:t>20</a:t>
            </a:fld>
            <a:endParaRPr lang="en-US"/>
          </a:p>
        </p:txBody>
      </p:sp>
    </p:spTree>
    <p:extLst>
      <p:ext uri="{BB962C8B-B14F-4D97-AF65-F5344CB8AC3E}">
        <p14:creationId xmlns:p14="http://schemas.microsoft.com/office/powerpoint/2010/main" val="503318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4349" indent="-324349">
              <a:lnSpc>
                <a:spcPct val="90000"/>
              </a:lnSpc>
              <a:buFont typeface="Arial"/>
              <a:buChar char="•"/>
            </a:pPr>
            <a:r>
              <a:rPr lang="en-US" sz="1100" dirty="0"/>
              <a:t>Drives are the filter between ability and action</a:t>
            </a:r>
            <a:r>
              <a:rPr lang="en-US" sz="1100" i="1" dirty="0"/>
              <a:t>, </a:t>
            </a:r>
            <a:r>
              <a:rPr lang="en-US" sz="1100" dirty="0"/>
              <a:t>between competence and behavior</a:t>
            </a:r>
          </a:p>
          <a:p>
            <a:pPr marL="324349" indent="-324349">
              <a:lnSpc>
                <a:spcPct val="90000"/>
              </a:lnSpc>
              <a:buFont typeface="Arial"/>
              <a:buChar char="•"/>
            </a:pPr>
            <a:r>
              <a:rPr lang="en-US" sz="1100" dirty="0"/>
              <a:t>Drive patterns are predictive for behavior, of individuals and groups</a:t>
            </a:r>
          </a:p>
          <a:p>
            <a:pPr marL="324349" indent="-324349">
              <a:lnSpc>
                <a:spcPct val="90000"/>
              </a:lnSpc>
              <a:buFont typeface="Arial"/>
              <a:buChar char="•"/>
            </a:pPr>
            <a:r>
              <a:rPr lang="en-US" sz="1100" dirty="0"/>
              <a:t>Drives can be used to understand organizational aspects such as cooperation, management and performance</a:t>
            </a:r>
            <a:endParaRPr lang="en-US" dirty="0" smtClean="0"/>
          </a:p>
          <a:p>
            <a:pPr>
              <a:spcAft>
                <a:spcPts val="568"/>
              </a:spcAft>
            </a:pPr>
            <a:r>
              <a:rPr lang="en-US" dirty="0" smtClean="0"/>
              <a:t>You’re accustomed to applying Lean thinking and tools to:</a:t>
            </a:r>
          </a:p>
          <a:p>
            <a:pPr>
              <a:spcAft>
                <a:spcPts val="568"/>
              </a:spcAft>
            </a:pPr>
            <a:r>
              <a:rPr lang="en-US" dirty="0" smtClean="0"/>
              <a:t>Consider what you’re trying to achieve</a:t>
            </a:r>
          </a:p>
          <a:p>
            <a:pPr>
              <a:spcAft>
                <a:spcPts val="568"/>
              </a:spcAft>
            </a:pPr>
            <a:r>
              <a:rPr lang="en-US" dirty="0" smtClean="0"/>
              <a:t>Assess Current Situation</a:t>
            </a:r>
          </a:p>
          <a:p>
            <a:pPr>
              <a:spcAft>
                <a:spcPts val="568"/>
              </a:spcAft>
            </a:pPr>
            <a:r>
              <a:rPr lang="en-US" dirty="0" smtClean="0"/>
              <a:t>Set the Future State / Target Conditions </a:t>
            </a:r>
          </a:p>
          <a:p>
            <a:pPr>
              <a:spcAft>
                <a:spcPts val="568"/>
              </a:spcAft>
            </a:pPr>
            <a:r>
              <a:rPr lang="en-US" dirty="0" smtClean="0"/>
              <a:t>Identify Problems, Obstacles, Causes</a:t>
            </a:r>
          </a:p>
          <a:p>
            <a:pPr>
              <a:spcAft>
                <a:spcPts val="568"/>
              </a:spcAft>
            </a:pPr>
            <a:r>
              <a:rPr lang="en-US" dirty="0" smtClean="0"/>
              <a:t>Design Countermeasures</a:t>
            </a:r>
          </a:p>
          <a:p>
            <a:pPr>
              <a:spcAft>
                <a:spcPts val="568"/>
              </a:spcAft>
            </a:pPr>
            <a:r>
              <a:rPr lang="en-US" dirty="0" smtClean="0"/>
              <a:t>Test, Implement</a:t>
            </a:r>
          </a:p>
          <a:p>
            <a:pPr>
              <a:spcAft>
                <a:spcPts val="568"/>
              </a:spcAft>
            </a:pPr>
            <a:r>
              <a:rPr lang="en-US" dirty="0" smtClean="0"/>
              <a:t>Measure</a:t>
            </a:r>
          </a:p>
          <a:p>
            <a:pPr>
              <a:spcAft>
                <a:spcPts val="568"/>
              </a:spcAft>
            </a:pPr>
            <a:r>
              <a:rPr lang="en-US" dirty="0" smtClean="0"/>
              <a:t>Adjust/Standardize, Do Again</a:t>
            </a:r>
          </a:p>
          <a:p>
            <a:pPr>
              <a:spcAft>
                <a:spcPts val="568"/>
              </a:spcAft>
            </a:pPr>
            <a:endParaRPr lang="en-US" sz="900" b="1" dirty="0"/>
          </a:p>
          <a:p>
            <a:pPr algn="ctr">
              <a:spcAft>
                <a:spcPts val="568"/>
              </a:spcAft>
            </a:pPr>
            <a:r>
              <a:rPr lang="en-US" b="1" dirty="0" smtClean="0"/>
              <a:t>The big difference? </a:t>
            </a:r>
            <a:br>
              <a:rPr lang="en-US" b="1" dirty="0" smtClean="0"/>
            </a:br>
            <a:r>
              <a:rPr lang="en-US" b="1" dirty="0" smtClean="0"/>
              <a:t>Strategy, People &amp; Structure Improvements </a:t>
            </a:r>
            <a:r>
              <a:rPr lang="en-US" b="1" u="sng" dirty="0" smtClean="0"/>
              <a:t>Together</a:t>
            </a:r>
            <a:endParaRPr lang="en-US" u="sng" dirty="0" smtClean="0"/>
          </a:p>
        </p:txBody>
      </p:sp>
      <p:sp>
        <p:nvSpPr>
          <p:cNvPr id="4" name="Slide Number Placeholder 3"/>
          <p:cNvSpPr>
            <a:spLocks noGrp="1"/>
          </p:cNvSpPr>
          <p:nvPr>
            <p:ph type="sldNum" sz="quarter" idx="10"/>
          </p:nvPr>
        </p:nvSpPr>
        <p:spPr/>
        <p:txBody>
          <a:bodyPr/>
          <a:lstStyle/>
          <a:p>
            <a:pPr>
              <a:defRPr/>
            </a:pPr>
            <a:fld id="{9670E456-8C1D-4FEF-A4A9-8DD4F7F5C42F}" type="slidenum">
              <a:rPr lang="en-US" smtClean="0"/>
              <a:pPr>
                <a:defRPr/>
              </a:pPr>
              <a:t>21</a:t>
            </a:fld>
            <a:endParaRPr lang="en-US"/>
          </a:p>
        </p:txBody>
      </p:sp>
    </p:spTree>
    <p:extLst>
      <p:ext uri="{BB962C8B-B14F-4D97-AF65-F5344CB8AC3E}">
        <p14:creationId xmlns:p14="http://schemas.microsoft.com/office/powerpoint/2010/main" val="503318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0216AD-16E7-4124-A34F-D23AA5B7D7F4}" type="datetimeFigureOut">
              <a:rPr lang="en-US" smtClean="0"/>
              <a:t>27/02/2014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F0F76-3A21-4457-9709-F638BE9C52B0}" type="slidenum">
              <a:rPr lang="en-US" smtClean="0"/>
              <a:t>‹#›</a:t>
            </a:fld>
            <a:endParaRPr lang="en-US"/>
          </a:p>
        </p:txBody>
      </p:sp>
    </p:spTree>
    <p:extLst>
      <p:ext uri="{BB962C8B-B14F-4D97-AF65-F5344CB8AC3E}">
        <p14:creationId xmlns:p14="http://schemas.microsoft.com/office/powerpoint/2010/main" val="109522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216AD-16E7-4124-A34F-D23AA5B7D7F4}" type="datetimeFigureOut">
              <a:rPr lang="en-US" smtClean="0"/>
              <a:t>27/02/2014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F0F76-3A21-4457-9709-F638BE9C52B0}" type="slidenum">
              <a:rPr lang="en-US" smtClean="0"/>
              <a:t>‹#›</a:t>
            </a:fld>
            <a:endParaRPr lang="en-US"/>
          </a:p>
        </p:txBody>
      </p:sp>
    </p:spTree>
    <p:extLst>
      <p:ext uri="{BB962C8B-B14F-4D97-AF65-F5344CB8AC3E}">
        <p14:creationId xmlns:p14="http://schemas.microsoft.com/office/powerpoint/2010/main" val="2244519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216AD-16E7-4124-A34F-D23AA5B7D7F4}" type="datetimeFigureOut">
              <a:rPr lang="en-US" smtClean="0"/>
              <a:t>27/02/2014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F0F76-3A21-4457-9709-F638BE9C52B0}" type="slidenum">
              <a:rPr lang="en-US" smtClean="0"/>
              <a:t>‹#›</a:t>
            </a:fld>
            <a:endParaRPr lang="en-US"/>
          </a:p>
        </p:txBody>
      </p:sp>
    </p:spTree>
    <p:extLst>
      <p:ext uri="{BB962C8B-B14F-4D97-AF65-F5344CB8AC3E}">
        <p14:creationId xmlns:p14="http://schemas.microsoft.com/office/powerpoint/2010/main" val="4050894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986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with no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4025" y="133350"/>
            <a:ext cx="8229600" cy="1104899"/>
          </a:xfrm>
          <a:prstGeom prst="rect">
            <a:avLst/>
          </a:prstGeom>
        </p:spPr>
        <p:txBody>
          <a:bodyPr lIns="0" tIns="0" rIns="0" bIns="0" anchor="ctr" anchorCtr="0">
            <a:normAutofit/>
          </a:bodyPr>
          <a:lstStyle>
            <a:lvl1pPr>
              <a:defRPr baseline="0"/>
            </a:lvl1pPr>
          </a:lstStyle>
          <a:p>
            <a:r>
              <a:rPr lang="en-US" dirty="0" smtClean="0"/>
              <a:t>Insert header </a:t>
            </a:r>
            <a:br>
              <a:rPr lang="en-US" dirty="0" smtClean="0"/>
            </a:br>
            <a:r>
              <a:rPr lang="en-US" dirty="0" smtClean="0"/>
              <a:t>Arial 32 pt. bold</a:t>
            </a:r>
            <a:endParaRPr lang="en-US" dirty="0"/>
          </a:p>
        </p:txBody>
      </p:sp>
      <p:sp>
        <p:nvSpPr>
          <p:cNvPr id="4" name="Text Placeholder 6"/>
          <p:cNvSpPr>
            <a:spLocks noGrp="1"/>
          </p:cNvSpPr>
          <p:nvPr>
            <p:ph type="body" sz="quarter" idx="10" hasCustomPrompt="1"/>
          </p:nvPr>
        </p:nvSpPr>
        <p:spPr>
          <a:xfrm>
            <a:off x="454026" y="1508125"/>
            <a:ext cx="8229600" cy="4667250"/>
          </a:xfrm>
          <a:prstGeom prst="rect">
            <a:avLst/>
          </a:prstGeom>
        </p:spPr>
        <p:txBody>
          <a:bodyPr lIns="0" tIns="0" rIns="0" bIns="0">
            <a:normAutofit/>
          </a:bodyPr>
          <a:lstStyle>
            <a:lvl1pPr marL="0" indent="0">
              <a:buNone/>
              <a:tabLst/>
              <a:defRPr baseline="0"/>
            </a:lvl1pPr>
          </a:lstStyle>
          <a:p>
            <a:pPr lvl="0"/>
            <a:r>
              <a:rPr lang="en-US" dirty="0" smtClean="0"/>
              <a:t>Text with no bullets</a:t>
            </a:r>
          </a:p>
        </p:txBody>
      </p:sp>
    </p:spTree>
    <p:extLst>
      <p:ext uri="{BB962C8B-B14F-4D97-AF65-F5344CB8AC3E}">
        <p14:creationId xmlns:p14="http://schemas.microsoft.com/office/powerpoint/2010/main" val="3401008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ex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025" y="133350"/>
            <a:ext cx="8229600" cy="1104899"/>
          </a:xfrm>
          <a:prstGeom prst="rect">
            <a:avLst/>
          </a:prstGeom>
        </p:spPr>
        <p:txBody>
          <a:bodyPr lIns="0" tIns="0" rIns="0" bIns="0" anchor="ctr" anchorCtr="0">
            <a:normAutofit/>
          </a:bodyPr>
          <a:lstStyle>
            <a:lvl1pPr>
              <a:defRPr baseline="0"/>
            </a:lvl1pPr>
          </a:lstStyle>
          <a:p>
            <a:r>
              <a:rPr lang="en-US" dirty="0" smtClean="0"/>
              <a:t>Insert header</a:t>
            </a:r>
            <a:br>
              <a:rPr lang="en-US" dirty="0" smtClean="0"/>
            </a:br>
            <a:r>
              <a:rPr lang="en-US" dirty="0" smtClean="0"/>
              <a:t>Arial 32 pt. bold</a:t>
            </a:r>
            <a:endParaRPr lang="en-US" dirty="0"/>
          </a:p>
        </p:txBody>
      </p:sp>
      <p:sp>
        <p:nvSpPr>
          <p:cNvPr id="6" name="Text Placeholder 5"/>
          <p:cNvSpPr>
            <a:spLocks noGrp="1"/>
          </p:cNvSpPr>
          <p:nvPr>
            <p:ph type="body" sz="quarter" idx="10" hasCustomPrompt="1"/>
          </p:nvPr>
        </p:nvSpPr>
        <p:spPr>
          <a:xfrm>
            <a:off x="454026" y="1506538"/>
            <a:ext cx="8229600" cy="4668837"/>
          </a:xfrm>
          <a:prstGeom prst="rect">
            <a:avLst/>
          </a:prstGeom>
        </p:spPr>
        <p:txBody>
          <a:bodyPr lIns="0" tIns="0" rIns="0" bIns="0">
            <a:normAutofit/>
          </a:bodyPr>
          <a:lstStyle>
            <a:lvl1pPr marL="231775" indent="-231775" defTabSz="1371600">
              <a:spcBef>
                <a:spcPts val="700"/>
              </a:spcBef>
              <a:spcAft>
                <a:spcPts val="700"/>
              </a:spcAft>
              <a:buFont typeface="Arial" pitchFamily="34" charset="0"/>
              <a:buChar char="•"/>
              <a:tabLst>
                <a:tab pos="231775" algn="l"/>
              </a:tabLst>
              <a:defRPr baseline="0"/>
            </a:lvl1pPr>
            <a:lvl2pPr marL="457200" indent="-228600" defTabSz="1371600">
              <a:spcBef>
                <a:spcPts val="700"/>
              </a:spcBef>
              <a:spcAft>
                <a:spcPts val="700"/>
              </a:spcAft>
              <a:buFont typeface="Arial" pitchFamily="34" charset="0"/>
              <a:buChar char="•"/>
              <a:tabLst>
                <a:tab pos="914400" algn="l"/>
              </a:tabLst>
              <a:defRPr baseline="0"/>
            </a:lvl2pPr>
            <a:lvl3pPr marL="685800" indent="-228600" defTabSz="1371600">
              <a:spcBef>
                <a:spcPts val="700"/>
              </a:spcBef>
              <a:spcAft>
                <a:spcPts val="700"/>
              </a:spcAft>
              <a:buFont typeface="Arial" pitchFamily="34" charset="0"/>
              <a:buChar char="•"/>
              <a:tabLst>
                <a:tab pos="914400" algn="l"/>
              </a:tabLst>
              <a:defRPr baseline="0"/>
            </a:lvl3pPr>
          </a:lstStyle>
          <a:p>
            <a:pPr lvl="0"/>
            <a:r>
              <a:rPr lang="en-US" dirty="0" smtClean="0"/>
              <a:t>Bullet level 1, Arial 24 pt.</a:t>
            </a:r>
          </a:p>
          <a:p>
            <a:pPr lvl="1"/>
            <a:r>
              <a:rPr lang="en-US" dirty="0" smtClean="0"/>
              <a:t>Bullet level 2, Arial 20 pt.</a:t>
            </a:r>
          </a:p>
          <a:p>
            <a:pPr lvl="2"/>
            <a:r>
              <a:rPr lang="en-US" dirty="0" smtClean="0"/>
              <a:t>Bullet level 3, Arial 20 pt.</a:t>
            </a:r>
          </a:p>
        </p:txBody>
      </p:sp>
    </p:spTree>
    <p:extLst>
      <p:ext uri="{BB962C8B-B14F-4D97-AF65-F5344CB8AC3E}">
        <p14:creationId xmlns:p14="http://schemas.microsoft.com/office/powerpoint/2010/main" val="2905792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text with no text box">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4025" y="133350"/>
            <a:ext cx="8229600" cy="1104899"/>
          </a:xfrm>
          <a:prstGeom prst="rect">
            <a:avLst/>
          </a:prstGeom>
        </p:spPr>
        <p:txBody>
          <a:bodyPr lIns="0" tIns="0" rIns="0" bIns="0" anchor="ctr" anchorCtr="0">
            <a:normAutofit/>
          </a:bodyPr>
          <a:lstStyle>
            <a:lvl1pPr algn="l">
              <a:defRPr sz="3200" b="1" baseline="0"/>
            </a:lvl1pPr>
          </a:lstStyle>
          <a:p>
            <a:r>
              <a:rPr lang="en-US" dirty="0" smtClean="0"/>
              <a:t>Insert header </a:t>
            </a:r>
            <a:br>
              <a:rPr lang="en-US" dirty="0" smtClean="0"/>
            </a:br>
            <a:r>
              <a:rPr lang="en-US" dirty="0" smtClean="0"/>
              <a:t>Arial 32 pt. bold</a:t>
            </a:r>
            <a:endParaRPr lang="en-US" dirty="0"/>
          </a:p>
        </p:txBody>
      </p:sp>
    </p:spTree>
    <p:extLst>
      <p:ext uri="{BB962C8B-B14F-4D97-AF65-F5344CB8AC3E}">
        <p14:creationId xmlns:p14="http://schemas.microsoft.com/office/powerpoint/2010/main" val="4075519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with text left and graphic right">
    <p:spTree>
      <p:nvGrpSpPr>
        <p:cNvPr id="1" name=""/>
        <p:cNvGrpSpPr/>
        <p:nvPr/>
      </p:nvGrpSpPr>
      <p:grpSpPr>
        <a:xfrm>
          <a:off x="0" y="0"/>
          <a:ext cx="0" cy="0"/>
          <a:chOff x="0" y="0"/>
          <a:chExt cx="0" cy="0"/>
        </a:xfrm>
      </p:grpSpPr>
      <p:sp>
        <p:nvSpPr>
          <p:cNvPr id="2" name="Rectangle 2"/>
          <p:cNvSpPr>
            <a:spLocks noGrp="1"/>
          </p:cNvSpPr>
          <p:nvPr userDrawn="1">
            <p:ph type="title" hasCustomPrompt="1"/>
          </p:nvPr>
        </p:nvSpPr>
        <p:spPr>
          <a:xfrm>
            <a:off x="454025" y="133350"/>
            <a:ext cx="8229600" cy="1104899"/>
          </a:xfrm>
          <a:prstGeom prst="rect">
            <a:avLst/>
          </a:prstGeom>
        </p:spPr>
        <p:txBody>
          <a:bodyPr lIns="0" tIns="0" rIns="0" bIns="0" anchor="ctr" anchorCtr="0">
            <a:normAutofit/>
          </a:bodyPr>
          <a:lstStyle/>
          <a:p>
            <a:r>
              <a:rPr lang="en-US" dirty="0" smtClean="0"/>
              <a:t>Insert header </a:t>
            </a:r>
            <a:br>
              <a:rPr lang="en-US" dirty="0" smtClean="0"/>
            </a:br>
            <a:r>
              <a:rPr lang="en-US" dirty="0" smtClean="0"/>
              <a:t>Arial 32 pt. bold</a:t>
            </a:r>
            <a:endParaRPr lang="en-US" dirty="0" smtClean="0">
              <a:latin typeface="Arial" charset="0"/>
              <a:cs typeface="Arial" charset="0"/>
            </a:endParaRPr>
          </a:p>
        </p:txBody>
      </p:sp>
      <p:sp>
        <p:nvSpPr>
          <p:cNvPr id="8" name="Text Placeholder 5"/>
          <p:cNvSpPr>
            <a:spLocks noGrp="1"/>
          </p:cNvSpPr>
          <p:nvPr>
            <p:ph type="body" sz="quarter" idx="11" hasCustomPrompt="1"/>
          </p:nvPr>
        </p:nvSpPr>
        <p:spPr>
          <a:xfrm>
            <a:off x="454026" y="1506538"/>
            <a:ext cx="3886200" cy="4668837"/>
          </a:xfrm>
          <a:prstGeom prst="rect">
            <a:avLst/>
          </a:prstGeom>
        </p:spPr>
        <p:txBody>
          <a:bodyPr lIns="0" tIns="0" rIns="0" bIns="0">
            <a:normAutofit/>
          </a:bodyPr>
          <a:lstStyle>
            <a:lvl1pPr marL="231775" indent="-231775" defTabSz="1371600">
              <a:spcBef>
                <a:spcPts val="700"/>
              </a:spcBef>
              <a:spcAft>
                <a:spcPts val="700"/>
              </a:spcAft>
              <a:buFont typeface="Arial" pitchFamily="34" charset="0"/>
              <a:buChar char="•"/>
              <a:tabLst>
                <a:tab pos="231775" algn="l"/>
              </a:tabLst>
              <a:defRPr baseline="0"/>
            </a:lvl1pPr>
            <a:lvl2pPr marL="457200" indent="-228600" defTabSz="1371600">
              <a:spcBef>
                <a:spcPts val="700"/>
              </a:spcBef>
              <a:spcAft>
                <a:spcPts val="700"/>
              </a:spcAft>
              <a:buFont typeface="Arial" pitchFamily="34" charset="0"/>
              <a:buChar char="•"/>
              <a:tabLst>
                <a:tab pos="914400" algn="l"/>
              </a:tabLst>
              <a:defRPr baseline="0"/>
            </a:lvl2pPr>
            <a:lvl3pPr marL="685800" indent="-228600" defTabSz="1371600">
              <a:spcBef>
                <a:spcPts val="700"/>
              </a:spcBef>
              <a:spcAft>
                <a:spcPts val="700"/>
              </a:spcAft>
              <a:buFont typeface="Arial" pitchFamily="34" charset="0"/>
              <a:buChar char="•"/>
              <a:tabLst>
                <a:tab pos="914400" algn="l"/>
              </a:tabLst>
              <a:defRPr baseline="0"/>
            </a:lvl3pPr>
          </a:lstStyle>
          <a:p>
            <a:pPr lvl="0"/>
            <a:r>
              <a:rPr lang="en-US" dirty="0" smtClean="0"/>
              <a:t>Bullet level 1, Arial 24 pt.</a:t>
            </a:r>
          </a:p>
          <a:p>
            <a:pPr lvl="1"/>
            <a:r>
              <a:rPr lang="en-US" dirty="0" smtClean="0"/>
              <a:t>Bullet level 2, Arial 20 pt.</a:t>
            </a:r>
          </a:p>
          <a:p>
            <a:pPr lvl="2"/>
            <a:r>
              <a:rPr lang="en-US" dirty="0" smtClean="0"/>
              <a:t>Bullet level 3, Arial 20 pt.</a:t>
            </a:r>
          </a:p>
        </p:txBody>
      </p:sp>
      <p:sp>
        <p:nvSpPr>
          <p:cNvPr id="5" name="Content Placeholder 4"/>
          <p:cNvSpPr>
            <a:spLocks noGrp="1"/>
          </p:cNvSpPr>
          <p:nvPr>
            <p:ph sz="quarter" idx="10" hasCustomPrompt="1"/>
          </p:nvPr>
        </p:nvSpPr>
        <p:spPr>
          <a:xfrm>
            <a:off x="4572000" y="1506538"/>
            <a:ext cx="4111625" cy="4668837"/>
          </a:xfrm>
          <a:prstGeom prst="rect">
            <a:avLst/>
          </a:prstGeom>
        </p:spPr>
        <p:txBody>
          <a:bodyPr lIns="0" tIns="0" rIns="0" bIns="0"/>
          <a:lstStyle>
            <a:lvl1pPr>
              <a:buNone/>
              <a:defRPr/>
            </a:lvl1pPr>
          </a:lstStyle>
          <a:p>
            <a:pPr lvl="0"/>
            <a:r>
              <a:rPr lang="en-US" dirty="0" smtClean="0"/>
              <a:t>Click icon to insert content</a:t>
            </a:r>
            <a:endParaRPr lang="en-US" dirty="0"/>
          </a:p>
        </p:txBody>
      </p:sp>
    </p:spTree>
    <p:extLst>
      <p:ext uri="{BB962C8B-B14F-4D97-AF65-F5344CB8AC3E}">
        <p14:creationId xmlns:p14="http://schemas.microsoft.com/office/powerpoint/2010/main" val="2266547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216AD-16E7-4124-A34F-D23AA5B7D7F4}" type="datetimeFigureOut">
              <a:rPr lang="en-US" smtClean="0"/>
              <a:t>27/02/2014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F0F76-3A21-4457-9709-F638BE9C52B0}" type="slidenum">
              <a:rPr lang="en-US" smtClean="0"/>
              <a:t>‹#›</a:t>
            </a:fld>
            <a:endParaRPr lang="en-US"/>
          </a:p>
        </p:txBody>
      </p:sp>
    </p:spTree>
    <p:extLst>
      <p:ext uri="{BB962C8B-B14F-4D97-AF65-F5344CB8AC3E}">
        <p14:creationId xmlns:p14="http://schemas.microsoft.com/office/powerpoint/2010/main" val="177937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0216AD-16E7-4124-A34F-D23AA5B7D7F4}" type="datetimeFigureOut">
              <a:rPr lang="en-US" smtClean="0"/>
              <a:t>27/02/2014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F0F76-3A21-4457-9709-F638BE9C52B0}" type="slidenum">
              <a:rPr lang="en-US" smtClean="0"/>
              <a:t>‹#›</a:t>
            </a:fld>
            <a:endParaRPr lang="en-US"/>
          </a:p>
        </p:txBody>
      </p:sp>
    </p:spTree>
    <p:extLst>
      <p:ext uri="{BB962C8B-B14F-4D97-AF65-F5344CB8AC3E}">
        <p14:creationId xmlns:p14="http://schemas.microsoft.com/office/powerpoint/2010/main" val="59063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0216AD-16E7-4124-A34F-D23AA5B7D7F4}" type="datetimeFigureOut">
              <a:rPr lang="en-US" smtClean="0"/>
              <a:t>27/02/2014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F0F76-3A21-4457-9709-F638BE9C52B0}" type="slidenum">
              <a:rPr lang="en-US" smtClean="0"/>
              <a:t>‹#›</a:t>
            </a:fld>
            <a:endParaRPr lang="en-US"/>
          </a:p>
        </p:txBody>
      </p:sp>
    </p:spTree>
    <p:extLst>
      <p:ext uri="{BB962C8B-B14F-4D97-AF65-F5344CB8AC3E}">
        <p14:creationId xmlns:p14="http://schemas.microsoft.com/office/powerpoint/2010/main" val="163632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0216AD-16E7-4124-A34F-D23AA5B7D7F4}" type="datetimeFigureOut">
              <a:rPr lang="en-US" smtClean="0"/>
              <a:t>27/02/2014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FF0F76-3A21-4457-9709-F638BE9C52B0}" type="slidenum">
              <a:rPr lang="en-US" smtClean="0"/>
              <a:t>‹#›</a:t>
            </a:fld>
            <a:endParaRPr lang="en-US"/>
          </a:p>
        </p:txBody>
      </p:sp>
    </p:spTree>
    <p:extLst>
      <p:ext uri="{BB962C8B-B14F-4D97-AF65-F5344CB8AC3E}">
        <p14:creationId xmlns:p14="http://schemas.microsoft.com/office/powerpoint/2010/main" val="337822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0216AD-16E7-4124-A34F-D23AA5B7D7F4}" type="datetimeFigureOut">
              <a:rPr lang="en-US" smtClean="0"/>
              <a:t>27/02/2014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FF0F76-3A21-4457-9709-F638BE9C52B0}" type="slidenum">
              <a:rPr lang="en-US" smtClean="0"/>
              <a:t>‹#›</a:t>
            </a:fld>
            <a:endParaRPr lang="en-US"/>
          </a:p>
        </p:txBody>
      </p:sp>
    </p:spTree>
    <p:extLst>
      <p:ext uri="{BB962C8B-B14F-4D97-AF65-F5344CB8AC3E}">
        <p14:creationId xmlns:p14="http://schemas.microsoft.com/office/powerpoint/2010/main" val="357883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216AD-16E7-4124-A34F-D23AA5B7D7F4}" type="datetimeFigureOut">
              <a:rPr lang="en-US" smtClean="0"/>
              <a:t>27/02/2014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FF0F76-3A21-4457-9709-F638BE9C52B0}" type="slidenum">
              <a:rPr lang="en-US" smtClean="0"/>
              <a:t>‹#›</a:t>
            </a:fld>
            <a:endParaRPr lang="en-US"/>
          </a:p>
        </p:txBody>
      </p:sp>
    </p:spTree>
    <p:extLst>
      <p:ext uri="{BB962C8B-B14F-4D97-AF65-F5344CB8AC3E}">
        <p14:creationId xmlns:p14="http://schemas.microsoft.com/office/powerpoint/2010/main" val="143570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216AD-16E7-4124-A34F-D23AA5B7D7F4}" type="datetimeFigureOut">
              <a:rPr lang="en-US" smtClean="0"/>
              <a:t>27/02/2014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F0F76-3A21-4457-9709-F638BE9C52B0}" type="slidenum">
              <a:rPr lang="en-US" smtClean="0"/>
              <a:t>‹#›</a:t>
            </a:fld>
            <a:endParaRPr lang="en-US"/>
          </a:p>
        </p:txBody>
      </p:sp>
    </p:spTree>
    <p:extLst>
      <p:ext uri="{BB962C8B-B14F-4D97-AF65-F5344CB8AC3E}">
        <p14:creationId xmlns:p14="http://schemas.microsoft.com/office/powerpoint/2010/main" val="179655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216AD-16E7-4124-A34F-D23AA5B7D7F4}" type="datetimeFigureOut">
              <a:rPr lang="en-US" smtClean="0"/>
              <a:t>27/02/2014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F0F76-3A21-4457-9709-F638BE9C52B0}" type="slidenum">
              <a:rPr lang="en-US" smtClean="0"/>
              <a:t>‹#›</a:t>
            </a:fld>
            <a:endParaRPr lang="en-US"/>
          </a:p>
        </p:txBody>
      </p:sp>
    </p:spTree>
    <p:extLst>
      <p:ext uri="{BB962C8B-B14F-4D97-AF65-F5344CB8AC3E}">
        <p14:creationId xmlns:p14="http://schemas.microsoft.com/office/powerpoint/2010/main" val="34766037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216AD-16E7-4124-A34F-D23AA5B7D7F4}" type="datetimeFigureOut">
              <a:rPr lang="en-US" smtClean="0"/>
              <a:t>27/02/2014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F0F76-3A21-4457-9709-F638BE9C52B0}" type="slidenum">
              <a:rPr lang="en-US" smtClean="0"/>
              <a:t>‹#›</a:t>
            </a:fld>
            <a:endParaRPr lang="en-US"/>
          </a:p>
        </p:txBody>
      </p:sp>
    </p:spTree>
    <p:extLst>
      <p:ext uri="{BB962C8B-B14F-4D97-AF65-F5344CB8AC3E}">
        <p14:creationId xmlns:p14="http://schemas.microsoft.com/office/powerpoint/2010/main" val="1408047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jpeg"/><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wmf"/><Relationship Id="rId3" Type="http://schemas.openxmlformats.org/officeDocument/2006/relationships/image" Target="../media/image1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jpeg"/><Relationship Id="rId3"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5.xml"/><Relationship Id="rId2"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comments" Target="../comments/comment1.xm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625" y="-26722"/>
            <a:ext cx="9191499" cy="6955972"/>
          </a:xfrm>
          <a:prstGeom prst="rect">
            <a:avLst/>
          </a:prstGeom>
        </p:spPr>
      </p:pic>
      <p:sp>
        <p:nvSpPr>
          <p:cNvPr id="3" name="Rectangle 2"/>
          <p:cNvSpPr/>
          <p:nvPr/>
        </p:nvSpPr>
        <p:spPr>
          <a:xfrm>
            <a:off x="2078182" y="2897566"/>
            <a:ext cx="7077689" cy="2838201"/>
          </a:xfrm>
          <a:prstGeom prst="rect">
            <a:avLst/>
          </a:prstGeom>
          <a:solidFill>
            <a:srgbClr val="0070C0">
              <a:alpha val="6392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315689" y="3230765"/>
            <a:ext cx="6650181" cy="1585049"/>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Seeing </a:t>
            </a:r>
            <a:r>
              <a:rPr lang="en-US" i="1" dirty="0">
                <a:solidFill>
                  <a:schemeClr val="bg1"/>
                </a:solidFill>
                <a:effectLst>
                  <a:outerShdw blurRad="38100" dist="38100" dir="2700000" algn="tl">
                    <a:srgbClr val="000000">
                      <a:alpha val="43137"/>
                    </a:srgbClr>
                  </a:outerShdw>
                </a:effectLst>
                <a:latin typeface="Calibri" pitchFamily="34" charset="0"/>
                <a:cs typeface="Calibri" pitchFamily="34" charset="0"/>
              </a:rPr>
              <a:t>Both</a:t>
            </a:r>
            <a:r>
              <a:rPr lang="en-US" dirty="0">
                <a:solidFill>
                  <a:schemeClr val="bg1"/>
                </a:solidFill>
                <a:effectLst>
                  <a:outerShdw blurRad="38100" dist="38100" dir="2700000" algn="tl">
                    <a:srgbClr val="000000">
                      <a:alpha val="43137"/>
                    </a:srgbClr>
                  </a:outerShdw>
                </a:effectLst>
                <a:latin typeface="Calibri" pitchFamily="34" charset="0"/>
                <a:cs typeface="Calibri" pitchFamily="34" charset="0"/>
              </a:rPr>
              <a:t> the </a:t>
            </a:r>
            <a:r>
              <a:rPr lang="en-US"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Forest and the Trees</a:t>
            </a:r>
            <a:r>
              <a:rPr lang="en-US" dirty="0">
                <a:solidFill>
                  <a:schemeClr val="bg1"/>
                </a:solidFill>
                <a:effectLst>
                  <a:outerShdw blurRad="38100" dist="38100" dir="2700000" algn="tl">
                    <a:srgbClr val="000000">
                      <a:alpha val="43137"/>
                    </a:srgbClr>
                  </a:outerShdw>
                </a:effectLst>
                <a:latin typeface="Calibri" pitchFamily="34" charset="0"/>
                <a:cs typeface="Calibri" pitchFamily="34" charset="0"/>
              </a:rPr>
              <a:t>: </a:t>
            </a:r>
            <a:r>
              <a:rPr lang="en-US" dirty="0" smtClean="0">
                <a:solidFill>
                  <a:schemeClr val="bg1"/>
                </a:solidFill>
                <a:latin typeface="Calibri" pitchFamily="34" charset="0"/>
                <a:cs typeface="Calibri" pitchFamily="34" charset="0"/>
              </a:rPr>
              <a:t/>
            </a:r>
            <a:br>
              <a:rPr lang="en-US" dirty="0" smtClean="0">
                <a:solidFill>
                  <a:schemeClr val="bg1"/>
                </a:solidFill>
                <a:latin typeface="Calibri" pitchFamily="34" charset="0"/>
                <a:cs typeface="Calibri" pitchFamily="34" charset="0"/>
              </a:rPr>
            </a:br>
            <a:r>
              <a:rPr lang="en-US" sz="1700" dirty="0" smtClean="0">
                <a:solidFill>
                  <a:schemeClr val="bg1"/>
                </a:solidFill>
                <a:latin typeface="Calibri" pitchFamily="34" charset="0"/>
                <a:cs typeface="Calibri" pitchFamily="34" charset="0"/>
              </a:rPr>
              <a:t>Applying </a:t>
            </a:r>
            <a:r>
              <a:rPr lang="en-US" sz="1700" dirty="0">
                <a:solidFill>
                  <a:schemeClr val="bg1"/>
                </a:solidFill>
                <a:latin typeface="Calibri" pitchFamily="34" charset="0"/>
                <a:cs typeface="Calibri" pitchFamily="34" charset="0"/>
              </a:rPr>
              <a:t>Lean Beyond Process Improvement to Organizational </a:t>
            </a:r>
            <a:r>
              <a:rPr lang="en-US" sz="1700" dirty="0" smtClean="0">
                <a:solidFill>
                  <a:schemeClr val="bg1"/>
                </a:solidFill>
                <a:latin typeface="Calibri" pitchFamily="34" charset="0"/>
                <a:cs typeface="Calibri" pitchFamily="34" charset="0"/>
              </a:rPr>
              <a:t>Structure</a:t>
            </a:r>
          </a:p>
          <a:p>
            <a:endParaRPr lang="en-US" sz="600" dirty="0" smtClean="0">
              <a:solidFill>
                <a:schemeClr val="bg1"/>
              </a:solidFill>
              <a:latin typeface="Calibri" pitchFamily="34" charset="0"/>
              <a:cs typeface="Calibri" pitchFamily="34" charset="0"/>
            </a:endParaRPr>
          </a:p>
          <a:p>
            <a:endParaRPr lang="en-US" sz="1800" dirty="0" smtClean="0">
              <a:solidFill>
                <a:schemeClr val="bg1"/>
              </a:solidFill>
              <a:latin typeface="Calibri" pitchFamily="34" charset="0"/>
              <a:cs typeface="Calibri" pitchFamily="34" charset="0"/>
            </a:endParaRPr>
          </a:p>
          <a:p>
            <a:endParaRPr lang="en-US" sz="2400" dirty="0" smtClean="0">
              <a:solidFill>
                <a:schemeClr val="bg1"/>
              </a:solidFill>
              <a:latin typeface="Calibri" pitchFamily="34" charset="0"/>
              <a:cs typeface="Calibri" pitchFamily="34" charset="0"/>
            </a:endParaRPr>
          </a:p>
        </p:txBody>
      </p:sp>
      <p:sp>
        <p:nvSpPr>
          <p:cNvPr id="5" name="Rectangle 4"/>
          <p:cNvSpPr/>
          <p:nvPr/>
        </p:nvSpPr>
        <p:spPr>
          <a:xfrm>
            <a:off x="2315689" y="4438043"/>
            <a:ext cx="6733307" cy="1143903"/>
          </a:xfrm>
          <a:prstGeom prst="rect">
            <a:avLst/>
          </a:prstGeom>
        </p:spPr>
        <p:txBody>
          <a:bodyPr wrap="square">
            <a:spAutoFit/>
          </a:bodyPr>
          <a:lstStyle/>
          <a:p>
            <a:pPr lvl="0"/>
            <a:r>
              <a:rPr lang="en-US" sz="1300" dirty="0">
                <a:solidFill>
                  <a:schemeClr val="bg1"/>
                </a:solidFill>
                <a:latin typeface="Calibri" pitchFamily="34" charset="0"/>
                <a:cs typeface="Calibri" pitchFamily="34" charset="0"/>
              </a:rPr>
              <a:t>Presented by:</a:t>
            </a:r>
          </a:p>
          <a:p>
            <a:pPr lvl="0"/>
            <a:r>
              <a:rPr lang="en-US" sz="1300" dirty="0">
                <a:solidFill>
                  <a:schemeClr val="bg1"/>
                </a:solidFill>
                <a:latin typeface="Calibri" pitchFamily="34" charset="0"/>
                <a:cs typeface="Calibri" pitchFamily="34" charset="0"/>
              </a:rPr>
              <a:t>MICHAEL BADE</a:t>
            </a:r>
            <a:r>
              <a:rPr lang="en-US" sz="1300" b="0" dirty="0">
                <a:solidFill>
                  <a:schemeClr val="bg1"/>
                </a:solidFill>
                <a:latin typeface="Calibri" pitchFamily="34" charset="0"/>
                <a:cs typeface="Calibri" pitchFamily="34" charset="0"/>
              </a:rPr>
              <a:t/>
            </a:r>
            <a:br>
              <a:rPr lang="en-US" sz="1300" b="0" dirty="0">
                <a:solidFill>
                  <a:schemeClr val="bg1"/>
                </a:solidFill>
                <a:latin typeface="Calibri" pitchFamily="34" charset="0"/>
                <a:cs typeface="Calibri" pitchFamily="34" charset="0"/>
              </a:rPr>
            </a:br>
            <a:r>
              <a:rPr lang="en-US" sz="1300" b="0" dirty="0">
                <a:solidFill>
                  <a:schemeClr val="bg1"/>
                </a:solidFill>
                <a:latin typeface="Calibri" pitchFamily="34" charset="0"/>
                <a:cs typeface="Calibri" pitchFamily="34" charset="0"/>
              </a:rPr>
              <a:t>Assistant Vice Chancellor, Campus Architect | University of California, San Francisco</a:t>
            </a:r>
          </a:p>
          <a:p>
            <a:pPr lvl="0">
              <a:spcBef>
                <a:spcPts val="400"/>
              </a:spcBef>
            </a:pPr>
            <a:r>
              <a:rPr lang="en-US" sz="1300" dirty="0">
                <a:solidFill>
                  <a:schemeClr val="bg1"/>
                </a:solidFill>
                <a:latin typeface="Calibri" pitchFamily="34" charset="0"/>
                <a:cs typeface="Calibri" pitchFamily="34" charset="0"/>
              </a:rPr>
              <a:t>STEPHEN MACINTYRE</a:t>
            </a:r>
            <a:r>
              <a:rPr lang="en-US" sz="1300" b="0" dirty="0">
                <a:solidFill>
                  <a:schemeClr val="bg1"/>
                </a:solidFill>
                <a:latin typeface="Calibri" pitchFamily="34" charset="0"/>
                <a:cs typeface="Calibri" pitchFamily="34" charset="0"/>
              </a:rPr>
              <a:t/>
            </a:r>
            <a:br>
              <a:rPr lang="en-US" sz="1300" b="0" dirty="0">
                <a:solidFill>
                  <a:schemeClr val="bg1"/>
                </a:solidFill>
                <a:latin typeface="Calibri" pitchFamily="34" charset="0"/>
                <a:cs typeface="Calibri" pitchFamily="34" charset="0"/>
              </a:rPr>
            </a:br>
            <a:r>
              <a:rPr lang="en-US" sz="1300" b="0" dirty="0">
                <a:solidFill>
                  <a:schemeClr val="bg1"/>
                </a:solidFill>
                <a:latin typeface="Calibri" pitchFamily="34" charset="0"/>
                <a:cs typeface="Calibri" pitchFamily="34" charset="0"/>
              </a:rPr>
              <a:t>Lean Integration Leader | Haley &amp; Aldrich</a:t>
            </a:r>
          </a:p>
        </p:txBody>
      </p:sp>
      <p:cxnSp>
        <p:nvCxnSpPr>
          <p:cNvPr id="11" name="Straight Connector 10"/>
          <p:cNvCxnSpPr/>
          <p:nvPr/>
        </p:nvCxnSpPr>
        <p:spPr>
          <a:xfrm>
            <a:off x="2375067" y="4227766"/>
            <a:ext cx="3598223" cy="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pic>
        <p:nvPicPr>
          <p:cNvPr id="7" name="Picture 2" descr="http://info.aia.org/aiarchitect/thisweek09/0821/0821rc_doer.jpg">
            <a:hlinkClick r:id="" action="ppaction://hlinkshowjump?jump=lastslideviewed"/>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482" t="2082" r="3221" b="3636"/>
          <a:stretch/>
        </p:blipFill>
        <p:spPr bwMode="auto">
          <a:xfrm>
            <a:off x="439873" y="565265"/>
            <a:ext cx="1516148" cy="20109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451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5418161" y="5209420"/>
            <a:ext cx="3425588" cy="82819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libri" pitchFamily="34" charset="0"/>
                <a:cs typeface="Calibri" pitchFamily="34" charset="0"/>
              </a:rPr>
              <a:t>STRATEGY CONNECTED TO CUSTOMER NEEDS</a:t>
            </a:r>
            <a:endParaRPr lang="en-US" sz="2000" dirty="0">
              <a:latin typeface="Calibri" pitchFamily="34" charset="0"/>
              <a:cs typeface="Calibri" pitchFamily="34" charset="0"/>
            </a:endParaRPr>
          </a:p>
        </p:txBody>
      </p:sp>
      <p:sp>
        <p:nvSpPr>
          <p:cNvPr id="28" name="Rectangle 27"/>
          <p:cNvSpPr/>
          <p:nvPr/>
        </p:nvSpPr>
        <p:spPr>
          <a:xfrm flipH="1">
            <a:off x="4970059" y="4211457"/>
            <a:ext cx="3873689" cy="82819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libri" pitchFamily="34" charset="0"/>
                <a:cs typeface="Calibri" pitchFamily="34" charset="0"/>
              </a:rPr>
              <a:t>MANAGEMENT &amp; WORK PROCESSES</a:t>
            </a:r>
            <a:endParaRPr lang="en-US" sz="2000" dirty="0">
              <a:latin typeface="Calibri" pitchFamily="34" charset="0"/>
              <a:cs typeface="Calibri" pitchFamily="34" charset="0"/>
            </a:endParaRPr>
          </a:p>
        </p:txBody>
      </p:sp>
      <p:sp>
        <p:nvSpPr>
          <p:cNvPr id="29" name="Rectangle 28"/>
          <p:cNvSpPr/>
          <p:nvPr/>
        </p:nvSpPr>
        <p:spPr>
          <a:xfrm flipH="1">
            <a:off x="4605453" y="3218502"/>
            <a:ext cx="4238294" cy="82819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libri" pitchFamily="34" charset="0"/>
                <a:cs typeface="Calibri" pitchFamily="34" charset="0"/>
              </a:rPr>
              <a:t>PEOPLE CAPABILITIES </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&amp; REWARDS</a:t>
            </a:r>
            <a:endParaRPr lang="en-US" sz="2000" dirty="0">
              <a:latin typeface="Calibri" pitchFamily="34" charset="0"/>
              <a:cs typeface="Calibri" pitchFamily="34" charset="0"/>
            </a:endParaRPr>
          </a:p>
        </p:txBody>
      </p:sp>
      <p:sp>
        <p:nvSpPr>
          <p:cNvPr id="30" name="Rectangle 29"/>
          <p:cNvSpPr/>
          <p:nvPr/>
        </p:nvSpPr>
        <p:spPr>
          <a:xfrm flipH="1">
            <a:off x="3971499" y="2255411"/>
            <a:ext cx="4872250" cy="82819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libri" pitchFamily="34" charset="0"/>
                <a:cs typeface="Calibri" pitchFamily="34" charset="0"/>
              </a:rPr>
              <a:t>STRUCTURE</a:t>
            </a:r>
            <a:endParaRPr lang="en-US" sz="2000" dirty="0">
              <a:latin typeface="Calibri" pitchFamily="34" charset="0"/>
              <a:cs typeface="Calibri" pitchFamily="34" charset="0"/>
            </a:endParaRPr>
          </a:p>
        </p:txBody>
      </p:sp>
      <p:sp>
        <p:nvSpPr>
          <p:cNvPr id="3" name="Rectangular Callout 2"/>
          <p:cNvSpPr/>
          <p:nvPr/>
        </p:nvSpPr>
        <p:spPr>
          <a:xfrm>
            <a:off x="347718" y="2078182"/>
            <a:ext cx="2910409" cy="3661274"/>
          </a:xfrm>
          <a:prstGeom prst="wedgeRectCallout">
            <a:avLst>
              <a:gd name="adj1" fmla="val 73053"/>
              <a:gd name="adj2" fmla="val -28190"/>
            </a:avLst>
          </a:prstGeom>
          <a:solidFill>
            <a:schemeClr val="bg1">
              <a:lumMod val="5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bg1"/>
                </a:solidFill>
                <a:latin typeface="Calibri" pitchFamily="34" charset="0"/>
                <a:cs typeface="Calibri" pitchFamily="34" charset="0"/>
              </a:rPr>
              <a:t>Many o</a:t>
            </a:r>
            <a:r>
              <a:rPr lang="en-US" sz="2100" dirty="0" smtClean="0">
                <a:solidFill>
                  <a:schemeClr val="bg1"/>
                </a:solidFill>
                <a:latin typeface="Calibri" pitchFamily="34" charset="0"/>
                <a:cs typeface="Calibri" pitchFamily="34" charset="0"/>
              </a:rPr>
              <a:t>rganization </a:t>
            </a:r>
            <a:r>
              <a:rPr lang="en-US" sz="2100" dirty="0">
                <a:solidFill>
                  <a:schemeClr val="bg1"/>
                </a:solidFill>
                <a:latin typeface="Calibri" pitchFamily="34" charset="0"/>
                <a:cs typeface="Calibri" pitchFamily="34" charset="0"/>
              </a:rPr>
              <a:t>d</a:t>
            </a:r>
            <a:r>
              <a:rPr lang="en-US" sz="2100" dirty="0" smtClean="0">
                <a:solidFill>
                  <a:schemeClr val="bg1"/>
                </a:solidFill>
                <a:latin typeface="Calibri" pitchFamily="34" charset="0"/>
                <a:cs typeface="Calibri" pitchFamily="34" charset="0"/>
              </a:rPr>
              <a:t>esign efforts</a:t>
            </a:r>
            <a:r>
              <a:rPr lang="en-US" sz="2100" dirty="0">
                <a:solidFill>
                  <a:schemeClr val="bg1"/>
                </a:solidFill>
                <a:latin typeface="Calibri" pitchFamily="34" charset="0"/>
                <a:cs typeface="Calibri" pitchFamily="34" charset="0"/>
              </a:rPr>
              <a:t/>
            </a:r>
            <a:br>
              <a:rPr lang="en-US" sz="2100" dirty="0">
                <a:solidFill>
                  <a:schemeClr val="bg1"/>
                </a:solidFill>
                <a:latin typeface="Calibri" pitchFamily="34" charset="0"/>
                <a:cs typeface="Calibri" pitchFamily="34" charset="0"/>
              </a:rPr>
            </a:br>
            <a:r>
              <a:rPr lang="en-US" sz="2100" dirty="0">
                <a:solidFill>
                  <a:schemeClr val="bg1"/>
                </a:solidFill>
                <a:latin typeface="Calibri" pitchFamily="34" charset="0"/>
                <a:cs typeface="Calibri" pitchFamily="34" charset="0"/>
              </a:rPr>
              <a:t>focus on </a:t>
            </a:r>
            <a:r>
              <a:rPr lang="en-US" sz="2100" dirty="0" smtClean="0">
                <a:solidFill>
                  <a:schemeClr val="bg1"/>
                </a:solidFill>
                <a:latin typeface="Calibri" pitchFamily="34" charset="0"/>
                <a:cs typeface="Calibri" pitchFamily="34" charset="0"/>
              </a:rPr>
              <a:t>structure. </a:t>
            </a:r>
            <a:endParaRPr lang="en-US" sz="2100" dirty="0">
              <a:solidFill>
                <a:schemeClr val="bg1"/>
              </a:solidFill>
              <a:latin typeface="Calibri" pitchFamily="34" charset="0"/>
              <a:cs typeface="Calibri" pitchFamily="34" charset="0"/>
            </a:endParaRPr>
          </a:p>
          <a:p>
            <a:pPr algn="ctr"/>
            <a:r>
              <a:rPr lang="en-US" sz="2100" dirty="0">
                <a:solidFill>
                  <a:schemeClr val="bg1"/>
                </a:solidFill>
                <a:latin typeface="Calibri" pitchFamily="34" charset="0"/>
                <a:cs typeface="Calibri" pitchFamily="34" charset="0"/>
              </a:rPr>
              <a:t>This </a:t>
            </a:r>
            <a:r>
              <a:rPr lang="en-US" sz="2100" dirty="0" smtClean="0">
                <a:solidFill>
                  <a:schemeClr val="bg1"/>
                </a:solidFill>
                <a:latin typeface="Calibri" pitchFamily="34" charset="0"/>
                <a:cs typeface="Calibri" pitchFamily="34" charset="0"/>
              </a:rPr>
              <a:t>can </a:t>
            </a:r>
            <a:r>
              <a:rPr lang="en-US" sz="2100" dirty="0">
                <a:solidFill>
                  <a:schemeClr val="bg1"/>
                </a:solidFill>
                <a:latin typeface="Calibri" pitchFamily="34" charset="0"/>
                <a:cs typeface="Calibri" pitchFamily="34" charset="0"/>
              </a:rPr>
              <a:t>be tough to make </a:t>
            </a:r>
            <a:r>
              <a:rPr lang="en-US" sz="2100" dirty="0" smtClean="0">
                <a:solidFill>
                  <a:schemeClr val="bg1"/>
                </a:solidFill>
                <a:latin typeface="Calibri" pitchFamily="34" charset="0"/>
                <a:cs typeface="Calibri" pitchFamily="34" charset="0"/>
              </a:rPr>
              <a:t>work without  the right people, processes and strategy</a:t>
            </a:r>
            <a:endParaRPr lang="en-US" sz="2100" dirty="0">
              <a:solidFill>
                <a:schemeClr val="bg1"/>
              </a:solidFill>
              <a:latin typeface="Calibri" pitchFamily="34" charset="0"/>
              <a:cs typeface="Calibri" pitchFamily="34" charset="0"/>
            </a:endParaRPr>
          </a:p>
        </p:txBody>
      </p:sp>
      <p:sp>
        <p:nvSpPr>
          <p:cNvPr id="4" name="Oval 3"/>
          <p:cNvSpPr/>
          <p:nvPr/>
        </p:nvSpPr>
        <p:spPr>
          <a:xfrm>
            <a:off x="3751636" y="2078182"/>
            <a:ext cx="5311976" cy="11403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856862" y="283766"/>
            <a:ext cx="3085808" cy="1447354"/>
            <a:chOff x="819413" y="2411688"/>
            <a:chExt cx="5971094" cy="2800657"/>
          </a:xfrm>
        </p:grpSpPr>
        <p:cxnSp>
          <p:nvCxnSpPr>
            <p:cNvPr id="12" name="Gerade Verbindung 80"/>
            <p:cNvCxnSpPr/>
            <p:nvPr/>
          </p:nvCxnSpPr>
          <p:spPr bwMode="auto">
            <a:xfrm flipH="1">
              <a:off x="1708261" y="4280888"/>
              <a:ext cx="3612" cy="405185"/>
            </a:xfrm>
            <a:prstGeom prst="line">
              <a:avLst/>
            </a:prstGeom>
            <a:noFill/>
            <a:ln w="9525" cap="flat" cmpd="sng" algn="ctr">
              <a:solidFill>
                <a:srgbClr val="5F5F5F"/>
              </a:solidFill>
              <a:prstDash val="solid"/>
            </a:ln>
            <a:effectLst/>
          </p:spPr>
        </p:cxnSp>
        <p:cxnSp>
          <p:nvCxnSpPr>
            <p:cNvPr id="13" name="Gerade Verbindung 80"/>
            <p:cNvCxnSpPr/>
            <p:nvPr/>
          </p:nvCxnSpPr>
          <p:spPr bwMode="auto">
            <a:xfrm flipH="1">
              <a:off x="5848409" y="4285211"/>
              <a:ext cx="3612" cy="405185"/>
            </a:xfrm>
            <a:prstGeom prst="line">
              <a:avLst/>
            </a:prstGeom>
            <a:noFill/>
            <a:ln w="9525" cap="flat" cmpd="sng" algn="ctr">
              <a:solidFill>
                <a:srgbClr val="5F5F5F"/>
              </a:solidFill>
              <a:prstDash val="solid"/>
            </a:ln>
            <a:effectLst/>
          </p:spPr>
        </p:cxnSp>
        <p:cxnSp>
          <p:nvCxnSpPr>
            <p:cNvPr id="14" name="Gerade Verbindung 80"/>
            <p:cNvCxnSpPr/>
            <p:nvPr/>
          </p:nvCxnSpPr>
          <p:spPr bwMode="auto">
            <a:xfrm flipH="1">
              <a:off x="1653619" y="3725040"/>
              <a:ext cx="2158677" cy="0"/>
            </a:xfrm>
            <a:prstGeom prst="line">
              <a:avLst/>
            </a:prstGeom>
            <a:noFill/>
            <a:ln w="9525" cap="flat" cmpd="sng" algn="ctr">
              <a:solidFill>
                <a:srgbClr val="5F5F5F"/>
              </a:solidFill>
              <a:prstDash val="solid"/>
            </a:ln>
            <a:effectLst/>
          </p:spPr>
        </p:cxnSp>
        <p:cxnSp>
          <p:nvCxnSpPr>
            <p:cNvPr id="15" name="Gerade Verbindung 80"/>
            <p:cNvCxnSpPr/>
            <p:nvPr/>
          </p:nvCxnSpPr>
          <p:spPr bwMode="auto">
            <a:xfrm flipH="1">
              <a:off x="3812297" y="3017520"/>
              <a:ext cx="3611" cy="1668553"/>
            </a:xfrm>
            <a:prstGeom prst="line">
              <a:avLst/>
            </a:prstGeom>
            <a:noFill/>
            <a:ln w="9525" cap="flat" cmpd="sng" algn="ctr">
              <a:solidFill>
                <a:srgbClr val="5F5F5F"/>
              </a:solidFill>
              <a:prstDash val="solid"/>
            </a:ln>
            <a:effectLst/>
          </p:spPr>
        </p:cxnSp>
        <p:grpSp>
          <p:nvGrpSpPr>
            <p:cNvPr id="16" name="Group 15"/>
            <p:cNvGrpSpPr/>
            <p:nvPr/>
          </p:nvGrpSpPr>
          <p:grpSpPr>
            <a:xfrm>
              <a:off x="1093229" y="3355927"/>
              <a:ext cx="1875528" cy="724541"/>
              <a:chOff x="2031969" y="4895167"/>
              <a:chExt cx="1875528" cy="724541"/>
            </a:xfrm>
          </p:grpSpPr>
          <p:sp>
            <p:nvSpPr>
              <p:cNvPr id="33" name="Rectangle 32"/>
              <p:cNvSpPr>
                <a:spLocks noChangeArrowheads="1"/>
              </p:cNvSpPr>
              <p:nvPr/>
            </p:nvSpPr>
            <p:spPr bwMode="auto">
              <a:xfrm>
                <a:off x="2031969" y="4895167"/>
                <a:ext cx="1874084" cy="724541"/>
              </a:xfrm>
              <a:prstGeom prst="rect">
                <a:avLst/>
              </a:prstGeom>
              <a:solidFill>
                <a:schemeClr val="accent2">
                  <a:lumMod val="7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1">
                  <a:ln>
                    <a:noFill/>
                  </a:ln>
                  <a:solidFill>
                    <a:sysClr val="window" lastClr="FFFFFF"/>
                  </a:solidFill>
                  <a:effectLst/>
                  <a:uLnTx/>
                  <a:uFillTx/>
                  <a:latin typeface="Calibri"/>
                  <a:ea typeface="ＭＳ Ｐゴシック" pitchFamily="-112" charset="-128"/>
                  <a:cs typeface="+mn-cs"/>
                </a:endParaRPr>
              </a:p>
            </p:txBody>
          </p:sp>
          <p:sp>
            <p:nvSpPr>
              <p:cNvPr id="34" name="Rectangle 33"/>
              <p:cNvSpPr>
                <a:spLocks noChangeArrowheads="1"/>
              </p:cNvSpPr>
              <p:nvPr/>
            </p:nvSpPr>
            <p:spPr bwMode="auto">
              <a:xfrm>
                <a:off x="2034859" y="5093436"/>
                <a:ext cx="1872638" cy="328001"/>
              </a:xfrm>
              <a:prstGeom prst="rect">
                <a:avLst/>
              </a:prstGeom>
              <a:noFill/>
              <a:ln w="9525">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1" smtClean="0">
                    <a:ln>
                      <a:noFill/>
                    </a:ln>
                    <a:solidFill>
                      <a:sysClr val="window" lastClr="FFFFFF"/>
                    </a:solidFill>
                    <a:effectLst/>
                    <a:uLnTx/>
                    <a:uFillTx/>
                    <a:latin typeface="Calibri" pitchFamily="-112" charset="0"/>
                    <a:ea typeface="+mn-ea"/>
                    <a:cs typeface="+mn-cs"/>
                  </a:rPr>
                  <a:t>ASSISTANT</a:t>
                </a:r>
                <a:endParaRPr kumimoji="0" lang="en-US" sz="900" i="0" u="none" strike="noStrike" kern="1200" cap="none" spc="0" normalizeH="0" baseline="0" noProof="1">
                  <a:ln>
                    <a:noFill/>
                  </a:ln>
                  <a:solidFill>
                    <a:sysClr val="window" lastClr="FFFFFF"/>
                  </a:solidFill>
                  <a:effectLst/>
                  <a:uLnTx/>
                  <a:uFillTx/>
                  <a:latin typeface="Calibri" pitchFamily="-112" charset="0"/>
                  <a:ea typeface="+mn-ea"/>
                  <a:cs typeface="+mn-cs"/>
                </a:endParaRPr>
              </a:p>
            </p:txBody>
          </p:sp>
        </p:grpSp>
        <p:grpSp>
          <p:nvGrpSpPr>
            <p:cNvPr id="17" name="Group 16"/>
            <p:cNvGrpSpPr/>
            <p:nvPr/>
          </p:nvGrpSpPr>
          <p:grpSpPr>
            <a:xfrm>
              <a:off x="2876699" y="2411688"/>
              <a:ext cx="1873256" cy="730416"/>
              <a:chOff x="1817519" y="2801739"/>
              <a:chExt cx="1873256" cy="730416"/>
            </a:xfrm>
          </p:grpSpPr>
          <p:sp>
            <p:nvSpPr>
              <p:cNvPr id="31" name="Rectangle 30"/>
              <p:cNvSpPr>
                <a:spLocks noChangeArrowheads="1"/>
              </p:cNvSpPr>
              <p:nvPr/>
            </p:nvSpPr>
            <p:spPr bwMode="auto">
              <a:xfrm>
                <a:off x="1817519" y="2801739"/>
                <a:ext cx="1871194" cy="730416"/>
              </a:xfrm>
              <a:prstGeom prst="rect">
                <a:avLst/>
              </a:prstGeom>
              <a:gradFill flip="none" rotWithShape="1">
                <a:gsLst>
                  <a:gs pos="0">
                    <a:srgbClr val="4F81BD">
                      <a:lumMod val="75000"/>
                    </a:srgbClr>
                  </a:gs>
                  <a:gs pos="100000">
                    <a:srgbClr val="1F497D">
                      <a:lumMod val="75000"/>
                    </a:srgbClr>
                  </a:gs>
                </a:gsLst>
                <a:lin ang="5400000" scaled="1"/>
                <a:tileRect/>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1">
                  <a:ln>
                    <a:noFill/>
                  </a:ln>
                  <a:solidFill>
                    <a:sysClr val="window" lastClr="FFFFFF"/>
                  </a:solidFill>
                  <a:effectLst/>
                  <a:uLnTx/>
                  <a:uFillTx/>
                  <a:latin typeface="Calibri"/>
                  <a:ea typeface="ＭＳ Ｐゴシック" pitchFamily="-112" charset="-128"/>
                  <a:cs typeface="+mn-cs"/>
                </a:endParaRPr>
              </a:p>
            </p:txBody>
          </p:sp>
          <p:sp>
            <p:nvSpPr>
              <p:cNvPr id="32" name="Rectangle 31"/>
              <p:cNvSpPr>
                <a:spLocks noChangeArrowheads="1"/>
              </p:cNvSpPr>
              <p:nvPr/>
            </p:nvSpPr>
            <p:spPr bwMode="auto">
              <a:xfrm>
                <a:off x="1818137" y="2988112"/>
                <a:ext cx="1872638" cy="328001"/>
              </a:xfrm>
              <a:prstGeom prst="rect">
                <a:avLst/>
              </a:prstGeom>
              <a:noFill/>
              <a:ln w="9525">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1" smtClean="0">
                    <a:ln>
                      <a:noFill/>
                    </a:ln>
                    <a:solidFill>
                      <a:sysClr val="window" lastClr="FFFFFF"/>
                    </a:solidFill>
                    <a:effectLst/>
                    <a:uLnTx/>
                    <a:uFillTx/>
                    <a:latin typeface="Calibri" pitchFamily="-112" charset="0"/>
                    <a:ea typeface="+mn-ea"/>
                    <a:cs typeface="+mn-cs"/>
                  </a:rPr>
                  <a:t>VICE</a:t>
                </a:r>
                <a:r>
                  <a:rPr kumimoji="0" lang="en-US" sz="900" i="0" u="none" strike="noStrike" kern="1200" cap="none" spc="0" normalizeH="0" noProof="1" smtClean="0">
                    <a:ln>
                      <a:noFill/>
                    </a:ln>
                    <a:solidFill>
                      <a:sysClr val="window" lastClr="FFFFFF"/>
                    </a:solidFill>
                    <a:effectLst/>
                    <a:uLnTx/>
                    <a:uFillTx/>
                    <a:latin typeface="Calibri" pitchFamily="-112" charset="0"/>
                    <a:ea typeface="+mn-ea"/>
                    <a:cs typeface="+mn-cs"/>
                  </a:rPr>
                  <a:t> </a:t>
                </a:r>
                <a:br>
                  <a:rPr kumimoji="0" lang="en-US" sz="900" i="0" u="none" strike="noStrike" kern="1200" cap="none" spc="0" normalizeH="0" noProof="1" smtClean="0">
                    <a:ln>
                      <a:noFill/>
                    </a:ln>
                    <a:solidFill>
                      <a:sysClr val="window" lastClr="FFFFFF"/>
                    </a:solidFill>
                    <a:effectLst/>
                    <a:uLnTx/>
                    <a:uFillTx/>
                    <a:latin typeface="Calibri" pitchFamily="-112" charset="0"/>
                    <a:ea typeface="+mn-ea"/>
                    <a:cs typeface="+mn-cs"/>
                  </a:rPr>
                </a:br>
                <a:r>
                  <a:rPr kumimoji="0" lang="en-US" sz="900" i="0" u="none" strike="noStrike" kern="1200" cap="none" spc="0" normalizeH="0" noProof="1" smtClean="0">
                    <a:ln>
                      <a:noFill/>
                    </a:ln>
                    <a:solidFill>
                      <a:sysClr val="window" lastClr="FFFFFF"/>
                    </a:solidFill>
                    <a:effectLst/>
                    <a:uLnTx/>
                    <a:uFillTx/>
                    <a:latin typeface="Calibri" pitchFamily="-112" charset="0"/>
                    <a:ea typeface="+mn-ea"/>
                    <a:cs typeface="+mn-cs"/>
                  </a:rPr>
                  <a:t>CHANCELLOR</a:t>
                </a:r>
                <a:endParaRPr kumimoji="0" lang="en-US" sz="900" i="0" u="none" strike="noStrike" kern="1200" cap="none" spc="0" normalizeH="0" baseline="0" noProof="1">
                  <a:ln>
                    <a:noFill/>
                  </a:ln>
                  <a:solidFill>
                    <a:sysClr val="window" lastClr="FFFFFF"/>
                  </a:solidFill>
                  <a:effectLst/>
                  <a:uLnTx/>
                  <a:uFillTx/>
                  <a:latin typeface="Calibri" pitchFamily="-112" charset="0"/>
                  <a:ea typeface="+mn-ea"/>
                  <a:cs typeface="+mn-cs"/>
                </a:endParaRPr>
              </a:p>
            </p:txBody>
          </p:sp>
        </p:grpSp>
        <p:grpSp>
          <p:nvGrpSpPr>
            <p:cNvPr id="18" name="Group 17"/>
            <p:cNvGrpSpPr/>
            <p:nvPr/>
          </p:nvGrpSpPr>
          <p:grpSpPr>
            <a:xfrm>
              <a:off x="819413" y="4487804"/>
              <a:ext cx="1875528" cy="724541"/>
              <a:chOff x="4527349" y="4883565"/>
              <a:chExt cx="1875528" cy="724541"/>
            </a:xfrm>
          </p:grpSpPr>
          <p:sp>
            <p:nvSpPr>
              <p:cNvPr id="26" name="Rectangle 25"/>
              <p:cNvSpPr>
                <a:spLocks noChangeArrowheads="1"/>
              </p:cNvSpPr>
              <p:nvPr/>
            </p:nvSpPr>
            <p:spPr bwMode="auto">
              <a:xfrm>
                <a:off x="4527349" y="4883565"/>
                <a:ext cx="1874084" cy="724541"/>
              </a:xfrm>
              <a:prstGeom prst="rect">
                <a:avLst/>
              </a:prstGeom>
              <a:solidFill>
                <a:schemeClr val="accent2">
                  <a:lumMod val="7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1">
                  <a:ln>
                    <a:noFill/>
                  </a:ln>
                  <a:solidFill>
                    <a:sysClr val="window" lastClr="FFFFFF"/>
                  </a:solidFill>
                  <a:effectLst/>
                  <a:uLnTx/>
                  <a:uFillTx/>
                  <a:latin typeface="Calibri"/>
                  <a:ea typeface="ＭＳ Ｐゴシック" pitchFamily="-112" charset="-128"/>
                  <a:cs typeface="+mn-cs"/>
                </a:endParaRPr>
              </a:p>
            </p:txBody>
          </p:sp>
          <p:sp>
            <p:nvSpPr>
              <p:cNvPr id="27" name="Rectangle 26"/>
              <p:cNvSpPr>
                <a:spLocks noChangeArrowheads="1"/>
              </p:cNvSpPr>
              <p:nvPr/>
            </p:nvSpPr>
            <p:spPr bwMode="auto">
              <a:xfrm>
                <a:off x="4530239" y="5081834"/>
                <a:ext cx="1872638" cy="328001"/>
              </a:xfrm>
              <a:prstGeom prst="rect">
                <a:avLst/>
              </a:prstGeom>
              <a:noFill/>
              <a:ln w="9525">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1" smtClean="0">
                    <a:ln>
                      <a:noFill/>
                    </a:ln>
                    <a:solidFill>
                      <a:sysClr val="window" lastClr="FFFFFF"/>
                    </a:solidFill>
                    <a:effectLst/>
                    <a:uLnTx/>
                    <a:uFillTx/>
                    <a:latin typeface="Calibri" pitchFamily="-112" charset="0"/>
                    <a:ea typeface="+mn-ea"/>
                    <a:cs typeface="+mn-cs"/>
                  </a:rPr>
                  <a:t>DIRECTOR 1</a:t>
                </a:r>
                <a:endParaRPr kumimoji="0" lang="en-US" sz="900" i="0" u="none" strike="noStrike" kern="1200" cap="none" spc="0" normalizeH="0" baseline="0" noProof="1">
                  <a:ln>
                    <a:noFill/>
                  </a:ln>
                  <a:solidFill>
                    <a:sysClr val="window" lastClr="FFFFFF"/>
                  </a:solidFill>
                  <a:effectLst/>
                  <a:uLnTx/>
                  <a:uFillTx/>
                  <a:latin typeface="Calibri" pitchFamily="-112" charset="0"/>
                  <a:ea typeface="+mn-ea"/>
                  <a:cs typeface="+mn-cs"/>
                </a:endParaRPr>
              </a:p>
            </p:txBody>
          </p:sp>
        </p:grpSp>
        <p:grpSp>
          <p:nvGrpSpPr>
            <p:cNvPr id="19" name="Group 18"/>
            <p:cNvGrpSpPr/>
            <p:nvPr/>
          </p:nvGrpSpPr>
          <p:grpSpPr>
            <a:xfrm>
              <a:off x="2876699" y="4487804"/>
              <a:ext cx="1875528" cy="724541"/>
              <a:chOff x="4682639" y="3397170"/>
              <a:chExt cx="1875528" cy="724541"/>
            </a:xfrm>
          </p:grpSpPr>
          <p:sp>
            <p:nvSpPr>
              <p:cNvPr id="24" name="Rectangle 23"/>
              <p:cNvSpPr>
                <a:spLocks noChangeArrowheads="1"/>
              </p:cNvSpPr>
              <p:nvPr/>
            </p:nvSpPr>
            <p:spPr bwMode="auto">
              <a:xfrm>
                <a:off x="4682639" y="3397170"/>
                <a:ext cx="1874084" cy="724541"/>
              </a:xfrm>
              <a:prstGeom prst="rect">
                <a:avLst/>
              </a:prstGeom>
              <a:solidFill>
                <a:schemeClr val="accent2">
                  <a:lumMod val="7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1">
                  <a:ln>
                    <a:noFill/>
                  </a:ln>
                  <a:solidFill>
                    <a:sysClr val="window" lastClr="FFFFFF"/>
                  </a:solidFill>
                  <a:effectLst/>
                  <a:uLnTx/>
                  <a:uFillTx/>
                  <a:latin typeface="Calibri"/>
                  <a:ea typeface="ＭＳ Ｐゴシック" pitchFamily="-112" charset="-128"/>
                  <a:cs typeface="+mn-cs"/>
                </a:endParaRPr>
              </a:p>
            </p:txBody>
          </p:sp>
          <p:sp>
            <p:nvSpPr>
              <p:cNvPr id="25" name="Rectangle 24"/>
              <p:cNvSpPr>
                <a:spLocks noChangeArrowheads="1"/>
              </p:cNvSpPr>
              <p:nvPr/>
            </p:nvSpPr>
            <p:spPr bwMode="auto">
              <a:xfrm>
                <a:off x="4685529" y="3595439"/>
                <a:ext cx="1872638" cy="328001"/>
              </a:xfrm>
              <a:prstGeom prst="rect">
                <a:avLst/>
              </a:prstGeom>
              <a:noFill/>
              <a:ln w="9525">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1" smtClean="0">
                    <a:ln>
                      <a:noFill/>
                    </a:ln>
                    <a:solidFill>
                      <a:sysClr val="window" lastClr="FFFFFF"/>
                    </a:solidFill>
                    <a:effectLst/>
                    <a:uLnTx/>
                    <a:uFillTx/>
                    <a:latin typeface="Calibri" pitchFamily="-112" charset="0"/>
                    <a:ea typeface="+mn-ea"/>
                    <a:cs typeface="+mn-cs"/>
                  </a:rPr>
                  <a:t>DIRECTOR  2</a:t>
                </a:r>
                <a:endParaRPr kumimoji="0" lang="en-US" sz="900" i="0" u="none" strike="noStrike" kern="1200" cap="none" spc="0" normalizeH="0" baseline="0" noProof="1">
                  <a:ln>
                    <a:noFill/>
                  </a:ln>
                  <a:solidFill>
                    <a:sysClr val="window" lastClr="FFFFFF"/>
                  </a:solidFill>
                  <a:effectLst/>
                  <a:uLnTx/>
                  <a:uFillTx/>
                  <a:latin typeface="Calibri" pitchFamily="-112" charset="0"/>
                  <a:ea typeface="+mn-ea"/>
                  <a:cs typeface="+mn-cs"/>
                </a:endParaRPr>
              </a:p>
            </p:txBody>
          </p:sp>
        </p:grpSp>
        <p:grpSp>
          <p:nvGrpSpPr>
            <p:cNvPr id="20" name="Group 19"/>
            <p:cNvGrpSpPr/>
            <p:nvPr/>
          </p:nvGrpSpPr>
          <p:grpSpPr>
            <a:xfrm>
              <a:off x="4914979" y="4487804"/>
              <a:ext cx="1875528" cy="724541"/>
              <a:chOff x="6888559" y="4539267"/>
              <a:chExt cx="1875528" cy="724541"/>
            </a:xfrm>
          </p:grpSpPr>
          <p:sp>
            <p:nvSpPr>
              <p:cNvPr id="22" name="Rectangle 21"/>
              <p:cNvSpPr>
                <a:spLocks noChangeArrowheads="1"/>
              </p:cNvSpPr>
              <p:nvPr/>
            </p:nvSpPr>
            <p:spPr bwMode="auto">
              <a:xfrm>
                <a:off x="6888559" y="4539267"/>
                <a:ext cx="1874084" cy="724541"/>
              </a:xfrm>
              <a:prstGeom prst="rect">
                <a:avLst/>
              </a:prstGeom>
              <a:solidFill>
                <a:schemeClr val="accent2">
                  <a:lumMod val="7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1">
                  <a:ln>
                    <a:noFill/>
                  </a:ln>
                  <a:solidFill>
                    <a:sysClr val="window" lastClr="FFFFFF"/>
                  </a:solidFill>
                  <a:effectLst/>
                  <a:uLnTx/>
                  <a:uFillTx/>
                  <a:latin typeface="Calibri"/>
                  <a:ea typeface="ＭＳ Ｐゴシック" pitchFamily="-112" charset="-128"/>
                  <a:cs typeface="+mn-cs"/>
                </a:endParaRPr>
              </a:p>
            </p:txBody>
          </p:sp>
          <p:sp>
            <p:nvSpPr>
              <p:cNvPr id="23" name="Rectangle 22"/>
              <p:cNvSpPr>
                <a:spLocks noChangeArrowheads="1"/>
              </p:cNvSpPr>
              <p:nvPr/>
            </p:nvSpPr>
            <p:spPr bwMode="auto">
              <a:xfrm>
                <a:off x="6891449" y="4737536"/>
                <a:ext cx="1872638" cy="328001"/>
              </a:xfrm>
              <a:prstGeom prst="rect">
                <a:avLst/>
              </a:prstGeom>
              <a:noFill/>
              <a:ln w="9525">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1" smtClean="0">
                    <a:ln>
                      <a:noFill/>
                    </a:ln>
                    <a:solidFill>
                      <a:sysClr val="window" lastClr="FFFFFF"/>
                    </a:solidFill>
                    <a:effectLst/>
                    <a:uLnTx/>
                    <a:uFillTx/>
                    <a:latin typeface="Calibri" pitchFamily="-112" charset="0"/>
                    <a:ea typeface="+mn-ea"/>
                    <a:cs typeface="+mn-cs"/>
                  </a:rPr>
                  <a:t>DIRECTOR 3</a:t>
                </a:r>
                <a:endParaRPr kumimoji="0" lang="en-US" sz="900" i="0" u="none" strike="noStrike" kern="1200" cap="none" spc="0" normalizeH="0" baseline="0" noProof="1">
                  <a:ln>
                    <a:noFill/>
                  </a:ln>
                  <a:solidFill>
                    <a:sysClr val="window" lastClr="FFFFFF"/>
                  </a:solidFill>
                  <a:effectLst/>
                  <a:uLnTx/>
                  <a:uFillTx/>
                  <a:latin typeface="Calibri" pitchFamily="-112" charset="0"/>
                  <a:ea typeface="+mn-ea"/>
                  <a:cs typeface="+mn-cs"/>
                </a:endParaRPr>
              </a:p>
            </p:txBody>
          </p:sp>
        </p:grpSp>
        <p:cxnSp>
          <p:nvCxnSpPr>
            <p:cNvPr id="21" name="Gerade Verbindung 80"/>
            <p:cNvCxnSpPr/>
            <p:nvPr/>
          </p:nvCxnSpPr>
          <p:spPr bwMode="auto">
            <a:xfrm flipH="1">
              <a:off x="1717195" y="4280888"/>
              <a:ext cx="4134826" cy="0"/>
            </a:xfrm>
            <a:prstGeom prst="line">
              <a:avLst/>
            </a:prstGeom>
            <a:noFill/>
            <a:ln w="9525" cap="flat" cmpd="sng" algn="ctr">
              <a:solidFill>
                <a:srgbClr val="5F5F5F"/>
              </a:solidFill>
              <a:prstDash val="solid"/>
            </a:ln>
            <a:effectLst/>
          </p:spPr>
        </p:cxnSp>
      </p:grpSp>
      <p:sp>
        <p:nvSpPr>
          <p:cNvPr id="37" name="Rectangle 2"/>
          <p:cNvSpPr>
            <a:spLocks noGrp="1"/>
          </p:cNvSpPr>
          <p:nvPr>
            <p:ph type="title"/>
          </p:nvPr>
        </p:nvSpPr>
        <p:spPr>
          <a:xfrm>
            <a:off x="428625" y="171450"/>
            <a:ext cx="8229600" cy="1104899"/>
          </a:xfrm>
        </p:spPr>
        <p:txBody>
          <a:bodyPr>
            <a:normAutofit/>
          </a:bodyPr>
          <a:lstStyle/>
          <a:p>
            <a:r>
              <a:rPr lang="en-US" sz="4000" dirty="0" smtClean="0">
                <a:latin typeface="Calibri" pitchFamily="34" charset="0"/>
                <a:cs typeface="Calibri" pitchFamily="34" charset="0"/>
              </a:rPr>
              <a:t>ORGANIZATION DESIGN </a:t>
            </a:r>
            <a:r>
              <a:rPr lang="en-US" dirty="0" smtClean="0"/>
              <a:t/>
            </a:r>
            <a:br>
              <a:rPr lang="en-US" dirty="0" smtClean="0"/>
            </a:br>
            <a:r>
              <a:rPr lang="en-US" sz="2400" dirty="0" smtClean="0">
                <a:solidFill>
                  <a:schemeClr val="accent1">
                    <a:lumMod val="75000"/>
                  </a:schemeClr>
                </a:solidFill>
                <a:latin typeface="Calibri" pitchFamily="34" charset="0"/>
                <a:cs typeface="Calibri" pitchFamily="34" charset="0"/>
              </a:rPr>
              <a:t>Deals with Similar Considerations</a:t>
            </a:r>
            <a:endParaRPr lang="en-US" sz="2400" dirty="0">
              <a:solidFill>
                <a:schemeClr val="accent1">
                  <a:lumMod val="75000"/>
                </a:schemeClr>
              </a:solidFill>
              <a:latin typeface="Calibri" pitchFamily="34" charset="0"/>
              <a:cs typeface="Calibri" pitchFamily="34" charset="0"/>
            </a:endParaRPr>
          </a:p>
        </p:txBody>
      </p:sp>
      <p:sp>
        <p:nvSpPr>
          <p:cNvPr id="35" name="Rectangle 34">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749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29" grpId="0" animBg="1"/>
      <p:bldP spid="30"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1026"/>
          <p:cNvSpPr>
            <a:spLocks noGrp="1" noChangeArrowheads="1"/>
          </p:cNvSpPr>
          <p:nvPr>
            <p:ph type="title"/>
          </p:nvPr>
        </p:nvSpPr>
        <p:spPr>
          <a:prstGeom prst="rect">
            <a:avLst/>
          </a:prstGeom>
        </p:spPr>
        <p:txBody>
          <a:bodyPr>
            <a:normAutofit fontScale="90000"/>
          </a:bodyPr>
          <a:lstStyle/>
          <a:p>
            <a:pPr eaLnBrk="1" hangingPunct="1"/>
            <a:r>
              <a:rPr lang="en-US" sz="2000" dirty="0" smtClean="0"/>
              <a:t>According to Susan Mohrman &amp; others</a:t>
            </a:r>
            <a:br>
              <a:rPr lang="en-US" sz="2000" dirty="0" smtClean="0"/>
            </a:br>
            <a:r>
              <a:rPr lang="en-US" sz="2000" dirty="0" smtClean="0"/>
              <a:t>at USC’s Center for Effective Organizations</a:t>
            </a:r>
            <a:br>
              <a:rPr lang="en-US" sz="2000" dirty="0" smtClean="0"/>
            </a:br>
            <a:r>
              <a:rPr lang="en-US" sz="3200" dirty="0" smtClean="0"/>
              <a:t>High performing organizations support strategy with:</a:t>
            </a:r>
          </a:p>
        </p:txBody>
      </p:sp>
      <p:sp>
        <p:nvSpPr>
          <p:cNvPr id="6" name="Text Placeholder 5"/>
          <p:cNvSpPr>
            <a:spLocks noGrp="1"/>
          </p:cNvSpPr>
          <p:nvPr>
            <p:ph type="body" sz="quarter" idx="10"/>
          </p:nvPr>
        </p:nvSpPr>
        <p:spPr>
          <a:xfrm>
            <a:off x="265850" y="1603752"/>
            <a:ext cx="8231188" cy="4663440"/>
          </a:xfrm>
        </p:spPr>
        <p:txBody>
          <a:bodyPr>
            <a:normAutofit fontScale="85000" lnSpcReduction="10000"/>
          </a:bodyPr>
          <a:lstStyle/>
          <a:p>
            <a:pPr>
              <a:buClr>
                <a:schemeClr val="tx2"/>
              </a:buClr>
              <a:buFont typeface="Wingdings" pitchFamily="-1" charset="2"/>
              <a:buChar char="§"/>
            </a:pPr>
            <a:r>
              <a:rPr lang="en-US" dirty="0"/>
              <a:t>S</a:t>
            </a:r>
            <a:r>
              <a:rPr lang="en-US" dirty="0" smtClean="0"/>
              <a:t>tructure for performance </a:t>
            </a:r>
            <a:r>
              <a:rPr lang="en-US" dirty="0"/>
              <a:t>&amp; </a:t>
            </a:r>
            <a:r>
              <a:rPr lang="en-US" dirty="0" smtClean="0"/>
              <a:t>decisions</a:t>
            </a:r>
          </a:p>
          <a:p>
            <a:pPr>
              <a:buFont typeface="Wingdings" pitchFamily="-1" charset="2"/>
              <a:buChar char="§"/>
            </a:pPr>
            <a:r>
              <a:rPr lang="en-US" dirty="0"/>
              <a:t>C</a:t>
            </a:r>
            <a:r>
              <a:rPr lang="en-US" dirty="0" smtClean="0"/>
              <a:t>lear </a:t>
            </a:r>
            <a:r>
              <a:rPr lang="en-US" dirty="0"/>
              <a:t>responsibilities </a:t>
            </a:r>
            <a:r>
              <a:rPr lang="en-US" dirty="0" smtClean="0"/>
              <a:t>&amp; </a:t>
            </a:r>
            <a:r>
              <a:rPr lang="en-US" dirty="0"/>
              <a:t>decision-making </a:t>
            </a:r>
          </a:p>
          <a:p>
            <a:pPr>
              <a:buFont typeface="Wingdings" pitchFamily="-1" charset="2"/>
              <a:buChar char="§"/>
            </a:pPr>
            <a:r>
              <a:rPr lang="en-US" dirty="0" smtClean="0"/>
              <a:t>Skills </a:t>
            </a:r>
            <a:r>
              <a:rPr lang="en-US" dirty="0"/>
              <a:t>&amp; knowledge to operate without </a:t>
            </a:r>
            <a:r>
              <a:rPr lang="en-US" dirty="0" smtClean="0"/>
              <a:t/>
            </a:r>
            <a:br>
              <a:rPr lang="en-US" dirty="0" smtClean="0"/>
            </a:br>
            <a:r>
              <a:rPr lang="en-US" dirty="0" smtClean="0"/>
              <a:t>day-to-day </a:t>
            </a:r>
            <a:r>
              <a:rPr lang="en-US" dirty="0"/>
              <a:t>high-level management control</a:t>
            </a:r>
          </a:p>
          <a:p>
            <a:pPr>
              <a:buFont typeface="Wingdings" pitchFamily="-1" charset="2"/>
              <a:buChar char="§"/>
            </a:pPr>
            <a:r>
              <a:rPr lang="en-US" dirty="0" smtClean="0"/>
              <a:t>Integration </a:t>
            </a:r>
            <a:r>
              <a:rPr lang="en-US" dirty="0"/>
              <a:t>with </a:t>
            </a:r>
            <a:r>
              <a:rPr lang="en-US" dirty="0" smtClean="0"/>
              <a:t>interdependent </a:t>
            </a:r>
            <a:r>
              <a:rPr lang="en-US" dirty="0"/>
              <a:t>units </a:t>
            </a:r>
            <a:endParaRPr lang="en-US" dirty="0" smtClean="0"/>
          </a:p>
          <a:p>
            <a:pPr>
              <a:buFont typeface="Wingdings" pitchFamily="-1" charset="2"/>
              <a:buChar char="§"/>
            </a:pPr>
            <a:r>
              <a:rPr lang="en-US" dirty="0" smtClean="0"/>
              <a:t>Whole </a:t>
            </a:r>
            <a:r>
              <a:rPr lang="en-US" dirty="0"/>
              <a:t>work </a:t>
            </a:r>
            <a:r>
              <a:rPr lang="en-US" dirty="0" smtClean="0"/>
              <a:t>processes </a:t>
            </a:r>
            <a:r>
              <a:rPr lang="en-US" dirty="0"/>
              <a:t>that </a:t>
            </a:r>
            <a:r>
              <a:rPr lang="en-US" dirty="0" smtClean="0"/>
              <a:t>deliver </a:t>
            </a:r>
            <a:r>
              <a:rPr lang="en-US" dirty="0"/>
              <a:t>value to the </a:t>
            </a:r>
            <a:r>
              <a:rPr lang="en-US" dirty="0" smtClean="0"/>
              <a:t>customer</a:t>
            </a:r>
          </a:p>
          <a:p>
            <a:pPr>
              <a:buClr>
                <a:schemeClr val="tx2"/>
              </a:buClr>
              <a:buFont typeface="Wingdings" pitchFamily="-1" charset="2"/>
              <a:buChar char="§"/>
            </a:pPr>
            <a:r>
              <a:rPr lang="en-US" dirty="0" smtClean="0"/>
              <a:t>Measuring, responding </a:t>
            </a:r>
            <a:r>
              <a:rPr lang="en-US" dirty="0"/>
              <a:t>to and </a:t>
            </a:r>
            <a:r>
              <a:rPr lang="en-US" dirty="0" smtClean="0"/>
              <a:t>learning </a:t>
            </a:r>
            <a:r>
              <a:rPr lang="en-US" dirty="0"/>
              <a:t>from process &amp; </a:t>
            </a:r>
            <a:r>
              <a:rPr lang="en-US" dirty="0" smtClean="0"/>
              <a:t>results</a:t>
            </a:r>
          </a:p>
          <a:p>
            <a:pPr>
              <a:buFont typeface="Wingdings" pitchFamily="-1" charset="2"/>
              <a:buChar char="§"/>
            </a:pPr>
            <a:r>
              <a:rPr lang="en-US" dirty="0" smtClean="0"/>
              <a:t>Continually improving</a:t>
            </a:r>
            <a:endParaRPr lang="en-US" dirty="0"/>
          </a:p>
          <a:p>
            <a:pPr>
              <a:buFont typeface="Wingdings" pitchFamily="-1" charset="2"/>
              <a:buChar char="§"/>
            </a:pPr>
            <a:endParaRPr lang="en-US" dirty="0"/>
          </a:p>
          <a:p>
            <a:pPr>
              <a:buFont typeface="Wingdings" pitchFamily="-1" charset="2"/>
              <a:buChar char="§"/>
            </a:pPr>
            <a:endParaRPr lang="en-US" dirty="0" smtClean="0"/>
          </a:p>
          <a:p>
            <a:pPr>
              <a:buFont typeface="Wingdings" pitchFamily="-1" charset="2"/>
              <a:buChar char="§"/>
            </a:pPr>
            <a:endParaRPr lang="en-US" dirty="0"/>
          </a:p>
          <a:p>
            <a:pPr>
              <a:buClr>
                <a:schemeClr val="tx2"/>
              </a:buClr>
              <a:buFont typeface="Wingdings" pitchFamily="-1" charset="2"/>
              <a:buChar char="§"/>
            </a:pPr>
            <a:endParaRPr lang="en-US" dirty="0"/>
          </a:p>
          <a:p>
            <a:endParaRPr lang="en-US" dirty="0"/>
          </a:p>
          <a:p>
            <a:endParaRPr lang="en-US"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3762" y="1242203"/>
            <a:ext cx="3430233" cy="269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596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23" y="296839"/>
            <a:ext cx="8523566" cy="922361"/>
          </a:xfrm>
        </p:spPr>
        <p:txBody>
          <a:bodyPr/>
          <a:lstStyle/>
          <a:p>
            <a:r>
              <a:rPr lang="en-US" sz="4000" dirty="0" smtClean="0">
                <a:latin typeface="Calibri" pitchFamily="34" charset="0"/>
                <a:cs typeface="Calibri" pitchFamily="34" charset="0"/>
              </a:rPr>
              <a:t>APPLY PRINCIPLES TO ORGANIZATION:</a:t>
            </a:r>
            <a:endParaRPr lang="en-US" sz="4000" dirty="0">
              <a:latin typeface="Calibri" pitchFamily="34" charset="0"/>
              <a:cs typeface="Calibri" pitchFamily="34" charset="0"/>
            </a:endParaRPr>
          </a:p>
        </p:txBody>
      </p:sp>
      <p:graphicFrame>
        <p:nvGraphicFramePr>
          <p:cNvPr id="6" name="Diagram 5"/>
          <p:cNvGraphicFramePr/>
          <p:nvPr>
            <p:extLst>
              <p:ext uri="{D42A27DB-BD31-4B8C-83A1-F6EECF244321}">
                <p14:modId xmlns:p14="http://schemas.microsoft.com/office/powerpoint/2010/main" val="2196468508"/>
              </p:ext>
            </p:extLst>
          </p:nvPr>
        </p:nvGraphicFramePr>
        <p:xfrm>
          <a:off x="1" y="924826"/>
          <a:ext cx="9048466" cy="5493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64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F7CFAF78-B684-44FD-B8D3-43A7479E6CDE}"/>
                                            </p:graphicEl>
                                          </p:spTgt>
                                        </p:tgtEl>
                                        <p:attrNameLst>
                                          <p:attrName>style.visibility</p:attrName>
                                        </p:attrNameLst>
                                      </p:cBhvr>
                                      <p:to>
                                        <p:strVal val="visible"/>
                                      </p:to>
                                    </p:set>
                                    <p:anim calcmode="lin" valueType="num">
                                      <p:cBhvr additive="base">
                                        <p:cTn id="7" dur="500" fill="hold"/>
                                        <p:tgtEl>
                                          <p:spTgt spid="6">
                                            <p:graphicEl>
                                              <a:dgm id="{F7CFAF78-B684-44FD-B8D3-43A7479E6CD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F7CFAF78-B684-44FD-B8D3-43A7479E6CDE}"/>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2B03EBF4-873F-4AF9-87F8-7A51CC03FD21}"/>
                                            </p:graphicEl>
                                          </p:spTgt>
                                        </p:tgtEl>
                                        <p:attrNameLst>
                                          <p:attrName>style.visibility</p:attrName>
                                        </p:attrNameLst>
                                      </p:cBhvr>
                                      <p:to>
                                        <p:strVal val="visible"/>
                                      </p:to>
                                    </p:set>
                                    <p:anim calcmode="lin" valueType="num">
                                      <p:cBhvr additive="base">
                                        <p:cTn id="13" dur="500" fill="hold"/>
                                        <p:tgtEl>
                                          <p:spTgt spid="6">
                                            <p:graphicEl>
                                              <a:dgm id="{2B03EBF4-873F-4AF9-87F8-7A51CC03FD2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2B03EBF4-873F-4AF9-87F8-7A51CC03FD2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C0D157DC-4A11-43A8-96CE-8D6CB7DE391A}"/>
                                            </p:graphicEl>
                                          </p:spTgt>
                                        </p:tgtEl>
                                        <p:attrNameLst>
                                          <p:attrName>style.visibility</p:attrName>
                                        </p:attrNameLst>
                                      </p:cBhvr>
                                      <p:to>
                                        <p:strVal val="visible"/>
                                      </p:to>
                                    </p:set>
                                    <p:anim calcmode="lin" valueType="num">
                                      <p:cBhvr additive="base">
                                        <p:cTn id="19" dur="500" fill="hold"/>
                                        <p:tgtEl>
                                          <p:spTgt spid="6">
                                            <p:graphicEl>
                                              <a:dgm id="{C0D157DC-4A11-43A8-96CE-8D6CB7DE391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C0D157DC-4A11-43A8-96CE-8D6CB7DE391A}"/>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965A1C2E-981A-4BB8-92F1-F75B4882A99E}"/>
                                            </p:graphicEl>
                                          </p:spTgt>
                                        </p:tgtEl>
                                        <p:attrNameLst>
                                          <p:attrName>style.visibility</p:attrName>
                                        </p:attrNameLst>
                                      </p:cBhvr>
                                      <p:to>
                                        <p:strVal val="visible"/>
                                      </p:to>
                                    </p:set>
                                    <p:anim calcmode="lin" valueType="num">
                                      <p:cBhvr additive="base">
                                        <p:cTn id="25" dur="500" fill="hold"/>
                                        <p:tgtEl>
                                          <p:spTgt spid="6">
                                            <p:graphicEl>
                                              <a:dgm id="{965A1C2E-981A-4BB8-92F1-F75B4882A99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965A1C2E-981A-4BB8-92F1-F75B4882A99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DBE75E0C-3450-491E-8A2C-5A77EA26D59B}"/>
                                            </p:graphicEl>
                                          </p:spTgt>
                                        </p:tgtEl>
                                        <p:attrNameLst>
                                          <p:attrName>style.visibility</p:attrName>
                                        </p:attrNameLst>
                                      </p:cBhvr>
                                      <p:to>
                                        <p:strVal val="visible"/>
                                      </p:to>
                                    </p:set>
                                    <p:anim calcmode="lin" valueType="num">
                                      <p:cBhvr additive="base">
                                        <p:cTn id="31" dur="500" fill="hold"/>
                                        <p:tgtEl>
                                          <p:spTgt spid="6">
                                            <p:graphicEl>
                                              <a:dgm id="{DBE75E0C-3450-491E-8A2C-5A77EA26D59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DBE75E0C-3450-491E-8A2C-5A77EA26D59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4838" y="269547"/>
            <a:ext cx="8229600" cy="624572"/>
          </a:xfrm>
        </p:spPr>
        <p:txBody>
          <a:bodyPr/>
          <a:lstStyle/>
          <a:p>
            <a:r>
              <a:rPr lang="en-US" sz="4000" dirty="0" smtClean="0">
                <a:latin typeface="Calibri" pitchFamily="34" charset="0"/>
                <a:cs typeface="Calibri" pitchFamily="34" charset="0"/>
              </a:rPr>
              <a:t>AGENDA</a:t>
            </a:r>
            <a:endParaRPr lang="en-US" sz="4000" dirty="0">
              <a:latin typeface="Calibri" pitchFamily="34" charset="0"/>
              <a:cs typeface="Calibri" pitchFamily="34" charset="0"/>
            </a:endParaRPr>
          </a:p>
        </p:txBody>
      </p:sp>
      <p:sp>
        <p:nvSpPr>
          <p:cNvPr id="4" name="Text Placeholder 3"/>
          <p:cNvSpPr>
            <a:spLocks noGrp="1"/>
          </p:cNvSpPr>
          <p:nvPr>
            <p:ph type="body" sz="quarter" idx="10"/>
          </p:nvPr>
        </p:nvSpPr>
        <p:spPr>
          <a:xfrm>
            <a:off x="394650" y="1098836"/>
            <a:ext cx="5042855" cy="5663820"/>
          </a:xfrm>
        </p:spPr>
        <p:txBody>
          <a:bodyPr>
            <a:noAutofit/>
          </a:bodyPr>
          <a:lstStyle/>
          <a:p>
            <a:pPr marL="0" indent="0">
              <a:spcBef>
                <a:spcPts val="300"/>
              </a:spcBef>
              <a:spcAft>
                <a:spcPts val="300"/>
              </a:spcAft>
              <a:buNone/>
            </a:pPr>
            <a:r>
              <a:rPr lang="en-US" b="1" dirty="0" smtClean="0">
                <a:solidFill>
                  <a:schemeClr val="bg1">
                    <a:lumMod val="65000"/>
                  </a:schemeClr>
                </a:solidFill>
                <a:latin typeface="Calibri" pitchFamily="34" charset="0"/>
                <a:cs typeface="Calibri" pitchFamily="34" charset="0"/>
              </a:rPr>
              <a:t>Your Situation </a:t>
            </a:r>
          </a:p>
          <a:p>
            <a:pPr lvl="1">
              <a:spcBef>
                <a:spcPts val="0"/>
              </a:spcBef>
              <a:spcAft>
                <a:spcPts val="300"/>
              </a:spcAft>
            </a:pPr>
            <a:r>
              <a:rPr lang="en-US" sz="2400" dirty="0" smtClean="0">
                <a:solidFill>
                  <a:schemeClr val="bg1">
                    <a:lumMod val="65000"/>
                  </a:schemeClr>
                </a:solidFill>
                <a:latin typeface="Calibri" pitchFamily="34" charset="0"/>
                <a:cs typeface="Calibri" pitchFamily="34" charset="0"/>
              </a:rPr>
              <a:t>Where are we on our Lean Journey? </a:t>
            </a:r>
          </a:p>
          <a:p>
            <a:pPr marL="3175" indent="0">
              <a:spcBef>
                <a:spcPts val="0"/>
              </a:spcBef>
              <a:spcAft>
                <a:spcPts val="300"/>
              </a:spcAft>
              <a:buNone/>
            </a:pPr>
            <a:r>
              <a:rPr lang="en-US" b="1" dirty="0" smtClean="0">
                <a:solidFill>
                  <a:schemeClr val="bg1">
                    <a:lumMod val="65000"/>
                  </a:schemeClr>
                </a:solidFill>
                <a:latin typeface="Calibri" pitchFamily="34" charset="0"/>
                <a:cs typeface="Calibri" pitchFamily="34" charset="0"/>
              </a:rPr>
              <a:t>Lean &amp; Organization Design</a:t>
            </a:r>
            <a:endParaRPr lang="en-US" b="1" dirty="0">
              <a:solidFill>
                <a:schemeClr val="bg1">
                  <a:lumMod val="65000"/>
                </a:schemeClr>
              </a:solidFill>
              <a:latin typeface="Calibri" pitchFamily="34" charset="0"/>
              <a:cs typeface="Calibri" pitchFamily="34" charset="0"/>
            </a:endParaRPr>
          </a:p>
          <a:p>
            <a:pPr lvl="1">
              <a:spcBef>
                <a:spcPts val="0"/>
              </a:spcBef>
              <a:spcAft>
                <a:spcPts val="300"/>
              </a:spcAft>
            </a:pPr>
            <a:r>
              <a:rPr lang="en-US" sz="2400" dirty="0" smtClean="0">
                <a:solidFill>
                  <a:schemeClr val="bg1">
                    <a:lumMod val="65000"/>
                  </a:schemeClr>
                </a:solidFill>
                <a:latin typeface="Calibri" pitchFamily="34" charset="0"/>
                <a:cs typeface="Calibri" pitchFamily="34" charset="0"/>
              </a:rPr>
              <a:t>Principles – how they fit</a:t>
            </a:r>
          </a:p>
          <a:p>
            <a:pPr marL="0" indent="0">
              <a:spcBef>
                <a:spcPts val="300"/>
              </a:spcBef>
              <a:spcAft>
                <a:spcPts val="300"/>
              </a:spcAft>
              <a:buNone/>
            </a:pPr>
            <a:r>
              <a:rPr lang="en-US" b="1" dirty="0" smtClean="0">
                <a:solidFill>
                  <a:schemeClr val="accent1">
                    <a:lumMod val="75000"/>
                  </a:schemeClr>
                </a:solidFill>
                <a:latin typeface="Calibri" pitchFamily="34" charset="0"/>
                <a:cs typeface="Calibri" pitchFamily="34" charset="0"/>
              </a:rPr>
              <a:t>Current </a:t>
            </a:r>
            <a:r>
              <a:rPr lang="en-US" b="1" dirty="0">
                <a:solidFill>
                  <a:schemeClr val="accent1">
                    <a:lumMod val="75000"/>
                  </a:schemeClr>
                </a:solidFill>
                <a:latin typeface="Calibri" pitchFamily="34" charset="0"/>
                <a:cs typeface="Calibri" pitchFamily="34" charset="0"/>
              </a:rPr>
              <a:t>Situation &amp; Gaps</a:t>
            </a:r>
          </a:p>
          <a:p>
            <a:pPr lvl="1">
              <a:spcBef>
                <a:spcPts val="0"/>
              </a:spcBef>
              <a:spcAft>
                <a:spcPts val="300"/>
              </a:spcAft>
            </a:pPr>
            <a:r>
              <a:rPr lang="en-US" sz="2400" dirty="0">
                <a:latin typeface="Calibri" pitchFamily="34" charset="0"/>
                <a:cs typeface="Calibri" pitchFamily="34" charset="0"/>
              </a:rPr>
              <a:t>Customer and staff </a:t>
            </a:r>
            <a:r>
              <a:rPr lang="en-US" sz="2400" dirty="0" smtClean="0">
                <a:latin typeface="Calibri" pitchFamily="34" charset="0"/>
                <a:cs typeface="Calibri" pitchFamily="34" charset="0"/>
              </a:rPr>
              <a:t>input</a:t>
            </a:r>
            <a:endParaRPr lang="en-US" sz="2400" dirty="0">
              <a:latin typeface="Calibri" pitchFamily="34" charset="0"/>
              <a:cs typeface="Calibri" pitchFamily="34" charset="0"/>
            </a:endParaRPr>
          </a:p>
          <a:p>
            <a:pPr lvl="1">
              <a:spcBef>
                <a:spcPts val="0"/>
              </a:spcBef>
              <a:spcAft>
                <a:spcPts val="300"/>
              </a:spcAft>
            </a:pPr>
            <a:r>
              <a:rPr lang="en-US" sz="2400" dirty="0">
                <a:latin typeface="Calibri" pitchFamily="34" charset="0"/>
                <a:cs typeface="Calibri" pitchFamily="34" charset="0"/>
              </a:rPr>
              <a:t>Skills we have; skills we need</a:t>
            </a:r>
          </a:p>
          <a:p>
            <a:pPr lvl="1">
              <a:spcBef>
                <a:spcPts val="0"/>
              </a:spcBef>
              <a:spcAft>
                <a:spcPts val="300"/>
              </a:spcAft>
            </a:pPr>
            <a:r>
              <a:rPr lang="en-US" sz="2400" dirty="0">
                <a:latin typeface="Calibri" pitchFamily="34" charset="0"/>
                <a:cs typeface="Calibri" pitchFamily="34" charset="0"/>
              </a:rPr>
              <a:t>Processes and their </a:t>
            </a:r>
            <a:r>
              <a:rPr lang="en-US" sz="2400" dirty="0" smtClean="0">
                <a:latin typeface="Calibri" pitchFamily="34" charset="0"/>
                <a:cs typeface="Calibri" pitchFamily="34" charset="0"/>
              </a:rPr>
              <a:t>limitations</a:t>
            </a:r>
            <a:endParaRPr lang="en-US" sz="2400" b="1" dirty="0">
              <a:latin typeface="Calibri" pitchFamily="34" charset="0"/>
              <a:cs typeface="Calibri" pitchFamily="34" charset="0"/>
            </a:endParaRPr>
          </a:p>
          <a:p>
            <a:pPr marL="0" lvl="1" indent="0">
              <a:spcBef>
                <a:spcPts val="0"/>
              </a:spcBef>
              <a:spcAft>
                <a:spcPts val="300"/>
              </a:spcAft>
              <a:buNone/>
              <a:tabLst>
                <a:tab pos="231775" algn="l"/>
              </a:tabLst>
            </a:pPr>
            <a:r>
              <a:rPr lang="en-US" sz="2400" b="1" dirty="0" smtClean="0">
                <a:solidFill>
                  <a:schemeClr val="tx2">
                    <a:lumMod val="75000"/>
                  </a:schemeClr>
                </a:solidFill>
                <a:latin typeface="Calibri" pitchFamily="34" charset="0"/>
                <a:cs typeface="Calibri" pitchFamily="34" charset="0"/>
              </a:rPr>
              <a:t>Desired Outcomes</a:t>
            </a:r>
            <a:endParaRPr lang="en-US" sz="2400" b="1" dirty="0">
              <a:solidFill>
                <a:schemeClr val="tx2">
                  <a:lumMod val="75000"/>
                </a:schemeClr>
              </a:solidFill>
              <a:latin typeface="Calibri" pitchFamily="34" charset="0"/>
              <a:cs typeface="Calibri" pitchFamily="34" charset="0"/>
            </a:endParaRPr>
          </a:p>
          <a:p>
            <a:pPr marL="342900" lvl="1" indent="-342900">
              <a:spcAft>
                <a:spcPts val="300"/>
              </a:spcAft>
              <a:tabLst>
                <a:tab pos="231775" algn="l"/>
              </a:tabLst>
            </a:pPr>
            <a:r>
              <a:rPr lang="en-US" sz="2400" dirty="0" smtClean="0">
                <a:solidFill>
                  <a:schemeClr val="tx2">
                    <a:lumMod val="75000"/>
                  </a:schemeClr>
                </a:solidFill>
                <a:latin typeface="Calibri" pitchFamily="34" charset="0"/>
                <a:cs typeface="Calibri" pitchFamily="34" charset="0"/>
              </a:rPr>
              <a:t>What </a:t>
            </a:r>
            <a:r>
              <a:rPr lang="en-US" sz="2400" dirty="0">
                <a:solidFill>
                  <a:schemeClr val="tx2">
                    <a:lumMod val="75000"/>
                  </a:schemeClr>
                </a:solidFill>
                <a:latin typeface="Calibri" pitchFamily="34" charset="0"/>
                <a:cs typeface="Calibri" pitchFamily="34" charset="0"/>
              </a:rPr>
              <a:t>do we want to achieve</a:t>
            </a:r>
            <a:r>
              <a:rPr lang="en-US" sz="2400" dirty="0" smtClean="0">
                <a:solidFill>
                  <a:schemeClr val="tx2">
                    <a:lumMod val="75000"/>
                  </a:schemeClr>
                </a:solidFill>
                <a:latin typeface="Calibri" pitchFamily="34" charset="0"/>
                <a:cs typeface="Calibri" pitchFamily="34" charset="0"/>
              </a:rPr>
              <a:t>?</a:t>
            </a:r>
            <a:endParaRPr lang="en-US" sz="2400" b="1" dirty="0">
              <a:solidFill>
                <a:schemeClr val="tx2">
                  <a:lumMod val="75000"/>
                </a:schemeClr>
              </a:solidFill>
              <a:latin typeface="Calibri" pitchFamily="34" charset="0"/>
              <a:cs typeface="Calibri" pitchFamily="34" charset="0"/>
            </a:endParaRPr>
          </a:p>
          <a:p>
            <a:pPr marL="0" lvl="1" indent="0">
              <a:spcBef>
                <a:spcPts val="0"/>
              </a:spcBef>
              <a:spcAft>
                <a:spcPts val="300"/>
              </a:spcAft>
              <a:buNone/>
              <a:tabLst>
                <a:tab pos="231775" algn="l"/>
              </a:tabLst>
            </a:pPr>
            <a:r>
              <a:rPr lang="en-US" sz="2400" b="1" dirty="0" smtClean="0">
                <a:solidFill>
                  <a:schemeClr val="tx2">
                    <a:lumMod val="75000"/>
                  </a:schemeClr>
                </a:solidFill>
                <a:latin typeface="Calibri" pitchFamily="34" charset="0"/>
                <a:cs typeface="Calibri" pitchFamily="34" charset="0"/>
              </a:rPr>
              <a:t>Our Plan</a:t>
            </a:r>
            <a:endParaRPr lang="en-US" sz="2400" b="1" dirty="0">
              <a:solidFill>
                <a:schemeClr val="tx2">
                  <a:lumMod val="75000"/>
                </a:schemeClr>
              </a:solidFill>
              <a:latin typeface="Calibri" pitchFamily="34" charset="0"/>
              <a:cs typeface="Calibri" pitchFamily="34" charset="0"/>
            </a:endParaRPr>
          </a:p>
        </p:txBody>
      </p:sp>
      <p:pic>
        <p:nvPicPr>
          <p:cNvPr id="6" name="Picture 5" descr="iStock_0_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60019" y="0"/>
            <a:ext cx="3183981" cy="627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Rectangle 4">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3327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9299" y="573239"/>
            <a:ext cx="8874701" cy="1104899"/>
          </a:xfrm>
        </p:spPr>
        <p:txBody>
          <a:bodyPr>
            <a:noAutofit/>
          </a:bodyPr>
          <a:lstStyle/>
          <a:p>
            <a:r>
              <a:rPr lang="en-US" sz="4000" dirty="0" smtClean="0">
                <a:latin typeface="Calibri" pitchFamily="34" charset="0"/>
                <a:cs typeface="Calibri" pitchFamily="34" charset="0"/>
              </a:rPr>
              <a:t>CP PURPOSE</a:t>
            </a:r>
            <a:br>
              <a:rPr lang="en-US" sz="4000" dirty="0" smtClean="0">
                <a:latin typeface="Calibri" pitchFamily="34" charset="0"/>
                <a:cs typeface="Calibri" pitchFamily="34" charset="0"/>
              </a:rPr>
            </a:br>
            <a:r>
              <a:rPr lang="en-US" sz="2400" dirty="0" smtClean="0">
                <a:solidFill>
                  <a:schemeClr val="accent1">
                    <a:lumMod val="75000"/>
                  </a:schemeClr>
                </a:solidFill>
                <a:latin typeface="Calibri" pitchFamily="34" charset="0"/>
                <a:cs typeface="Calibri" pitchFamily="34" charset="0"/>
              </a:rPr>
              <a:t>Create a healthier workplace to get more done with less stress</a:t>
            </a:r>
            <a:r>
              <a:rPr lang="en-US" sz="4000" dirty="0" smtClean="0">
                <a:latin typeface="Calibri" pitchFamily="34" charset="0"/>
                <a:cs typeface="Calibri" pitchFamily="34" charset="0"/>
              </a:rPr>
              <a:t/>
            </a:r>
            <a:br>
              <a:rPr lang="en-US" sz="4000" dirty="0" smtClean="0">
                <a:latin typeface="Calibri" pitchFamily="34" charset="0"/>
                <a:cs typeface="Calibri" pitchFamily="34" charset="0"/>
              </a:rPr>
            </a:br>
            <a:endParaRPr lang="en-US" sz="4000" dirty="0">
              <a:latin typeface="Calibri" pitchFamily="34" charset="0"/>
              <a:cs typeface="Calibri" pitchFamily="34" charset="0"/>
            </a:endParaRPr>
          </a:p>
        </p:txBody>
      </p:sp>
      <p:pic>
        <p:nvPicPr>
          <p:cNvPr id="6" name="Picture 2" descr="C:\Users\mgethin-jones\Desktop\March 27-28, UCSF Photos\Day TWO\14. People\IMG_456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041" y="3796088"/>
            <a:ext cx="4078224" cy="2342307"/>
          </a:xfrm>
          <a:prstGeom prst="rect">
            <a:avLst/>
          </a:prstGeom>
          <a:ln>
            <a:noFill/>
          </a:ln>
          <a:effectLst>
            <a:outerShdw blurRad="292100" dist="139700" dir="2700000" algn="tl" rotWithShape="0">
              <a:srgbClr val="333333">
                <a:alpha val="65000"/>
              </a:srgbClr>
            </a:outerShdw>
          </a:effectLst>
        </p:spPr>
      </p:pic>
      <p:pic>
        <p:nvPicPr>
          <p:cNvPr id="7" name="Picture 5" descr="C:\Users\mgethin-jones\Desktop\March 27-28, UCSF Photos\Day TWO\14. People\IMG_457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9141" y="3796088"/>
            <a:ext cx="4078224" cy="229843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4651027" y="2293925"/>
            <a:ext cx="4076338" cy="1452809"/>
          </a:xfrm>
          <a:prstGeom prst="rect">
            <a:avLst/>
          </a:prstGeom>
          <a:solidFill>
            <a:srgbClr val="A4D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0">
              <a:solidFill>
                <a:srgbClr val="FFFFFF"/>
              </a:solidFill>
            </a:endParaRPr>
          </a:p>
        </p:txBody>
      </p:sp>
      <p:sp>
        <p:nvSpPr>
          <p:cNvPr id="9" name="Rectangle 8"/>
          <p:cNvSpPr/>
          <p:nvPr/>
        </p:nvSpPr>
        <p:spPr>
          <a:xfrm>
            <a:off x="365041" y="1536183"/>
            <a:ext cx="4078224" cy="75774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0">
              <a:solidFill>
                <a:srgbClr val="FFFFFF"/>
              </a:solidFill>
            </a:endParaRPr>
          </a:p>
        </p:txBody>
      </p:sp>
      <p:sp>
        <p:nvSpPr>
          <p:cNvPr id="10" name="TextBox 9"/>
          <p:cNvSpPr txBox="1"/>
          <p:nvPr/>
        </p:nvSpPr>
        <p:spPr>
          <a:xfrm>
            <a:off x="365042" y="1566151"/>
            <a:ext cx="4078224" cy="707886"/>
          </a:xfrm>
          <a:prstGeom prst="rect">
            <a:avLst/>
          </a:prstGeom>
          <a:noFill/>
        </p:spPr>
        <p:txBody>
          <a:bodyPr wrap="square" rtlCol="0">
            <a:spAutoFit/>
          </a:bodyPr>
          <a:lstStyle/>
          <a:p>
            <a:pPr algn="ctr" defTabSz="914400" fontAlgn="auto">
              <a:spcBef>
                <a:spcPts val="0"/>
              </a:spcBef>
              <a:spcAft>
                <a:spcPts val="0"/>
              </a:spcAft>
            </a:pPr>
            <a:r>
              <a:rPr lang="en-US" sz="2000" dirty="0" smtClean="0">
                <a:solidFill>
                  <a:srgbClr val="FFFFFF"/>
                </a:solidFill>
                <a:latin typeface="Calibri" pitchFamily="34" charset="0"/>
                <a:cs typeface="Calibri" pitchFamily="34" charset="0"/>
              </a:rPr>
              <a:t>Improve Capital </a:t>
            </a:r>
            <a:br>
              <a:rPr lang="en-US" sz="2000" dirty="0" smtClean="0">
                <a:solidFill>
                  <a:srgbClr val="FFFFFF"/>
                </a:solidFill>
                <a:latin typeface="Calibri" pitchFamily="34" charset="0"/>
                <a:cs typeface="Calibri" pitchFamily="34" charset="0"/>
              </a:rPr>
            </a:br>
            <a:r>
              <a:rPr lang="en-US" sz="2000" dirty="0" smtClean="0">
                <a:solidFill>
                  <a:srgbClr val="FFFFFF"/>
                </a:solidFill>
                <a:latin typeface="Calibri" pitchFamily="34" charset="0"/>
                <a:cs typeface="Calibri" pitchFamily="34" charset="0"/>
              </a:rPr>
              <a:t>Project Processes</a:t>
            </a:r>
            <a:endParaRPr lang="en-US" sz="2000" dirty="0">
              <a:solidFill>
                <a:srgbClr val="FFFFFF"/>
              </a:solidFill>
              <a:latin typeface="Calibri" pitchFamily="34" charset="0"/>
              <a:cs typeface="Calibri" pitchFamily="34" charset="0"/>
            </a:endParaRPr>
          </a:p>
        </p:txBody>
      </p:sp>
      <p:sp>
        <p:nvSpPr>
          <p:cNvPr id="11" name="Rectangle 10"/>
          <p:cNvSpPr/>
          <p:nvPr/>
        </p:nvSpPr>
        <p:spPr>
          <a:xfrm>
            <a:off x="4651028" y="1536184"/>
            <a:ext cx="4076337" cy="75774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0">
              <a:solidFill>
                <a:srgbClr val="FFFFFF"/>
              </a:solidFill>
            </a:endParaRPr>
          </a:p>
        </p:txBody>
      </p:sp>
      <p:sp>
        <p:nvSpPr>
          <p:cNvPr id="12" name="TextBox 11"/>
          <p:cNvSpPr txBox="1"/>
          <p:nvPr/>
        </p:nvSpPr>
        <p:spPr>
          <a:xfrm>
            <a:off x="4674060" y="1555234"/>
            <a:ext cx="4053305" cy="707886"/>
          </a:xfrm>
          <a:prstGeom prst="rect">
            <a:avLst/>
          </a:prstGeom>
          <a:noFill/>
        </p:spPr>
        <p:txBody>
          <a:bodyPr wrap="square" rtlCol="0">
            <a:spAutoFit/>
          </a:bodyPr>
          <a:lstStyle/>
          <a:p>
            <a:pPr algn="ctr" defTabSz="914400" fontAlgn="auto">
              <a:spcBef>
                <a:spcPts val="0"/>
              </a:spcBef>
              <a:spcAft>
                <a:spcPts val="0"/>
              </a:spcAft>
            </a:pPr>
            <a:r>
              <a:rPr lang="en-US" sz="2000" dirty="0" smtClean="0">
                <a:solidFill>
                  <a:srgbClr val="FFFFFF"/>
                </a:solidFill>
                <a:latin typeface="Calibri" pitchFamily="34" charset="0"/>
                <a:cs typeface="Calibri" pitchFamily="34" charset="0"/>
              </a:rPr>
              <a:t>Assess and Refine </a:t>
            </a:r>
            <a:br>
              <a:rPr lang="en-US" sz="2000" dirty="0" smtClean="0">
                <a:solidFill>
                  <a:srgbClr val="FFFFFF"/>
                </a:solidFill>
                <a:latin typeface="Calibri" pitchFamily="34" charset="0"/>
                <a:cs typeface="Calibri" pitchFamily="34" charset="0"/>
              </a:rPr>
            </a:br>
            <a:r>
              <a:rPr lang="en-US" sz="2000" dirty="0" smtClean="0">
                <a:solidFill>
                  <a:srgbClr val="FFFFFF"/>
                </a:solidFill>
                <a:latin typeface="Calibri" pitchFamily="34" charset="0"/>
                <a:cs typeface="Calibri" pitchFamily="34" charset="0"/>
              </a:rPr>
              <a:t>Organizational Structure</a:t>
            </a:r>
            <a:endParaRPr lang="en-US" sz="2000" dirty="0">
              <a:solidFill>
                <a:srgbClr val="FFFFFF"/>
              </a:solidFill>
              <a:latin typeface="Calibri" pitchFamily="34" charset="0"/>
              <a:cs typeface="Calibri" pitchFamily="34" charset="0"/>
            </a:endParaRPr>
          </a:p>
        </p:txBody>
      </p:sp>
      <p:sp>
        <p:nvSpPr>
          <p:cNvPr id="13" name="Rectangle 12"/>
          <p:cNvSpPr/>
          <p:nvPr/>
        </p:nvSpPr>
        <p:spPr>
          <a:xfrm>
            <a:off x="365042" y="2293924"/>
            <a:ext cx="4078224" cy="1452810"/>
          </a:xfrm>
          <a:prstGeom prst="rect">
            <a:avLst/>
          </a:prstGeom>
          <a:solidFill>
            <a:srgbClr val="80A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0">
              <a:solidFill>
                <a:srgbClr val="FFFFFF"/>
              </a:solidFill>
            </a:endParaRPr>
          </a:p>
        </p:txBody>
      </p:sp>
      <p:sp>
        <p:nvSpPr>
          <p:cNvPr id="14" name="TextBox 13"/>
          <p:cNvSpPr txBox="1"/>
          <p:nvPr/>
        </p:nvSpPr>
        <p:spPr>
          <a:xfrm>
            <a:off x="370899" y="2339481"/>
            <a:ext cx="4014550" cy="1323439"/>
          </a:xfrm>
          <a:prstGeom prst="rect">
            <a:avLst/>
          </a:prstGeom>
          <a:noFill/>
        </p:spPr>
        <p:txBody>
          <a:bodyPr wrap="square" rtlCol="0">
            <a:spAutoFit/>
          </a:bodyPr>
          <a:lstStyle/>
          <a:p>
            <a:pPr marL="342900" indent="-342900" defTabSz="914400" fontAlgn="auto">
              <a:spcBef>
                <a:spcPts val="0"/>
              </a:spcBef>
              <a:spcAft>
                <a:spcPts val="0"/>
              </a:spcAft>
              <a:buFont typeface="Arial" pitchFamily="34" charset="0"/>
              <a:buChar char="•"/>
            </a:pPr>
            <a:r>
              <a:rPr lang="en-US" sz="2000" b="0" dirty="0">
                <a:solidFill>
                  <a:srgbClr val="464646"/>
                </a:solidFill>
                <a:latin typeface="Calibri" pitchFamily="34" charset="0"/>
                <a:cs typeface="Calibri" pitchFamily="34" charset="0"/>
              </a:rPr>
              <a:t>Lower the cost and improve timeliness of project delivery </a:t>
            </a:r>
            <a:endParaRPr lang="en-US" sz="2000" b="0" dirty="0" smtClean="0">
              <a:solidFill>
                <a:srgbClr val="464646"/>
              </a:solidFill>
              <a:latin typeface="Calibri" pitchFamily="34" charset="0"/>
              <a:cs typeface="Calibri" pitchFamily="34" charset="0"/>
            </a:endParaRPr>
          </a:p>
          <a:p>
            <a:pPr marL="342900" indent="-342900" defTabSz="914400" fontAlgn="auto">
              <a:spcBef>
                <a:spcPts val="0"/>
              </a:spcBef>
              <a:spcAft>
                <a:spcPts val="0"/>
              </a:spcAft>
              <a:buFont typeface="Arial" pitchFamily="34" charset="0"/>
              <a:buChar char="•"/>
            </a:pPr>
            <a:r>
              <a:rPr lang="en-US" sz="2000" b="0" dirty="0" smtClean="0">
                <a:solidFill>
                  <a:srgbClr val="464646"/>
                </a:solidFill>
                <a:latin typeface="Calibri" pitchFamily="34" charset="0"/>
                <a:cs typeface="Calibri" pitchFamily="34" charset="0"/>
              </a:rPr>
              <a:t>Strategically reorganize </a:t>
            </a:r>
            <a:r>
              <a:rPr lang="en-US" sz="2000" b="0" dirty="0">
                <a:solidFill>
                  <a:srgbClr val="464646"/>
                </a:solidFill>
                <a:latin typeface="Calibri" pitchFamily="34" charset="0"/>
                <a:cs typeface="Calibri" pitchFamily="34" charset="0"/>
              </a:rPr>
              <a:t>project delivery </a:t>
            </a:r>
            <a:r>
              <a:rPr lang="en-US" sz="2000" b="0" dirty="0" smtClean="0">
                <a:solidFill>
                  <a:srgbClr val="464646"/>
                </a:solidFill>
                <a:latin typeface="Calibri" pitchFamily="34" charset="0"/>
                <a:cs typeface="Calibri" pitchFamily="34" charset="0"/>
              </a:rPr>
              <a:t>processes</a:t>
            </a:r>
            <a:endParaRPr lang="en-US" sz="2000" b="0" dirty="0">
              <a:solidFill>
                <a:srgbClr val="464646"/>
              </a:solidFill>
              <a:latin typeface="Calibri" pitchFamily="34" charset="0"/>
              <a:cs typeface="Calibri" pitchFamily="34" charset="0"/>
            </a:endParaRPr>
          </a:p>
        </p:txBody>
      </p:sp>
      <p:sp>
        <p:nvSpPr>
          <p:cNvPr id="15" name="TextBox 14"/>
          <p:cNvSpPr txBox="1"/>
          <p:nvPr/>
        </p:nvSpPr>
        <p:spPr>
          <a:xfrm>
            <a:off x="4817463" y="2352355"/>
            <a:ext cx="3746910" cy="1323439"/>
          </a:xfrm>
          <a:prstGeom prst="rect">
            <a:avLst/>
          </a:prstGeom>
          <a:noFill/>
        </p:spPr>
        <p:txBody>
          <a:bodyPr wrap="square" rtlCol="0">
            <a:spAutoFit/>
          </a:bodyPr>
          <a:lstStyle/>
          <a:p>
            <a:pPr marL="342900" indent="-342900" defTabSz="914400" fontAlgn="auto">
              <a:spcBef>
                <a:spcPts val="0"/>
              </a:spcBef>
              <a:spcAft>
                <a:spcPts val="0"/>
              </a:spcAft>
              <a:buFont typeface="Arial" pitchFamily="34" charset="0"/>
              <a:buChar char="•"/>
            </a:pPr>
            <a:r>
              <a:rPr lang="en-US" sz="2000" b="0" dirty="0" smtClean="0">
                <a:solidFill>
                  <a:srgbClr val="464646"/>
                </a:solidFill>
                <a:latin typeface="Calibri" pitchFamily="34" charset="0"/>
                <a:cs typeface="Calibri" pitchFamily="34" charset="0"/>
              </a:rPr>
              <a:t> Identify skill sets, roles, responsibilities, and span of control for Capital Programs leadership and governance</a:t>
            </a:r>
            <a:endParaRPr lang="en-US" sz="2000" b="0" dirty="0">
              <a:solidFill>
                <a:srgbClr val="464646"/>
              </a:solidFill>
              <a:latin typeface="Calibri" pitchFamily="34" charset="0"/>
              <a:cs typeface="Calibri" pitchFamily="34" charset="0"/>
            </a:endParaRPr>
          </a:p>
        </p:txBody>
      </p:sp>
      <p:sp>
        <p:nvSpPr>
          <p:cNvPr id="16" name="Rectangle 15">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3518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5" y="133350"/>
            <a:ext cx="8229600" cy="971055"/>
          </a:xfrm>
        </p:spPr>
        <p:txBody>
          <a:bodyPr>
            <a:normAutofit/>
          </a:bodyPr>
          <a:lstStyle/>
          <a:p>
            <a:r>
              <a:rPr lang="en-US" sz="4000" dirty="0" smtClean="0">
                <a:latin typeface="Calibri" pitchFamily="34" charset="0"/>
                <a:cs typeface="Calibri" pitchFamily="34" charset="0"/>
              </a:rPr>
              <a:t>CURRENT SITUATION SUMMARY</a:t>
            </a:r>
            <a:endParaRPr lang="en-US" sz="4000" dirty="0">
              <a:latin typeface="Calibri" pitchFamily="34" charset="0"/>
              <a:cs typeface="Calibri" pitchFamily="34" charset="0"/>
            </a:endParaRPr>
          </a:p>
        </p:txBody>
      </p:sp>
      <p:sp>
        <p:nvSpPr>
          <p:cNvPr id="6" name="Text Placeholder 5"/>
          <p:cNvSpPr>
            <a:spLocks noGrp="1"/>
          </p:cNvSpPr>
          <p:nvPr>
            <p:ph type="body" sz="quarter" idx="11"/>
          </p:nvPr>
        </p:nvSpPr>
        <p:spPr>
          <a:xfrm>
            <a:off x="542926" y="3204001"/>
            <a:ext cx="3886200" cy="3746074"/>
          </a:xfrm>
        </p:spPr>
        <p:txBody>
          <a:bodyPr/>
          <a:lstStyle/>
          <a:p>
            <a:pPr marL="0" indent="0">
              <a:spcBef>
                <a:spcPts val="1200"/>
              </a:spcBef>
              <a:spcAft>
                <a:spcPts val="1200"/>
              </a:spcAft>
              <a:buNone/>
            </a:pPr>
            <a:r>
              <a:rPr lang="en-US" sz="2800" dirty="0" smtClean="0">
                <a:latin typeface="Calibri" pitchFamily="34" charset="0"/>
                <a:cs typeface="Calibri" pitchFamily="34" charset="0"/>
              </a:rPr>
              <a:t>Customers satisfied with staff &amp; projects</a:t>
            </a:r>
            <a:br>
              <a:rPr lang="en-US" sz="2800" dirty="0" smtClean="0">
                <a:latin typeface="Calibri" pitchFamily="34" charset="0"/>
                <a:cs typeface="Calibri" pitchFamily="34" charset="0"/>
              </a:rPr>
            </a:br>
            <a:r>
              <a:rPr lang="en-US" sz="2800" dirty="0" smtClean="0">
                <a:latin typeface="Calibri" pitchFamily="34" charset="0"/>
                <a:cs typeface="Calibri" pitchFamily="34" charset="0"/>
              </a:rPr>
              <a:t/>
            </a:r>
            <a:br>
              <a:rPr lang="en-US" sz="2800" dirty="0" smtClean="0">
                <a:latin typeface="Calibri" pitchFamily="34" charset="0"/>
                <a:cs typeface="Calibri" pitchFamily="34" charset="0"/>
              </a:rPr>
            </a:br>
            <a:r>
              <a:rPr lang="en-US" sz="2800" dirty="0" smtClean="0">
                <a:latin typeface="Calibri" pitchFamily="34" charset="0"/>
                <a:cs typeface="Calibri" pitchFamily="34" charset="0"/>
              </a:rPr>
              <a:t>Directors and staff go the extra distance</a:t>
            </a:r>
            <a:endParaRPr lang="en-US" sz="2800" dirty="0">
              <a:latin typeface="Calibri" pitchFamily="34" charset="0"/>
              <a:cs typeface="Calibri" pitchFamily="34" charset="0"/>
            </a:endParaRPr>
          </a:p>
        </p:txBody>
      </p:sp>
      <p:sp>
        <p:nvSpPr>
          <p:cNvPr id="5" name="Content Placeholder 4"/>
          <p:cNvSpPr>
            <a:spLocks noGrp="1"/>
          </p:cNvSpPr>
          <p:nvPr>
            <p:ph sz="quarter" idx="10"/>
          </p:nvPr>
        </p:nvSpPr>
        <p:spPr>
          <a:xfrm>
            <a:off x="4660900" y="3204001"/>
            <a:ext cx="4111625" cy="3746074"/>
          </a:xfrm>
        </p:spPr>
        <p:txBody>
          <a:bodyPr/>
          <a:lstStyle/>
          <a:p>
            <a:pPr marL="0" indent="0"/>
            <a:r>
              <a:rPr lang="en-US" sz="2800" dirty="0" smtClean="0">
                <a:latin typeface="Calibri" pitchFamily="34" charset="0"/>
                <a:cs typeface="Calibri" pitchFamily="34" charset="0"/>
              </a:rPr>
              <a:t>Customers </a:t>
            </a:r>
            <a:r>
              <a:rPr lang="en-US" sz="2800" dirty="0">
                <a:latin typeface="Calibri" pitchFamily="34" charset="0"/>
                <a:cs typeface="Calibri" pitchFamily="34" charset="0"/>
              </a:rPr>
              <a:t>experience </a:t>
            </a:r>
            <a:r>
              <a:rPr lang="en-US" sz="2800" dirty="0" smtClean="0">
                <a:latin typeface="Calibri" pitchFamily="34" charset="0"/>
                <a:cs typeface="Calibri" pitchFamily="34" charset="0"/>
              </a:rPr>
              <a:t>inconsistency &amp; higher cost</a:t>
            </a:r>
            <a:endParaRPr lang="en-US" sz="2800" dirty="0">
              <a:latin typeface="Calibri" pitchFamily="34" charset="0"/>
              <a:cs typeface="Calibri" pitchFamily="34" charset="0"/>
            </a:endParaRPr>
          </a:p>
          <a:p>
            <a:pPr marL="0" indent="0"/>
            <a:r>
              <a:rPr lang="en-US" sz="2800" dirty="0" smtClean="0">
                <a:latin typeface="Calibri" pitchFamily="34" charset="0"/>
                <a:cs typeface="Calibri" pitchFamily="34" charset="0"/>
              </a:rPr>
              <a:t>CP </a:t>
            </a:r>
            <a:r>
              <a:rPr lang="en-US" sz="2800" dirty="0">
                <a:latin typeface="Calibri" pitchFamily="34" charset="0"/>
                <a:cs typeface="Calibri" pitchFamily="34" charset="0"/>
              </a:rPr>
              <a:t>staff are stressed </a:t>
            </a:r>
            <a:r>
              <a:rPr lang="en-US" sz="2800" dirty="0" smtClean="0">
                <a:latin typeface="Calibri" pitchFamily="34" charset="0"/>
                <a:cs typeface="Calibri" pitchFamily="34" charset="0"/>
              </a:rPr>
              <a:t>by complex processes</a:t>
            </a:r>
          </a:p>
        </p:txBody>
      </p:sp>
      <p:pic>
        <p:nvPicPr>
          <p:cNvPr id="1027" name="Picture 3" descr="C:\Users\smacintyre\AppData\Local\Microsoft\Windows\Temporary Internet Files\Content.IE5\1X4FR6MM\MC900412464[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17108" y="1505508"/>
            <a:ext cx="1512612" cy="1485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macintyre\AppData\Local\Microsoft\Windows\Temporary Internet Files\Content.IE5\71Y52KJE\MC900371018[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54555" y="1505510"/>
            <a:ext cx="1432019" cy="15212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689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820267"/>
          <a:ext cx="9143999" cy="6111919"/>
        </p:xfrm>
        <a:graphic>
          <a:graphicData uri="http://schemas.openxmlformats.org/drawingml/2006/table">
            <a:tbl>
              <a:tblPr/>
              <a:tblGrid>
                <a:gridCol w="505951"/>
                <a:gridCol w="505951"/>
                <a:gridCol w="505951"/>
                <a:gridCol w="505951"/>
                <a:gridCol w="505951"/>
                <a:gridCol w="505951"/>
                <a:gridCol w="752525"/>
                <a:gridCol w="1520040"/>
                <a:gridCol w="352051"/>
                <a:gridCol w="505951"/>
                <a:gridCol w="505951"/>
                <a:gridCol w="505951"/>
                <a:gridCol w="621895"/>
                <a:gridCol w="687774"/>
                <a:gridCol w="656155"/>
              </a:tblGrid>
              <a:tr h="59052">
                <a:tc gridSpan="7">
                  <a:txBody>
                    <a:bodyPr/>
                    <a:lstStyle/>
                    <a:p>
                      <a:pPr algn="ctr" fontAlgn="ctr"/>
                      <a:r>
                        <a:rPr lang="en-US" sz="300" b="1" i="0" u="none" strike="noStrike" dirty="0">
                          <a:solidFill>
                            <a:srgbClr val="000000"/>
                          </a:solidFill>
                          <a:latin typeface="Arial"/>
                        </a:rPr>
                        <a:t>PAIN (H High, M Medium, L Low) (10 min.)</a:t>
                      </a:r>
                    </a:p>
                  </a:txBody>
                  <a:tcPr marL="1832" marR="1832" marT="18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800" b="1" i="0" u="none" strike="noStrike">
                          <a:solidFill>
                            <a:srgbClr val="000000"/>
                          </a:solidFill>
                          <a:latin typeface="Arial"/>
                        </a:rPr>
                        <a:t>CP Accountability &amp; Responsibility</a:t>
                      </a:r>
                    </a:p>
                  </a:txBody>
                  <a:tcPr marL="1832" marR="1832" marT="183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5E0EC"/>
                    </a:solidFill>
                  </a:tcPr>
                </a:tc>
                <a:tc gridSpan="7">
                  <a:txBody>
                    <a:bodyPr/>
                    <a:lstStyle/>
                    <a:p>
                      <a:pPr algn="ctr" fontAlgn="ctr"/>
                      <a:r>
                        <a:rPr lang="en-US" sz="300" b="1" i="0" u="none" strike="noStrike">
                          <a:solidFill>
                            <a:srgbClr val="000000"/>
                          </a:solidFill>
                          <a:latin typeface="Arial"/>
                        </a:rPr>
                        <a:t>PAIN (H High, M Medium, L Low) (10 min.)</a:t>
                      </a:r>
                    </a:p>
                  </a:txBody>
                  <a:tcPr marL="1832" marR="1832" marT="18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9527">
                <a:tc gridSpan="2">
                  <a:txBody>
                    <a:bodyPr/>
                    <a:lstStyle/>
                    <a:p>
                      <a:pPr algn="ctr" fontAlgn="ctr"/>
                      <a:r>
                        <a:rPr lang="en-US" sz="700" b="1" i="0" u="none" strike="noStrike">
                          <a:solidFill>
                            <a:srgbClr val="000000"/>
                          </a:solidFill>
                          <a:latin typeface="Arial"/>
                        </a:rPr>
                        <a:t>Diabetes</a:t>
                      </a:r>
                    </a:p>
                  </a:txBody>
                  <a:tcPr marL="1832" marR="1832" marT="18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700" b="1" i="0" u="none" strike="noStrike">
                          <a:solidFill>
                            <a:srgbClr val="000000"/>
                          </a:solidFill>
                          <a:latin typeface="Arial"/>
                        </a:rPr>
                        <a:t>Pharmacy</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latin typeface="Arial"/>
                        </a:rPr>
                        <a:t>FAS/Sr. VC/Finance</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latin typeface="Arial"/>
                        </a:rPr>
                        <a:t>Education/</a:t>
                      </a:r>
                      <a:br>
                        <a:rPr lang="en-US" sz="700" b="1" i="0" u="none" strike="noStrike">
                          <a:solidFill>
                            <a:srgbClr val="000000"/>
                          </a:solidFill>
                          <a:latin typeface="Arial"/>
                        </a:rPr>
                      </a:br>
                      <a:r>
                        <a:rPr lang="en-US" sz="700" b="1" i="0" u="none" strike="noStrike">
                          <a:solidFill>
                            <a:srgbClr val="000000"/>
                          </a:solidFill>
                          <a:latin typeface="Arial"/>
                        </a:rPr>
                        <a:t>OM Med Education</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latin typeface="Arial"/>
                        </a:rPr>
                        <a:t>Med- Adm. Research</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latin typeface="Arial"/>
                        </a:rPr>
                        <a:t>SFGH</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tc gridSpan="2">
                  <a:txBody>
                    <a:bodyPr/>
                    <a:lstStyle/>
                    <a:p>
                      <a:pPr algn="ctr" fontAlgn="ctr"/>
                      <a:r>
                        <a:rPr lang="en-US" sz="700" b="1" i="0" u="none" strike="noStrike">
                          <a:solidFill>
                            <a:srgbClr val="000000"/>
                          </a:solidFill>
                          <a:latin typeface="Arial"/>
                        </a:rPr>
                        <a:t>ITS</a:t>
                      </a:r>
                    </a:p>
                  </a:txBody>
                  <a:tcPr marL="1832" marR="1832" marT="183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700" b="1" i="0" u="none" strike="noStrike">
                          <a:solidFill>
                            <a:srgbClr val="000000"/>
                          </a:solidFill>
                          <a:latin typeface="Arial"/>
                        </a:rPr>
                        <a:t>Deans Office</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latin typeface="Arial"/>
                        </a:rPr>
                        <a:t>HDF CCC</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latin typeface="Arial"/>
                        </a:rPr>
                        <a:t>Finance SC</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latin typeface="Arial"/>
                        </a:rPr>
                        <a:t>Facilities Mngmt.</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latin typeface="Arial"/>
                        </a:rPr>
                        <a:t>Budget &amp; Resources</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04350">
                <a:tc>
                  <a:txBody>
                    <a:bodyPr/>
                    <a:lstStyle/>
                    <a:p>
                      <a:pPr algn="l"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gridSpan="6">
                  <a:txBody>
                    <a:bodyPr/>
                    <a:lstStyle/>
                    <a:p>
                      <a:pPr algn="ctr" fontAlgn="t"/>
                      <a:r>
                        <a:rPr lang="en-US" sz="200" b="0" i="0" u="none" strike="noStrike">
                          <a:solidFill>
                            <a:srgbClr val="000000"/>
                          </a:solidFill>
                          <a:latin typeface="Arial"/>
                        </a:rPr>
                        <a:t> </a:t>
                      </a:r>
                    </a:p>
                  </a:txBody>
                  <a:tcPr marL="1832" marR="1832" marT="1832"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r>
                        <a:rPr lang="en-US" sz="900" b="1" i="0" u="none" strike="noStrike" dirty="0">
                          <a:solidFill>
                            <a:srgbClr val="000000"/>
                          </a:solidFill>
                          <a:latin typeface="Arial"/>
                        </a:rPr>
                        <a:t>1. Project</a:t>
                      </a:r>
                      <a:r>
                        <a:rPr lang="en-US" sz="900" b="0" i="0" u="none" strike="noStrike" dirty="0">
                          <a:solidFill>
                            <a:srgbClr val="000000"/>
                          </a:solidFill>
                          <a:latin typeface="Arial"/>
                        </a:rPr>
                        <a:t> </a:t>
                      </a:r>
                      <a:r>
                        <a:rPr lang="en-US" sz="900" b="1" i="0" u="none" strike="noStrike" dirty="0">
                          <a:solidFill>
                            <a:srgbClr val="000000"/>
                          </a:solidFill>
                          <a:latin typeface="Arial"/>
                        </a:rPr>
                        <a:t>Initiation</a:t>
                      </a:r>
                      <a:endParaRPr lang="en-US" sz="900" b="0" i="0" u="none" strike="noStrike" dirty="0">
                        <a:solidFill>
                          <a:srgbClr val="000000"/>
                        </a:solidFill>
                        <a:latin typeface="Arial"/>
                      </a:endParaRP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gridSpan="6">
                  <a:txBody>
                    <a:bodyPr/>
                    <a:lstStyle/>
                    <a:p>
                      <a:pPr algn="ctr" fontAlgn="t"/>
                      <a:r>
                        <a:rPr lang="en-US" sz="200" b="0" i="0" u="none" strike="noStrike">
                          <a:solidFill>
                            <a:srgbClr val="000000"/>
                          </a:solidFill>
                          <a:latin typeface="Arial"/>
                        </a:rPr>
                        <a:t> </a:t>
                      </a:r>
                    </a:p>
                  </a:txBody>
                  <a:tcPr marL="1832" marR="1832" marT="1832"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4350">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latin typeface="Arial"/>
                        </a:rPr>
                        <a:t>Workload Allocation</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827">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latin typeface="Arial"/>
                        </a:rPr>
                        <a:t>Project Delivery Strategy</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9455">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dirty="0">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dirty="0">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700" b="0" i="0" u="none" strike="noStrike" dirty="0">
                          <a:solidFill>
                            <a:srgbClr val="000000"/>
                          </a:solidFill>
                          <a:latin typeface="Arial"/>
                        </a:rPr>
                        <a:t>Project Initiation</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US" sz="200" b="1" i="0" u="none" strike="noStrike">
                          <a:solidFill>
                            <a:srgbClr val="000000"/>
                          </a:solidFill>
                          <a:latin typeface="Arial"/>
                        </a:rPr>
                        <a:t>Project Launch</a:t>
                      </a:r>
                    </a:p>
                  </a:txBody>
                  <a:tcPr marL="1832" marR="1832" marT="183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Need to be included in MEP basis of design &amp; budget</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50">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latin typeface="Arial"/>
                        </a:rPr>
                        <a:t>Project Forecasting</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US" sz="200" b="1" i="0" u="none" strike="noStrike">
                          <a:solidFill>
                            <a:srgbClr val="000000"/>
                          </a:solidFill>
                          <a:latin typeface="Arial"/>
                        </a:rPr>
                        <a:t>Project Launch</a:t>
                      </a:r>
                    </a:p>
                  </a:txBody>
                  <a:tcPr marL="1832" marR="1832" marT="183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r>
              <a:tr h="409455">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700" b="0" i="0" u="none" strike="noStrike" dirty="0">
                          <a:solidFill>
                            <a:srgbClr val="000000"/>
                          </a:solidFill>
                          <a:latin typeface="Arial"/>
                        </a:rPr>
                        <a:t>Budget Development</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Need to be included in MEP basis of design &amp; budget</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04350">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700" b="0" i="0" u="none" strike="noStrike">
                          <a:solidFill>
                            <a:srgbClr val="000000"/>
                          </a:solidFill>
                          <a:latin typeface="Arial"/>
                        </a:rPr>
                        <a:t>Funding Request</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15827">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700" b="0" i="0" u="none" strike="noStrike">
                          <a:solidFill>
                            <a:srgbClr val="000000"/>
                          </a:solidFill>
                          <a:latin typeface="Arial"/>
                        </a:rPr>
                        <a:t>Risk Management Reporting</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50">
                <a:tc>
                  <a:txBody>
                    <a:bodyPr/>
                    <a:lstStyle/>
                    <a:p>
                      <a:pPr algn="l"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gridSpan="6">
                  <a:txBody>
                    <a:bodyPr/>
                    <a:lstStyle/>
                    <a:p>
                      <a:pPr algn="ctr" fontAlgn="t"/>
                      <a:r>
                        <a:rPr lang="en-US" sz="200" b="0" i="0" u="none" strike="noStrike">
                          <a:solidFill>
                            <a:srgbClr val="000000"/>
                          </a:solidFill>
                          <a:latin typeface="Arial"/>
                        </a:rPr>
                        <a:t> </a:t>
                      </a:r>
                    </a:p>
                  </a:txBody>
                  <a:tcPr marL="1832" marR="1832" marT="1832"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r>
                        <a:rPr lang="en-US" sz="900" b="1" i="0" u="none" strike="noStrike" dirty="0">
                          <a:solidFill>
                            <a:srgbClr val="000000"/>
                          </a:solidFill>
                          <a:latin typeface="Arial"/>
                        </a:rPr>
                        <a:t>2. Design</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gridSpan="6">
                  <a:txBody>
                    <a:bodyPr/>
                    <a:lstStyle/>
                    <a:p>
                      <a:pPr algn="ctr" fontAlgn="t"/>
                      <a:r>
                        <a:rPr lang="en-US" sz="200" b="0" i="0" u="none" strike="noStrike">
                          <a:solidFill>
                            <a:srgbClr val="000000"/>
                          </a:solidFill>
                          <a:latin typeface="Arial"/>
                        </a:rPr>
                        <a:t> </a:t>
                      </a:r>
                    </a:p>
                  </a:txBody>
                  <a:tcPr marL="1832" marR="1832" marT="1832"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5827">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fontAlgn="t"/>
                      <a:r>
                        <a:rPr lang="en-US" sz="700" b="0" i="0" u="none" strike="noStrike">
                          <a:solidFill>
                            <a:srgbClr val="000000"/>
                          </a:solidFill>
                          <a:latin typeface="Arial"/>
                        </a:rPr>
                        <a:t>Professional Services Department</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gridSpan="2">
                  <a:txBody>
                    <a:bodyPr/>
                    <a:lstStyle/>
                    <a:p>
                      <a:pPr algn="ctr" fontAlgn="ctr"/>
                      <a:r>
                        <a:rPr lang="en-US" sz="200" b="1" i="0" u="none" strike="noStrike">
                          <a:solidFill>
                            <a:srgbClr val="000000"/>
                          </a:solidFill>
                          <a:latin typeface="Arial"/>
                        </a:rPr>
                        <a:t>Technology Selection</a:t>
                      </a:r>
                    </a:p>
                  </a:txBody>
                  <a:tcPr marL="1832" marR="1832" marT="183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6" hMerge="1">
                  <a:txBody>
                    <a:bodyPr/>
                    <a:lstStyle/>
                    <a:p>
                      <a:endParaRPr lang="en-US"/>
                    </a:p>
                  </a:txBody>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rowSpan="6">
                  <a:txBody>
                    <a:bodyPr/>
                    <a:lstStyle/>
                    <a:p>
                      <a:pPr algn="ctr" fontAlgn="ctr"/>
                      <a:r>
                        <a:rPr lang="en-US" sz="200" b="1" i="0" u="none" strike="noStrike" dirty="0">
                          <a:solidFill>
                            <a:srgbClr val="000000"/>
                          </a:solidFill>
                          <a:latin typeface="Arial"/>
                        </a:rPr>
                        <a:t>Insufficient stakeholder input into V.E. decisions</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827">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dirty="0">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latin typeface="Arial"/>
                        </a:rPr>
                        <a:t>Budget Worksheet Development</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vMerge="1">
                  <a:txBody>
                    <a:bodyPr/>
                    <a:lstStyle/>
                    <a:p>
                      <a:endParaRPr lang="en-US"/>
                    </a:p>
                  </a:txBody>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15827">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fontAlgn="t"/>
                      <a:r>
                        <a:rPr lang="en-US" sz="700" b="0" i="0" u="none" strike="noStrike">
                          <a:solidFill>
                            <a:srgbClr val="000000"/>
                          </a:solidFill>
                          <a:latin typeface="Arial"/>
                        </a:rPr>
                        <a:t>Additional Funding Request</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vMerge="1">
                  <a:txBody>
                    <a:bodyPr/>
                    <a:lstStyle/>
                    <a:p>
                      <a:endParaRPr lang="en-US"/>
                    </a:p>
                  </a:txBody>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636929">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dirty="0">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dirty="0">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dirty="0">
                          <a:solidFill>
                            <a:srgbClr val="000000"/>
                          </a:solidFill>
                          <a:latin typeface="Arial"/>
                        </a:rPr>
                        <a:t>Design Review &amp; Permitting</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Need to stay in communication on design changes at each phase of design development</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827">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fontAlgn="t"/>
                      <a:r>
                        <a:rPr lang="en-US" sz="700" b="0" i="0" u="none" strike="noStrike">
                          <a:solidFill>
                            <a:srgbClr val="000000"/>
                          </a:solidFill>
                          <a:latin typeface="Arial"/>
                        </a:rPr>
                        <a:t>Capital Project Approval</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827">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latin typeface="Arial"/>
                        </a:rPr>
                        <a:t>Payment Management</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50">
                <a:tc gridSpan="7">
                  <a:txBody>
                    <a:bodyPr/>
                    <a:lstStyle/>
                    <a:p>
                      <a:pPr algn="ctr" fontAlgn="t"/>
                      <a:r>
                        <a:rPr lang="en-US" sz="4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r>
                        <a:rPr lang="en-US" sz="900" b="1" i="0" u="none" strike="noStrike" dirty="0">
                          <a:solidFill>
                            <a:srgbClr val="000000"/>
                          </a:solidFill>
                          <a:latin typeface="Arial"/>
                        </a:rPr>
                        <a:t>3. Construction</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gridSpan="7">
                  <a:txBody>
                    <a:bodyPr/>
                    <a:lstStyle/>
                    <a:p>
                      <a:pPr algn="ctr"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4350">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700" b="0" i="0" u="none" strike="noStrike" dirty="0">
                          <a:solidFill>
                            <a:srgbClr val="000000"/>
                          </a:solidFill>
                          <a:latin typeface="Arial"/>
                        </a:rPr>
                        <a:t>Contractor Selection</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50">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latin typeface="Arial"/>
                        </a:rPr>
                        <a:t>Invitation to Bid</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827">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latin typeface="Arial"/>
                        </a:rPr>
                        <a:t>Prequal. 1st &amp; 2nd Stages</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9455">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latin typeface="Arial"/>
                        </a:rPr>
                        <a:t>Change Management</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Numerous delays in project prior to start of construction</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Need to review change orders &amp; submittals</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15827">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700" b="0" i="0" u="none" strike="noStrike">
                          <a:solidFill>
                            <a:srgbClr val="000000"/>
                          </a:solidFill>
                          <a:latin typeface="Arial"/>
                        </a:rPr>
                        <a:t>Construction Oversight</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50">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latin typeface="Arial"/>
                        </a:rPr>
                        <a:t>Reporting</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22836">
                <a:tc gridSpan="7">
                  <a:txBody>
                    <a:bodyPr/>
                    <a:lstStyle/>
                    <a:p>
                      <a:pPr algn="ctr" fontAlgn="t"/>
                      <a:r>
                        <a:rPr lang="en-US" sz="4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r>
                        <a:rPr lang="en-US" sz="900" b="1" i="0" u="none" strike="noStrike" dirty="0">
                          <a:solidFill>
                            <a:srgbClr val="000000"/>
                          </a:solidFill>
                          <a:latin typeface="Arial"/>
                        </a:rPr>
                        <a:t>4. Occupancy Mgmt..</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gridSpan="7">
                  <a:txBody>
                    <a:bodyPr/>
                    <a:lstStyle/>
                    <a:p>
                      <a:pPr algn="ctr"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0445">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200" b="0" i="0" u="none" strike="noStrike" dirty="0">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200" b="1" i="0" u="none" strike="noStrike">
                          <a:solidFill>
                            <a:srgbClr val="000000"/>
                          </a:solidFill>
                          <a:latin typeface="Arial"/>
                        </a:rPr>
                        <a:t>timing</a:t>
                      </a:r>
                      <a:br>
                        <a:rPr lang="en-US" sz="200" b="1" i="0" u="none" strike="noStrike">
                          <a:solidFill>
                            <a:srgbClr val="000000"/>
                          </a:solidFill>
                          <a:latin typeface="Arial"/>
                        </a:rPr>
                      </a:br>
                      <a:r>
                        <a:rPr lang="en-US" sz="200" b="1" i="0" u="none" strike="noStrike">
                          <a:solidFill>
                            <a:srgbClr val="000000"/>
                          </a:solidFill>
                          <a:latin typeface="Arial"/>
                        </a:rPr>
                        <a:t>expectation</a:t>
                      </a:r>
                      <a:br>
                        <a:rPr lang="en-US" sz="200" b="1" i="0" u="none" strike="noStrike">
                          <a:solidFill>
                            <a:srgbClr val="000000"/>
                          </a:solidFill>
                          <a:latin typeface="Arial"/>
                        </a:rPr>
                      </a:br>
                      <a:r>
                        <a:rPr lang="en-US" sz="200" b="1" i="0" u="none" strike="noStrike">
                          <a:solidFill>
                            <a:srgbClr val="000000"/>
                          </a:solidFill>
                          <a:latin typeface="Arial"/>
                        </a:rPr>
                        <a:t>communication</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Training</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Training</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700" b="0" i="0" u="none" strike="noStrike" dirty="0">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200" b="1" i="0" u="none" strike="noStrike">
                          <a:solidFill>
                            <a:srgbClr val="000000"/>
                          </a:solidFill>
                          <a:latin typeface="Arial"/>
                        </a:rPr>
                        <a:t>Support for remaining issues</a:t>
                      </a:r>
                    </a:p>
                  </a:txBody>
                  <a:tcPr marL="1832" marR="1832" marT="183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Post occupancy issues slow or incompletely resolved</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State Fire Marshall</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Need smoother turnover, warranty mgmt. punch list completion</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979">
                <a:tc>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US" sz="200" b="0" i="0" u="none" strike="noStrike" dirty="0">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200" b="1" i="0" u="none" strike="noStrike">
                          <a:solidFill>
                            <a:srgbClr val="000000"/>
                          </a:solidFill>
                          <a:latin typeface="Arial"/>
                        </a:rPr>
                        <a:t>Technology Handoffs</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50">
                <a:tc gridSpan="7">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r>
                        <a:rPr lang="en-US" sz="700" b="1" i="0" u="none" strike="noStrike">
                          <a:solidFill>
                            <a:srgbClr val="000000"/>
                          </a:solidFill>
                          <a:latin typeface="Arial"/>
                        </a:rPr>
                        <a:t>5.</a:t>
                      </a:r>
                      <a:r>
                        <a:rPr lang="en-US" sz="700" b="0" i="0" u="none" strike="noStrike">
                          <a:solidFill>
                            <a:srgbClr val="000000"/>
                          </a:solidFill>
                          <a:latin typeface="Arial"/>
                        </a:rPr>
                        <a:t> </a:t>
                      </a:r>
                      <a:r>
                        <a:rPr lang="en-US" sz="700" b="1" i="0" u="none" strike="noStrike">
                          <a:solidFill>
                            <a:srgbClr val="000000"/>
                          </a:solidFill>
                          <a:latin typeface="Arial"/>
                        </a:rPr>
                        <a:t>Project</a:t>
                      </a:r>
                      <a:r>
                        <a:rPr lang="en-US" sz="700" b="0" i="0" u="none" strike="noStrike">
                          <a:solidFill>
                            <a:srgbClr val="000000"/>
                          </a:solidFill>
                          <a:latin typeface="Arial"/>
                        </a:rPr>
                        <a:t> </a:t>
                      </a:r>
                      <a:r>
                        <a:rPr lang="en-US" sz="700" b="1" i="0" u="none" strike="noStrike">
                          <a:solidFill>
                            <a:srgbClr val="000000"/>
                          </a:solidFill>
                          <a:latin typeface="Arial"/>
                        </a:rPr>
                        <a:t>Closeout</a:t>
                      </a:r>
                      <a:endParaRPr lang="en-US" sz="700" b="0" i="0" u="none" strike="noStrike">
                        <a:solidFill>
                          <a:srgbClr val="000000"/>
                        </a:solidFill>
                        <a:latin typeface="Arial"/>
                      </a:endParaRP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gridSpan="7">
                  <a:txBody>
                    <a:bodyPr/>
                    <a:lstStyle/>
                    <a:p>
                      <a:pPr algn="ctr"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6939">
                <a:tc>
                  <a:txBody>
                    <a:bodyPr/>
                    <a:lstStyle/>
                    <a:p>
                      <a:pPr algn="l"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fontAlgn="t"/>
                      <a:r>
                        <a:rPr lang="en-US" sz="700" b="0" i="0" u="none" strike="noStrike">
                          <a:solidFill>
                            <a:srgbClr val="000000"/>
                          </a:solidFill>
                          <a:latin typeface="Arial"/>
                        </a:rPr>
                        <a:t>Request for Notice of Completion &amp; Final Closeout</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200" b="1" i="0" u="none" strike="noStrike">
                          <a:solidFill>
                            <a:srgbClr val="000000"/>
                          </a:solidFill>
                          <a:latin typeface="Arial"/>
                        </a:rPr>
                        <a:t>Punch List</a:t>
                      </a:r>
                    </a:p>
                  </a:txBody>
                  <a:tcPr marL="1832" marR="1832" marT="183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3">
                  <a:txBody>
                    <a:bodyPr/>
                    <a:lstStyle/>
                    <a:p>
                      <a:pPr algn="ctr" fontAlgn="ctr"/>
                      <a:r>
                        <a:rPr lang="en-US" sz="200" b="1" i="0" u="none" strike="noStrike">
                          <a:solidFill>
                            <a:srgbClr val="000000"/>
                          </a:solidFill>
                          <a:latin typeface="Arial"/>
                        </a:rPr>
                        <a:t>PM often moves on to next project before all issues with current project are resolved</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04350">
                <a:tc>
                  <a:txBody>
                    <a:bodyPr/>
                    <a:lstStyle/>
                    <a:p>
                      <a:pPr algn="l"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fontAlgn="t"/>
                      <a:r>
                        <a:rPr lang="en-US" sz="700" b="0" i="0" u="none" strike="noStrike">
                          <a:solidFill>
                            <a:srgbClr val="000000"/>
                          </a:solidFill>
                          <a:latin typeface="Arial"/>
                        </a:rPr>
                        <a:t>Archives</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Time</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r>
              <a:tr h="144219">
                <a:tc>
                  <a:txBody>
                    <a:bodyPr/>
                    <a:lstStyle/>
                    <a:p>
                      <a:pPr algn="l"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00"/>
                    </a:solidFill>
                  </a:tcPr>
                </a:tc>
                <a:tc>
                  <a:txBody>
                    <a:bodyPr/>
                    <a:lstStyle/>
                    <a:p>
                      <a:pPr algn="l" fontAlgn="t"/>
                      <a:r>
                        <a:rPr lang="en-US" sz="700" b="0" i="0" u="none" strike="noStrike">
                          <a:solidFill>
                            <a:srgbClr val="000000"/>
                          </a:solidFill>
                          <a:latin typeface="Arial"/>
                        </a:rPr>
                        <a:t>Financial Closeout</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 b="0" i="0" u="none" strike="noStrike">
                          <a:solidFill>
                            <a:srgbClr val="000000"/>
                          </a:solidFill>
                          <a:latin typeface="Arial"/>
                        </a:rPr>
                        <a:t> </a:t>
                      </a:r>
                    </a:p>
                  </a:txBody>
                  <a:tcPr marL="1832" marR="1832" marT="183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Time</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vMerge="1">
                  <a:txBody>
                    <a:bodyPr/>
                    <a:lstStyle/>
                    <a:p>
                      <a:endParaRPr lang="en-US"/>
                    </a:p>
                  </a:txBody>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06939">
                <a:tc>
                  <a:txBody>
                    <a:bodyPr/>
                    <a:lstStyle/>
                    <a:p>
                      <a:pPr algn="l"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200" b="0" i="0" u="none" strike="noStrike">
                          <a:solidFill>
                            <a:srgbClr val="000000"/>
                          </a:solidFill>
                          <a:latin typeface="Arial"/>
                        </a:rPr>
                        <a:t> </a:t>
                      </a:r>
                    </a:p>
                  </a:txBody>
                  <a:tcPr marL="1832" marR="1832" marT="183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200" b="0" i="0" u="none" strike="noStrike">
                          <a:solidFill>
                            <a:srgbClr val="000000"/>
                          </a:solidFill>
                          <a:latin typeface="Arial"/>
                        </a:rPr>
                        <a:t> </a:t>
                      </a:r>
                    </a:p>
                  </a:txBody>
                  <a:tcPr marL="1832" marR="1832" marT="183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200" b="0" i="0" u="none" strike="noStrike">
                          <a:solidFill>
                            <a:srgbClr val="000000"/>
                          </a:solidFill>
                          <a:latin typeface="Arial"/>
                        </a:rPr>
                        <a:t> </a:t>
                      </a:r>
                    </a:p>
                  </a:txBody>
                  <a:tcPr marL="1832" marR="1832" marT="183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200" b="0" i="0" u="none" strike="noStrike">
                          <a:solidFill>
                            <a:srgbClr val="000000"/>
                          </a:solidFill>
                          <a:latin typeface="Arial"/>
                        </a:rPr>
                        <a:t> </a:t>
                      </a:r>
                    </a:p>
                  </a:txBody>
                  <a:tcPr marL="1832" marR="1832" marT="183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200" b="0" i="0" u="none" strike="noStrike">
                          <a:solidFill>
                            <a:srgbClr val="000000"/>
                          </a:solidFill>
                          <a:latin typeface="Arial"/>
                        </a:rPr>
                        <a:t> </a:t>
                      </a:r>
                    </a:p>
                  </a:txBody>
                  <a:tcPr marL="1832" marR="1832" marT="183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300" b="0" i="0" u="none" strike="noStrike">
                          <a:solidFill>
                            <a:srgbClr val="000000"/>
                          </a:solidFill>
                          <a:latin typeface="Arial"/>
                        </a:rPr>
                        <a:t> </a:t>
                      </a:r>
                    </a:p>
                  </a:txBody>
                  <a:tcPr marL="1832" marR="1832" marT="1832"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800" b="1" i="0" u="none" strike="noStrike" dirty="0">
                          <a:solidFill>
                            <a:srgbClr val="000000"/>
                          </a:solidFill>
                          <a:latin typeface="Arial"/>
                        </a:rPr>
                        <a:t>6. Capital Planning Process Support</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200" b="0" i="0" u="none" strike="noStrike">
                          <a:solidFill>
                            <a:srgbClr val="000000"/>
                          </a:solidFill>
                          <a:latin typeface="Arial"/>
                        </a:rPr>
                        <a:t> </a:t>
                      </a:r>
                    </a:p>
                  </a:txBody>
                  <a:tcPr marL="1832" marR="1832" marT="183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200" b="0" i="0" u="none" strike="noStrike">
                          <a:solidFill>
                            <a:srgbClr val="000000"/>
                          </a:solidFill>
                          <a:latin typeface="Arial"/>
                        </a:rPr>
                        <a:t> </a:t>
                      </a:r>
                    </a:p>
                  </a:txBody>
                  <a:tcPr marL="1832" marR="1832" marT="183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200" b="0" i="0" u="none" strike="noStrike">
                          <a:solidFill>
                            <a:srgbClr val="000000"/>
                          </a:solidFill>
                          <a:latin typeface="Arial"/>
                        </a:rPr>
                        <a:t> </a:t>
                      </a:r>
                    </a:p>
                  </a:txBody>
                  <a:tcPr marL="1832" marR="1832" marT="183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200" b="0" i="0" u="none" strike="noStrike">
                          <a:solidFill>
                            <a:srgbClr val="000000"/>
                          </a:solidFill>
                          <a:latin typeface="Arial"/>
                        </a:rPr>
                        <a:t> </a:t>
                      </a:r>
                    </a:p>
                  </a:txBody>
                  <a:tcPr marL="1832" marR="1832" marT="183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200" b="0" i="0" u="none" strike="noStrike">
                          <a:solidFill>
                            <a:srgbClr val="000000"/>
                          </a:solidFill>
                          <a:latin typeface="Arial"/>
                        </a:rPr>
                        <a:t> </a:t>
                      </a:r>
                    </a:p>
                  </a:txBody>
                  <a:tcPr marL="1832" marR="1832" marT="1832"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t"/>
                      <a:r>
                        <a:rPr lang="en-US" sz="200" b="0" i="0" u="none" strike="noStrike" dirty="0">
                          <a:solidFill>
                            <a:srgbClr val="000000"/>
                          </a:solidFill>
                          <a:latin typeface="Arial"/>
                        </a:rPr>
                        <a:t> </a:t>
                      </a:r>
                    </a:p>
                  </a:txBody>
                  <a:tcPr marL="1832" marR="1832" marT="1832"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65968">
                <a:tc gridSpan="2">
                  <a:txBody>
                    <a:bodyPr/>
                    <a:lstStyle/>
                    <a:p>
                      <a:pPr algn="ctr" fontAlgn="t"/>
                      <a:r>
                        <a:rPr lang="en-US" sz="200" b="0" i="0" u="none" strike="noStrike">
                          <a:solidFill>
                            <a:srgbClr val="000000"/>
                          </a:solidFill>
                          <a:latin typeface="Arial"/>
                        </a:rPr>
                        <a:t> </a:t>
                      </a:r>
                    </a:p>
                  </a:txBody>
                  <a:tcPr marL="1832" marR="1832" marT="183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1" i="0" u="none" strike="noStrike" dirty="0">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300" b="0" i="0" u="none" strike="noStrike" dirty="0">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en-US" sz="200" b="0" i="0" u="none" strike="noStrike">
                          <a:solidFill>
                            <a:srgbClr val="000000"/>
                          </a:solidFill>
                          <a:latin typeface="Arial"/>
                        </a:rPr>
                        <a:t> </a:t>
                      </a:r>
                    </a:p>
                  </a:txBody>
                  <a:tcPr marL="1832" marR="1832" marT="1832"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00"/>
                    </a:solidFill>
                  </a:tcPr>
                </a:tc>
                <a:tc hMerge="1">
                  <a:txBody>
                    <a:bodyPr/>
                    <a:lstStyle/>
                    <a:p>
                      <a:endParaRPr lang="en-US"/>
                    </a:p>
                  </a:txBody>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200" b="1" i="0" u="none" strike="noStrike">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 b="1" i="0" u="none" strike="noStrike" dirty="0">
                          <a:solidFill>
                            <a:srgbClr val="000000"/>
                          </a:solidFill>
                          <a:latin typeface="Arial"/>
                        </a:rPr>
                        <a:t> </a:t>
                      </a:r>
                    </a:p>
                  </a:txBody>
                  <a:tcPr marL="1832" marR="1832" marT="1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5"/>
          <p:cNvSpPr>
            <a:spLocks noGrp="1"/>
          </p:cNvSpPr>
          <p:nvPr>
            <p:ph type="title" idx="4294967295"/>
          </p:nvPr>
        </p:nvSpPr>
        <p:spPr>
          <a:xfrm>
            <a:off x="123824" y="95250"/>
            <a:ext cx="9020175" cy="687388"/>
          </a:xfrm>
          <a:prstGeom prst="rect">
            <a:avLst/>
          </a:prstGeom>
        </p:spPr>
        <p:txBody>
          <a:bodyPr>
            <a:normAutofit fontScale="90000"/>
          </a:bodyPr>
          <a:lstStyle/>
          <a:p>
            <a:r>
              <a:rPr lang="en-US" sz="4000" dirty="0" smtClean="0">
                <a:latin typeface="Calibri" pitchFamily="34" charset="0"/>
                <a:cs typeface="Calibri" pitchFamily="34" charset="0"/>
              </a:rPr>
              <a:t>CUSTOMERS: CURRENT STATE</a:t>
            </a:r>
            <a:endParaRPr lang="en-US" sz="4000" dirty="0">
              <a:latin typeface="Calibri" pitchFamily="34" charset="0"/>
              <a:cs typeface="Calibri" pitchFamily="34" charset="0"/>
            </a:endParaRPr>
          </a:p>
        </p:txBody>
      </p:sp>
      <p:sp>
        <p:nvSpPr>
          <p:cNvPr id="7" name="Rectangle 6"/>
          <p:cNvSpPr/>
          <p:nvPr/>
        </p:nvSpPr>
        <p:spPr>
          <a:xfrm>
            <a:off x="0" y="1228724"/>
            <a:ext cx="9144000" cy="1495425"/>
          </a:xfrm>
          <a:prstGeom prst="rect">
            <a:avLst/>
          </a:prstGeom>
          <a:noFill/>
          <a:ln w="76200">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5162550"/>
            <a:ext cx="9144000" cy="1695450"/>
          </a:xfrm>
          <a:prstGeom prst="rect">
            <a:avLst/>
          </a:prstGeom>
          <a:noFill/>
          <a:ln w="76200">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933575" y="1693780"/>
            <a:ext cx="1888424" cy="369332"/>
          </a:xfrm>
          <a:prstGeom prst="rect">
            <a:avLst/>
          </a:prstGeom>
          <a:solidFill>
            <a:schemeClr val="tx1">
              <a:lumMod val="50000"/>
            </a:schemeClr>
          </a:solidFill>
          <a:ln w="50800">
            <a:noFill/>
          </a:ln>
        </p:spPr>
        <p:txBody>
          <a:bodyPr wrap="square" rtlCol="0">
            <a:spAutoFit/>
          </a:bodyPr>
          <a:lstStyle/>
          <a:p>
            <a:pPr algn="ctr"/>
            <a:r>
              <a:rPr lang="en-US" sz="1800" dirty="0" smtClean="0">
                <a:solidFill>
                  <a:schemeClr val="bg1"/>
                </a:solidFill>
              </a:rPr>
              <a:t>Lots of Pain</a:t>
            </a:r>
            <a:endParaRPr lang="en-US" sz="1800" dirty="0">
              <a:solidFill>
                <a:schemeClr val="bg1"/>
              </a:solidFill>
            </a:endParaRPr>
          </a:p>
        </p:txBody>
      </p:sp>
      <p:sp>
        <p:nvSpPr>
          <p:cNvPr id="16" name="TextBox 15"/>
          <p:cNvSpPr txBox="1"/>
          <p:nvPr/>
        </p:nvSpPr>
        <p:spPr>
          <a:xfrm>
            <a:off x="1933575" y="5700588"/>
            <a:ext cx="1888424" cy="369332"/>
          </a:xfrm>
          <a:prstGeom prst="rect">
            <a:avLst/>
          </a:prstGeom>
          <a:solidFill>
            <a:schemeClr val="tx1">
              <a:lumMod val="50000"/>
            </a:schemeClr>
          </a:solidFill>
          <a:ln w="50800">
            <a:noFill/>
          </a:ln>
        </p:spPr>
        <p:txBody>
          <a:bodyPr wrap="square" rtlCol="0">
            <a:spAutoFit/>
          </a:bodyPr>
          <a:lstStyle>
            <a:defPPr>
              <a:defRPr lang="en-US"/>
            </a:defPPr>
            <a:lvl1pPr algn="ctr">
              <a:defRPr sz="1800">
                <a:solidFill>
                  <a:schemeClr val="bg1"/>
                </a:solidFill>
              </a:defRPr>
            </a:lvl1pPr>
          </a:lstStyle>
          <a:p>
            <a:r>
              <a:rPr lang="en-US" dirty="0"/>
              <a:t>Lots of Pain</a:t>
            </a:r>
          </a:p>
        </p:txBody>
      </p:sp>
      <p:sp>
        <p:nvSpPr>
          <p:cNvPr id="17" name="TextBox 16"/>
          <p:cNvSpPr txBox="1"/>
          <p:nvPr/>
        </p:nvSpPr>
        <p:spPr>
          <a:xfrm>
            <a:off x="1933575" y="3569439"/>
            <a:ext cx="1888424" cy="369332"/>
          </a:xfrm>
          <a:prstGeom prst="rect">
            <a:avLst/>
          </a:prstGeom>
          <a:solidFill>
            <a:schemeClr val="tx1">
              <a:lumMod val="50000"/>
            </a:schemeClr>
          </a:solidFill>
          <a:ln w="50800">
            <a:noFill/>
          </a:ln>
        </p:spPr>
        <p:txBody>
          <a:bodyPr wrap="square" rtlCol="0">
            <a:spAutoFit/>
          </a:bodyPr>
          <a:lstStyle>
            <a:defPPr>
              <a:defRPr lang="en-US"/>
            </a:defPPr>
            <a:lvl1pPr algn="ctr">
              <a:defRPr sz="1800">
                <a:solidFill>
                  <a:schemeClr val="bg1"/>
                </a:solidFill>
              </a:defRPr>
            </a:lvl1pPr>
          </a:lstStyle>
          <a:p>
            <a:r>
              <a:rPr lang="en-US" dirty="0" smtClean="0"/>
              <a:t>Strengths</a:t>
            </a:r>
            <a:endParaRPr lang="en-US" dirty="0"/>
          </a:p>
        </p:txBody>
      </p:sp>
    </p:spTree>
    <p:extLst>
      <p:ext uri="{BB962C8B-B14F-4D97-AF65-F5344CB8AC3E}">
        <p14:creationId xmlns:p14="http://schemas.microsoft.com/office/powerpoint/2010/main" val="94763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Calibri" pitchFamily="34" charset="0"/>
                <a:cs typeface="Calibri" pitchFamily="34" charset="0"/>
              </a:rPr>
              <a:t>STAFF “PAIN” RESULTED FROM PROCESS, PERSONALITY, STRUCTURE </a:t>
            </a:r>
            <a:endParaRPr lang="en-US" sz="4000" dirty="0">
              <a:latin typeface="Calibri" pitchFamily="34" charset="0"/>
              <a:cs typeface="Calibri" pitchFamily="34" charset="0"/>
            </a:endParaRPr>
          </a:p>
        </p:txBody>
      </p:sp>
      <p:sp>
        <p:nvSpPr>
          <p:cNvPr id="4" name="Text Placeholder 3"/>
          <p:cNvSpPr>
            <a:spLocks noGrp="1"/>
          </p:cNvSpPr>
          <p:nvPr>
            <p:ph type="body" sz="quarter" idx="10"/>
          </p:nvPr>
        </p:nvSpPr>
        <p:spPr>
          <a:xfrm>
            <a:off x="441326" y="1530928"/>
            <a:ext cx="8229600" cy="4668837"/>
          </a:xfrm>
        </p:spPr>
        <p:txBody>
          <a:bodyPr>
            <a:noAutofit/>
          </a:bodyPr>
          <a:lstStyle/>
          <a:p>
            <a:pPr>
              <a:spcBef>
                <a:spcPts val="0"/>
              </a:spcBef>
              <a:spcAft>
                <a:spcPts val="0"/>
              </a:spcAft>
            </a:pPr>
            <a:r>
              <a:rPr lang="en-US" sz="2400" dirty="0">
                <a:latin typeface="Calibri" pitchFamily="34" charset="0"/>
                <a:cs typeface="Calibri" pitchFamily="34" charset="0"/>
              </a:rPr>
              <a:t>Workload Allocation </a:t>
            </a:r>
          </a:p>
          <a:p>
            <a:pPr>
              <a:spcBef>
                <a:spcPts val="0"/>
              </a:spcBef>
              <a:spcAft>
                <a:spcPts val="0"/>
              </a:spcAft>
            </a:pPr>
            <a:r>
              <a:rPr lang="en-US" sz="2400" dirty="0">
                <a:latin typeface="Calibri" pitchFamily="34" charset="0"/>
                <a:cs typeface="Calibri" pitchFamily="34" charset="0"/>
              </a:rPr>
              <a:t>"Project Initiation"</a:t>
            </a:r>
          </a:p>
          <a:p>
            <a:pPr>
              <a:spcBef>
                <a:spcPts val="0"/>
              </a:spcBef>
              <a:spcAft>
                <a:spcPts val="0"/>
              </a:spcAft>
            </a:pPr>
            <a:r>
              <a:rPr lang="en-US" sz="2400" dirty="0">
                <a:latin typeface="Calibri" pitchFamily="34" charset="0"/>
                <a:cs typeface="Calibri" pitchFamily="34" charset="0"/>
              </a:rPr>
              <a:t>Professional Services </a:t>
            </a: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Procurement</a:t>
            </a:r>
          </a:p>
          <a:p>
            <a:pPr>
              <a:spcBef>
                <a:spcPts val="0"/>
              </a:spcBef>
              <a:spcAft>
                <a:spcPts val="0"/>
              </a:spcAft>
            </a:pPr>
            <a:r>
              <a:rPr lang="en-US" sz="2400" dirty="0" smtClean="0">
                <a:latin typeface="Calibri" pitchFamily="34" charset="0"/>
                <a:cs typeface="Calibri" pitchFamily="34" charset="0"/>
              </a:rPr>
              <a:t>Design </a:t>
            </a:r>
            <a:r>
              <a:rPr lang="en-US" sz="2400" dirty="0">
                <a:latin typeface="Calibri" pitchFamily="34" charset="0"/>
                <a:cs typeface="Calibri" pitchFamily="34" charset="0"/>
              </a:rPr>
              <a:t>Review &amp; Permitting</a:t>
            </a:r>
          </a:p>
          <a:p>
            <a:pPr>
              <a:spcBef>
                <a:spcPts val="0"/>
              </a:spcBef>
              <a:spcAft>
                <a:spcPts val="0"/>
              </a:spcAft>
            </a:pPr>
            <a:r>
              <a:rPr lang="en-US" sz="2400" dirty="0">
                <a:latin typeface="Calibri" pitchFamily="34" charset="0"/>
                <a:cs typeface="Calibri" pitchFamily="34" charset="0"/>
              </a:rPr>
              <a:t>Capital Project Approval</a:t>
            </a:r>
          </a:p>
          <a:p>
            <a:pPr>
              <a:spcBef>
                <a:spcPts val="0"/>
              </a:spcBef>
              <a:spcAft>
                <a:spcPts val="0"/>
              </a:spcAft>
            </a:pPr>
            <a:r>
              <a:rPr lang="en-US" sz="2400" dirty="0">
                <a:latin typeface="Calibri" pitchFamily="34" charset="0"/>
                <a:cs typeface="Calibri" pitchFamily="34" charset="0"/>
              </a:rPr>
              <a:t>Contractor </a:t>
            </a:r>
            <a:r>
              <a:rPr lang="en-US" sz="2400" dirty="0" smtClean="0">
                <a:latin typeface="Calibri" pitchFamily="34" charset="0"/>
                <a:cs typeface="Calibri" pitchFamily="34" charset="0"/>
              </a:rPr>
              <a:t>Selection</a:t>
            </a:r>
          </a:p>
          <a:p>
            <a:pPr>
              <a:spcBef>
                <a:spcPts val="0"/>
              </a:spcBef>
              <a:spcAft>
                <a:spcPts val="0"/>
              </a:spcAft>
            </a:pPr>
            <a:r>
              <a:rPr lang="en-US" sz="2400" dirty="0" smtClean="0">
                <a:latin typeface="Calibri" pitchFamily="34" charset="0"/>
                <a:cs typeface="Calibri" pitchFamily="34" charset="0"/>
              </a:rPr>
              <a:t>Change </a:t>
            </a:r>
            <a:r>
              <a:rPr lang="en-US" sz="2400" dirty="0">
                <a:latin typeface="Calibri" pitchFamily="34" charset="0"/>
                <a:cs typeface="Calibri" pitchFamily="34" charset="0"/>
              </a:rPr>
              <a:t>Management</a:t>
            </a:r>
          </a:p>
          <a:p>
            <a:pPr>
              <a:spcBef>
                <a:spcPts val="0"/>
              </a:spcBef>
              <a:spcAft>
                <a:spcPts val="0"/>
              </a:spcAft>
            </a:pPr>
            <a:r>
              <a:rPr lang="en-US" sz="2400" dirty="0">
                <a:latin typeface="Calibri" pitchFamily="34" charset="0"/>
                <a:cs typeface="Calibri" pitchFamily="34" charset="0"/>
              </a:rPr>
              <a:t>Reporting</a:t>
            </a:r>
          </a:p>
          <a:p>
            <a:pPr>
              <a:spcBef>
                <a:spcPts val="0"/>
              </a:spcBef>
              <a:spcAft>
                <a:spcPts val="0"/>
              </a:spcAft>
            </a:pPr>
            <a:r>
              <a:rPr lang="en-US" sz="2400" dirty="0" smtClean="0">
                <a:latin typeface="Calibri" pitchFamily="34" charset="0"/>
                <a:cs typeface="Calibri" pitchFamily="34" charset="0"/>
              </a:rPr>
              <a:t>Occupancy </a:t>
            </a:r>
            <a:r>
              <a:rPr lang="en-US" sz="2400" dirty="0">
                <a:latin typeface="Calibri" pitchFamily="34" charset="0"/>
                <a:cs typeface="Calibri" pitchFamily="34" charset="0"/>
              </a:rPr>
              <a:t>Management</a:t>
            </a:r>
          </a:p>
          <a:p>
            <a:pPr>
              <a:spcBef>
                <a:spcPts val="0"/>
              </a:spcBef>
              <a:spcAft>
                <a:spcPts val="0"/>
              </a:spcAft>
            </a:pPr>
            <a:r>
              <a:rPr lang="en-US" sz="2400" dirty="0" smtClean="0">
                <a:latin typeface="Calibri" pitchFamily="34" charset="0"/>
                <a:cs typeface="Calibri" pitchFamily="34" charset="0"/>
              </a:rPr>
              <a:t>Archiving</a:t>
            </a:r>
            <a:endParaRPr lang="en-US" sz="2400" dirty="0">
              <a:latin typeface="Calibri" pitchFamily="34" charset="0"/>
              <a:cs typeface="Calibri" pitchFamily="34" charset="0"/>
            </a:endParaRPr>
          </a:p>
        </p:txBody>
      </p:sp>
      <p:pic>
        <p:nvPicPr>
          <p:cNvPr id="5" name="Picture 2" descr="C:\Users\smacintyre\Documents\Dropbox\_Client Value Creation\UCSF\8. W5 Revised - Organizational Design\3 Photos\IMG_0200.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 uri="{28A0092B-C50C-407E-A947-70E740481C1C}">
                <a14:useLocalDpi xmlns:a14="http://schemas.microsoft.com/office/drawing/2010/main"/>
              </a:ext>
            </a:extLst>
          </a:blip>
          <a:srcRect/>
          <a:stretch/>
        </p:blipFill>
        <p:spPr bwMode="auto">
          <a:xfrm>
            <a:off x="4419600" y="1506455"/>
            <a:ext cx="4560255" cy="38040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117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3" y="311150"/>
            <a:ext cx="8424862" cy="958850"/>
          </a:xfrm>
        </p:spPr>
        <p:txBody>
          <a:bodyPr/>
          <a:lstStyle/>
          <a:p>
            <a:r>
              <a:rPr lang="en-US" sz="4000" dirty="0" smtClean="0">
                <a:latin typeface="Calibri" pitchFamily="34" charset="0"/>
                <a:cs typeface="Calibri" pitchFamily="34" charset="0"/>
              </a:rPr>
              <a:t>THINGS WORKING WELL </a:t>
            </a:r>
            <a:endParaRPr lang="en-US" sz="4000" dirty="0">
              <a:latin typeface="Calibri" pitchFamily="34" charset="0"/>
              <a:cs typeface="Calibri" pitchFamily="34" charset="0"/>
            </a:endParaRPr>
          </a:p>
        </p:txBody>
      </p:sp>
      <p:sp>
        <p:nvSpPr>
          <p:cNvPr id="3" name="Content Placeholder 2"/>
          <p:cNvSpPr>
            <a:spLocks noGrp="1"/>
          </p:cNvSpPr>
          <p:nvPr>
            <p:ph sz="half" idx="1"/>
          </p:nvPr>
        </p:nvSpPr>
        <p:spPr>
          <a:xfrm>
            <a:off x="354013" y="1438564"/>
            <a:ext cx="4135437" cy="5319424"/>
          </a:xfrm>
        </p:spPr>
        <p:txBody>
          <a:bodyPr/>
          <a:lstStyle/>
          <a:p>
            <a:pPr marL="0" indent="0">
              <a:buNone/>
            </a:pPr>
            <a:r>
              <a:rPr lang="en-US" b="1" dirty="0" smtClean="0">
                <a:latin typeface="Calibri" pitchFamily="34" charset="0"/>
                <a:cs typeface="Calibri" pitchFamily="34" charset="0"/>
              </a:rPr>
              <a:t>Customers</a:t>
            </a:r>
          </a:p>
          <a:p>
            <a:pPr>
              <a:spcBef>
                <a:spcPts val="600"/>
              </a:spcBef>
              <a:spcAft>
                <a:spcPts val="600"/>
              </a:spcAft>
            </a:pPr>
            <a:r>
              <a:rPr lang="en-US" sz="2400" dirty="0">
                <a:latin typeface="Calibri" pitchFamily="34" charset="0"/>
                <a:cs typeface="Calibri" pitchFamily="34" charset="0"/>
              </a:rPr>
              <a:t>Excellent </a:t>
            </a:r>
            <a:r>
              <a:rPr lang="en-US" sz="2400" dirty="0" smtClean="0">
                <a:latin typeface="Calibri" pitchFamily="34" charset="0"/>
                <a:cs typeface="Calibri" pitchFamily="34" charset="0"/>
              </a:rPr>
              <a:t>architects </a:t>
            </a:r>
            <a:r>
              <a:rPr lang="en-US" sz="2400" dirty="0">
                <a:latin typeface="Calibri" pitchFamily="34" charset="0"/>
                <a:cs typeface="Calibri" pitchFamily="34" charset="0"/>
              </a:rPr>
              <a:t>&amp; </a:t>
            </a:r>
            <a:r>
              <a:rPr lang="en-US" sz="2400" dirty="0" smtClean="0">
                <a:latin typeface="Calibri" pitchFamily="34" charset="0"/>
                <a:cs typeface="Calibri" pitchFamily="34" charset="0"/>
              </a:rPr>
              <a:t>designers. Several strong PMs and analysts. </a:t>
            </a:r>
          </a:p>
          <a:p>
            <a:pPr>
              <a:spcBef>
                <a:spcPts val="600"/>
              </a:spcBef>
              <a:spcAft>
                <a:spcPts val="600"/>
              </a:spcAft>
            </a:pPr>
            <a:r>
              <a:rPr lang="en-US" sz="2400" dirty="0" smtClean="0">
                <a:latin typeface="Calibri" pitchFamily="34" charset="0"/>
                <a:cs typeface="Calibri" pitchFamily="34" charset="0"/>
              </a:rPr>
              <a:t>Many </a:t>
            </a:r>
            <a:r>
              <a:rPr lang="en-US" sz="2400" dirty="0">
                <a:latin typeface="Calibri" pitchFamily="34" charset="0"/>
                <a:cs typeface="Calibri" pitchFamily="34" charset="0"/>
              </a:rPr>
              <a:t>great </a:t>
            </a:r>
            <a:r>
              <a:rPr lang="en-US" sz="2400" dirty="0" smtClean="0">
                <a:latin typeface="Calibri" pitchFamily="34" charset="0"/>
                <a:cs typeface="Calibri" pitchFamily="34" charset="0"/>
              </a:rPr>
              <a:t>projects provide the desired outcomes</a:t>
            </a:r>
            <a:endParaRPr lang="en-US" sz="2400" dirty="0">
              <a:latin typeface="Calibri" pitchFamily="34" charset="0"/>
              <a:cs typeface="Calibri" pitchFamily="34" charset="0"/>
            </a:endParaRPr>
          </a:p>
          <a:p>
            <a:pPr>
              <a:spcBef>
                <a:spcPts val="600"/>
              </a:spcBef>
              <a:spcAft>
                <a:spcPts val="600"/>
              </a:spcAft>
            </a:pPr>
            <a:r>
              <a:rPr lang="en-US" sz="2400" dirty="0">
                <a:latin typeface="Calibri" pitchFamily="34" charset="0"/>
                <a:cs typeface="Calibri" pitchFamily="34" charset="0"/>
              </a:rPr>
              <a:t>Timely, transparent </a:t>
            </a:r>
            <a:r>
              <a:rPr lang="en-US" sz="2400" dirty="0" smtClean="0">
                <a:latin typeface="Calibri" pitchFamily="34" charset="0"/>
                <a:cs typeface="Calibri" pitchFamily="34" charset="0"/>
              </a:rPr>
              <a:t>communications</a:t>
            </a:r>
          </a:p>
          <a:p>
            <a:pPr>
              <a:spcBef>
                <a:spcPts val="600"/>
              </a:spcBef>
              <a:spcAft>
                <a:spcPts val="600"/>
              </a:spcAft>
            </a:pPr>
            <a:r>
              <a:rPr lang="en-US" sz="2400" dirty="0" smtClean="0">
                <a:latin typeface="Calibri" pitchFamily="34" charset="0"/>
                <a:cs typeface="Calibri" pitchFamily="34" charset="0"/>
              </a:rPr>
              <a:t>Construction is well managed</a:t>
            </a:r>
          </a:p>
          <a:p>
            <a:endParaRPr lang="en-US" sz="2000" dirty="0"/>
          </a:p>
        </p:txBody>
      </p:sp>
      <p:sp>
        <p:nvSpPr>
          <p:cNvPr id="4" name="Content Placeholder 3"/>
          <p:cNvSpPr>
            <a:spLocks noGrp="1"/>
          </p:cNvSpPr>
          <p:nvPr>
            <p:ph sz="half" idx="2"/>
          </p:nvPr>
        </p:nvSpPr>
        <p:spPr>
          <a:xfrm>
            <a:off x="4641850" y="1438564"/>
            <a:ext cx="4413250" cy="5319424"/>
          </a:xfrm>
        </p:spPr>
        <p:txBody>
          <a:bodyPr/>
          <a:lstStyle/>
          <a:p>
            <a:pPr marL="0" indent="0">
              <a:buNone/>
            </a:pPr>
            <a:r>
              <a:rPr lang="en-US" b="1" dirty="0" smtClean="0">
                <a:latin typeface="Calibri" pitchFamily="34" charset="0"/>
                <a:cs typeface="Calibri" pitchFamily="34" charset="0"/>
              </a:rPr>
              <a:t>Staff &amp; Directors</a:t>
            </a:r>
          </a:p>
          <a:p>
            <a:pPr>
              <a:spcBef>
                <a:spcPts val="600"/>
              </a:spcBef>
              <a:spcAft>
                <a:spcPts val="600"/>
              </a:spcAft>
            </a:pPr>
            <a:r>
              <a:rPr lang="en-US" sz="2400" dirty="0">
                <a:latin typeface="Calibri" pitchFamily="34" charset="0"/>
                <a:cs typeface="Calibri" pitchFamily="34" charset="0"/>
              </a:rPr>
              <a:t>Strong knowledge on </a:t>
            </a:r>
            <a:r>
              <a:rPr lang="en-US" sz="2400" dirty="0" smtClean="0">
                <a:latin typeface="Calibri" pitchFamily="34" charset="0"/>
                <a:cs typeface="Calibri" pitchFamily="34" charset="0"/>
              </a:rPr>
              <a:t>team, always </a:t>
            </a:r>
            <a:r>
              <a:rPr lang="en-US" sz="2400" dirty="0">
                <a:latin typeface="Calibri" pitchFamily="34" charset="0"/>
                <a:cs typeface="Calibri" pitchFamily="34" charset="0"/>
              </a:rPr>
              <a:t>someone who can help</a:t>
            </a:r>
          </a:p>
          <a:p>
            <a:pPr>
              <a:spcBef>
                <a:spcPts val="600"/>
              </a:spcBef>
              <a:spcAft>
                <a:spcPts val="600"/>
              </a:spcAft>
            </a:pPr>
            <a:r>
              <a:rPr lang="en-US" sz="2400" dirty="0">
                <a:latin typeface="Calibri" pitchFamily="34" charset="0"/>
                <a:cs typeface="Calibri" pitchFamily="34" charset="0"/>
              </a:rPr>
              <a:t>Able to conceptualize and complete </a:t>
            </a:r>
            <a:r>
              <a:rPr lang="en-US" sz="2400" dirty="0" smtClean="0">
                <a:latin typeface="Calibri" pitchFamily="34" charset="0"/>
                <a:cs typeface="Calibri" pitchFamily="34" charset="0"/>
              </a:rPr>
              <a:t>complex </a:t>
            </a:r>
            <a:r>
              <a:rPr lang="en-US" sz="2400" dirty="0">
                <a:latin typeface="Calibri" pitchFamily="34" charset="0"/>
                <a:cs typeface="Calibri" pitchFamily="34" charset="0"/>
              </a:rPr>
              <a:t>projects.</a:t>
            </a:r>
          </a:p>
          <a:p>
            <a:pPr>
              <a:spcBef>
                <a:spcPts val="600"/>
              </a:spcBef>
              <a:spcAft>
                <a:spcPts val="600"/>
              </a:spcAft>
            </a:pPr>
            <a:r>
              <a:rPr lang="en-US" sz="2400" dirty="0" smtClean="0">
                <a:latin typeface="Calibri" pitchFamily="34" charset="0"/>
                <a:cs typeface="Calibri" pitchFamily="34" charset="0"/>
              </a:rPr>
              <a:t>Everyone </a:t>
            </a:r>
            <a:r>
              <a:rPr lang="en-US" sz="2400" dirty="0">
                <a:latin typeface="Calibri" pitchFamily="34" charset="0"/>
                <a:cs typeface="Calibri" pitchFamily="34" charset="0"/>
              </a:rPr>
              <a:t>chips in – staff get along well</a:t>
            </a:r>
          </a:p>
          <a:p>
            <a:pPr>
              <a:spcBef>
                <a:spcPts val="600"/>
              </a:spcBef>
              <a:spcAft>
                <a:spcPts val="600"/>
              </a:spcAft>
            </a:pPr>
            <a:r>
              <a:rPr lang="en-US" sz="2400" dirty="0" smtClean="0">
                <a:latin typeface="Calibri" pitchFamily="34" charset="0"/>
                <a:cs typeface="Calibri" pitchFamily="34" charset="0"/>
              </a:rPr>
              <a:t>Highly </a:t>
            </a:r>
            <a:r>
              <a:rPr lang="en-US" sz="2400" dirty="0">
                <a:latin typeface="Calibri" pitchFamily="34" charset="0"/>
                <a:cs typeface="Calibri" pitchFamily="34" charset="0"/>
              </a:rPr>
              <a:t>skilled </a:t>
            </a:r>
            <a:r>
              <a:rPr lang="en-US" sz="2400" dirty="0" smtClean="0">
                <a:latin typeface="Calibri" pitchFamily="34" charset="0"/>
                <a:cs typeface="Calibri" pitchFamily="34" charset="0"/>
              </a:rPr>
              <a:t>analysts  provide </a:t>
            </a:r>
            <a:r>
              <a:rPr lang="en-US" sz="2400" dirty="0">
                <a:latin typeface="Calibri" pitchFamily="34" charset="0"/>
                <a:cs typeface="Calibri" pitchFamily="34" charset="0"/>
              </a:rPr>
              <a:t>good PM </a:t>
            </a:r>
            <a:r>
              <a:rPr lang="en-US" sz="2400" dirty="0" smtClean="0">
                <a:latin typeface="Calibri" pitchFamily="34" charset="0"/>
                <a:cs typeface="Calibri" pitchFamily="34" charset="0"/>
              </a:rPr>
              <a:t>support</a:t>
            </a:r>
            <a:endParaRPr lang="en-US" sz="2400" dirty="0">
              <a:latin typeface="Calibri" pitchFamily="34" charset="0"/>
              <a:cs typeface="Calibri" pitchFamily="34" charset="0"/>
            </a:endParaRPr>
          </a:p>
        </p:txBody>
      </p:sp>
      <p:pic>
        <p:nvPicPr>
          <p:cNvPr id="5" name="Picture 3" descr="C:\Users\smacintyre\AppData\Local\Microsoft\Windows\Temporary Internet Files\Content.IE5\1X4FR6MM\MC900412464[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77293" y="101078"/>
            <a:ext cx="1175761" cy="11549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119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3" y="298450"/>
            <a:ext cx="8424862" cy="958850"/>
          </a:xfrm>
        </p:spPr>
        <p:txBody>
          <a:bodyPr/>
          <a:lstStyle/>
          <a:p>
            <a:r>
              <a:rPr lang="en-US" sz="4000" dirty="0" smtClean="0">
                <a:latin typeface="Calibri" pitchFamily="34" charset="0"/>
                <a:cs typeface="Calibri" pitchFamily="34" charset="0"/>
              </a:rPr>
              <a:t>THINGS WE NEED TO IMPROVE</a:t>
            </a:r>
            <a:endParaRPr lang="en-US" sz="4000" dirty="0">
              <a:latin typeface="Calibri" pitchFamily="34" charset="0"/>
              <a:cs typeface="Calibri" pitchFamily="34" charset="0"/>
            </a:endParaRPr>
          </a:p>
        </p:txBody>
      </p:sp>
      <p:sp>
        <p:nvSpPr>
          <p:cNvPr id="3" name="Content Placeholder 2"/>
          <p:cNvSpPr>
            <a:spLocks noGrp="1"/>
          </p:cNvSpPr>
          <p:nvPr>
            <p:ph sz="half" idx="1"/>
          </p:nvPr>
        </p:nvSpPr>
        <p:spPr>
          <a:xfrm>
            <a:off x="277813" y="1273464"/>
            <a:ext cx="4135437" cy="5319424"/>
          </a:xfrm>
        </p:spPr>
        <p:txBody>
          <a:bodyPr/>
          <a:lstStyle/>
          <a:p>
            <a:pPr marL="0" indent="0">
              <a:buNone/>
            </a:pPr>
            <a:r>
              <a:rPr lang="en-US" b="1" dirty="0" smtClean="0">
                <a:latin typeface="Calibri" pitchFamily="34" charset="0"/>
                <a:cs typeface="Calibri" pitchFamily="34" charset="0"/>
              </a:rPr>
              <a:t>Customers</a:t>
            </a:r>
          </a:p>
          <a:p>
            <a:pPr>
              <a:spcBef>
                <a:spcPts val="600"/>
              </a:spcBef>
              <a:spcAft>
                <a:spcPts val="600"/>
              </a:spcAft>
            </a:pPr>
            <a:r>
              <a:rPr lang="en-US" sz="2400" dirty="0">
                <a:latin typeface="Calibri" pitchFamily="34" charset="0"/>
                <a:cs typeface="Calibri" pitchFamily="34" charset="0"/>
              </a:rPr>
              <a:t>Inconsistent quality by PMs</a:t>
            </a:r>
          </a:p>
          <a:p>
            <a:pPr>
              <a:spcBef>
                <a:spcPts val="600"/>
              </a:spcBef>
              <a:spcAft>
                <a:spcPts val="600"/>
              </a:spcAft>
            </a:pPr>
            <a:r>
              <a:rPr lang="en-US" sz="2400" dirty="0" smtClean="0">
                <a:latin typeface="Calibri" pitchFamily="34" charset="0"/>
                <a:cs typeface="Calibri" pitchFamily="34" charset="0"/>
              </a:rPr>
              <a:t>Close </a:t>
            </a:r>
            <a:r>
              <a:rPr lang="en-US" sz="2400" dirty="0">
                <a:latin typeface="Calibri" pitchFamily="34" charset="0"/>
                <a:cs typeface="Calibri" pitchFamily="34" charset="0"/>
              </a:rPr>
              <a:t>out 2</a:t>
            </a:r>
            <a:r>
              <a:rPr lang="en-US" sz="2400" u="sng" dirty="0">
                <a:latin typeface="Calibri" pitchFamily="34" charset="0"/>
                <a:cs typeface="Calibri" pitchFamily="34" charset="0"/>
              </a:rPr>
              <a:t>+</a:t>
            </a:r>
            <a:r>
              <a:rPr lang="en-US" sz="2400" dirty="0">
                <a:latin typeface="Calibri" pitchFamily="34" charset="0"/>
                <a:cs typeface="Calibri" pitchFamily="34" charset="0"/>
              </a:rPr>
              <a:t> </a:t>
            </a:r>
            <a:r>
              <a:rPr lang="en-US" sz="2400" dirty="0" err="1">
                <a:latin typeface="Calibri" pitchFamily="34" charset="0"/>
                <a:cs typeface="Calibri" pitchFamily="34" charset="0"/>
              </a:rPr>
              <a:t>yrs</a:t>
            </a:r>
            <a:r>
              <a:rPr lang="en-US" sz="2400" dirty="0">
                <a:latin typeface="Calibri" pitchFamily="34" charset="0"/>
                <a:cs typeface="Calibri" pitchFamily="34" charset="0"/>
              </a:rPr>
              <a:t> &amp; hold funds</a:t>
            </a:r>
          </a:p>
          <a:p>
            <a:pPr>
              <a:spcBef>
                <a:spcPts val="600"/>
              </a:spcBef>
              <a:spcAft>
                <a:spcPts val="600"/>
              </a:spcAft>
            </a:pPr>
            <a:r>
              <a:rPr lang="en-US" sz="2400" dirty="0" smtClean="0">
                <a:latin typeface="Calibri" pitchFamily="34" charset="0"/>
                <a:cs typeface="Calibri" pitchFamily="34" charset="0"/>
              </a:rPr>
              <a:t>Too </a:t>
            </a:r>
            <a:r>
              <a:rPr lang="en-US" sz="2400" dirty="0">
                <a:latin typeface="Calibri" pitchFamily="34" charset="0"/>
                <a:cs typeface="Calibri" pitchFamily="34" charset="0"/>
              </a:rPr>
              <a:t>much waiting</a:t>
            </a:r>
          </a:p>
          <a:p>
            <a:pPr>
              <a:spcBef>
                <a:spcPts val="600"/>
              </a:spcBef>
              <a:spcAft>
                <a:spcPts val="600"/>
              </a:spcAft>
            </a:pPr>
            <a:r>
              <a:rPr lang="en-US" sz="2400" dirty="0" smtClean="0">
                <a:latin typeface="Calibri" pitchFamily="34" charset="0"/>
                <a:cs typeface="Calibri" pitchFamily="34" charset="0"/>
              </a:rPr>
              <a:t>Too costly, unrealistic budgets</a:t>
            </a:r>
            <a:endParaRPr lang="en-US" sz="2400" dirty="0">
              <a:latin typeface="Calibri" pitchFamily="34" charset="0"/>
              <a:cs typeface="Calibri" pitchFamily="34" charset="0"/>
            </a:endParaRPr>
          </a:p>
          <a:p>
            <a:pPr>
              <a:spcBef>
                <a:spcPts val="600"/>
              </a:spcBef>
              <a:spcAft>
                <a:spcPts val="600"/>
              </a:spcAft>
            </a:pPr>
            <a:r>
              <a:rPr lang="en-US" sz="2400" dirty="0">
                <a:latin typeface="Calibri" pitchFamily="34" charset="0"/>
                <a:cs typeface="Calibri" pitchFamily="34" charset="0"/>
              </a:rPr>
              <a:t>CP is understaffed</a:t>
            </a:r>
          </a:p>
        </p:txBody>
      </p:sp>
      <p:sp>
        <p:nvSpPr>
          <p:cNvPr id="4" name="Content Placeholder 3"/>
          <p:cNvSpPr>
            <a:spLocks noGrp="1"/>
          </p:cNvSpPr>
          <p:nvPr>
            <p:ph sz="half" idx="2"/>
          </p:nvPr>
        </p:nvSpPr>
        <p:spPr>
          <a:xfrm>
            <a:off x="4362450" y="1273464"/>
            <a:ext cx="4718050" cy="5319424"/>
          </a:xfrm>
        </p:spPr>
        <p:txBody>
          <a:bodyPr/>
          <a:lstStyle/>
          <a:p>
            <a:pPr marL="0" indent="0">
              <a:buNone/>
            </a:pPr>
            <a:r>
              <a:rPr lang="en-US" b="1" dirty="0" smtClean="0">
                <a:latin typeface="Calibri" pitchFamily="34" charset="0"/>
                <a:cs typeface="Calibri" pitchFamily="34" charset="0"/>
              </a:rPr>
              <a:t>Staff &amp; Directors</a:t>
            </a:r>
          </a:p>
          <a:p>
            <a:pPr>
              <a:spcBef>
                <a:spcPts val="600"/>
              </a:spcBef>
              <a:spcAft>
                <a:spcPts val="600"/>
              </a:spcAft>
            </a:pPr>
            <a:r>
              <a:rPr lang="en-US" sz="2400" dirty="0">
                <a:latin typeface="Calibri" pitchFamily="34" charset="0"/>
                <a:cs typeface="Calibri" pitchFamily="34" charset="0"/>
              </a:rPr>
              <a:t>Lack consistency in PM methodologies</a:t>
            </a:r>
          </a:p>
          <a:p>
            <a:pPr>
              <a:spcBef>
                <a:spcPts val="600"/>
              </a:spcBef>
              <a:spcAft>
                <a:spcPts val="600"/>
              </a:spcAft>
            </a:pPr>
            <a:r>
              <a:rPr lang="en-US" sz="2400" dirty="0">
                <a:latin typeface="Calibri" pitchFamily="34" charset="0"/>
                <a:cs typeface="Calibri" pitchFamily="34" charset="0"/>
              </a:rPr>
              <a:t>Many processes “get in the way” </a:t>
            </a:r>
            <a:r>
              <a:rPr lang="en-US" sz="2400" dirty="0" smtClean="0">
                <a:latin typeface="Calibri" pitchFamily="34" charset="0"/>
                <a:cs typeface="Calibri" pitchFamily="34" charset="0"/>
              </a:rPr>
              <a:t>e.g. closeout </a:t>
            </a:r>
          </a:p>
          <a:p>
            <a:pPr>
              <a:spcBef>
                <a:spcPts val="600"/>
              </a:spcBef>
              <a:spcAft>
                <a:spcPts val="600"/>
              </a:spcAft>
            </a:pPr>
            <a:r>
              <a:rPr lang="en-US" sz="2400" dirty="0" smtClean="0">
                <a:latin typeface="Calibri" pitchFamily="34" charset="0"/>
                <a:cs typeface="Calibri" pitchFamily="34" charset="0"/>
              </a:rPr>
              <a:t>Approval </a:t>
            </a:r>
            <a:r>
              <a:rPr lang="en-US" sz="2400" dirty="0">
                <a:latin typeface="Calibri" pitchFamily="34" charset="0"/>
                <a:cs typeface="Calibri" pitchFamily="34" charset="0"/>
              </a:rPr>
              <a:t>bottlenecks</a:t>
            </a:r>
          </a:p>
          <a:p>
            <a:pPr>
              <a:spcBef>
                <a:spcPts val="600"/>
              </a:spcBef>
              <a:spcAft>
                <a:spcPts val="600"/>
              </a:spcAft>
            </a:pPr>
            <a:r>
              <a:rPr lang="en-US" sz="2400" dirty="0" smtClean="0">
                <a:latin typeface="Calibri" pitchFamily="34" charset="0"/>
                <a:cs typeface="Calibri" pitchFamily="34" charset="0"/>
              </a:rPr>
              <a:t>Complex </a:t>
            </a:r>
            <a:r>
              <a:rPr lang="en-US" sz="2400" dirty="0">
                <a:latin typeface="Calibri" pitchFamily="34" charset="0"/>
                <a:cs typeface="Calibri" pitchFamily="34" charset="0"/>
              </a:rPr>
              <a:t>processes used for both small &amp; large projects adds cost </a:t>
            </a:r>
          </a:p>
          <a:p>
            <a:pPr>
              <a:spcBef>
                <a:spcPts val="600"/>
              </a:spcBef>
              <a:spcAft>
                <a:spcPts val="600"/>
              </a:spcAft>
            </a:pPr>
            <a:r>
              <a:rPr lang="en-US" sz="2400" dirty="0">
                <a:latin typeface="Calibri" pitchFamily="34" charset="0"/>
                <a:cs typeface="Calibri" pitchFamily="34" charset="0"/>
              </a:rPr>
              <a:t>Staff absorb hours to get job </a:t>
            </a:r>
            <a:r>
              <a:rPr lang="en-US" sz="2400" dirty="0" smtClean="0">
                <a:latin typeface="Calibri" pitchFamily="34" charset="0"/>
                <a:cs typeface="Calibri" pitchFamily="34" charset="0"/>
              </a:rPr>
              <a:t>done</a:t>
            </a:r>
            <a:endParaRPr lang="en-US" sz="2400" dirty="0">
              <a:latin typeface="Calibri" pitchFamily="34" charset="0"/>
              <a:cs typeface="Calibri" pitchFamily="34" charset="0"/>
            </a:endParaRPr>
          </a:p>
        </p:txBody>
      </p:sp>
      <p:pic>
        <p:nvPicPr>
          <p:cNvPr id="5" name="Picture 4" descr="C:\Users\smacintyre\AppData\Local\Microsoft\Windows\Temporary Internet Files\Content.IE5\71Y52KJE\MC900371018[1].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61564" y="143146"/>
            <a:ext cx="1123083" cy="11930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446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00" y="133350"/>
            <a:ext cx="8229600" cy="1104899"/>
          </a:xfrm>
        </p:spPr>
        <p:txBody>
          <a:bodyPr>
            <a:normAutofit/>
          </a:bodyPr>
          <a:lstStyle/>
          <a:p>
            <a:pPr algn="l"/>
            <a:r>
              <a:rPr lang="en-US" sz="4000" dirty="0" smtClean="0">
                <a:latin typeface="Calibri" pitchFamily="34" charset="0"/>
                <a:cs typeface="Calibri" pitchFamily="34" charset="0"/>
              </a:rPr>
              <a:t>DESIRED OUTCOMES</a:t>
            </a:r>
            <a:endParaRPr lang="en-US" sz="4000" dirty="0">
              <a:latin typeface="Calibri" pitchFamily="34" charset="0"/>
              <a:cs typeface="Calibri" pitchFamily="34" charset="0"/>
            </a:endParaRPr>
          </a:p>
        </p:txBody>
      </p:sp>
      <p:sp>
        <p:nvSpPr>
          <p:cNvPr id="3" name="Text Placeholder 2"/>
          <p:cNvSpPr>
            <a:spLocks noGrp="1"/>
          </p:cNvSpPr>
          <p:nvPr>
            <p:ph type="body" sz="quarter" idx="10"/>
          </p:nvPr>
        </p:nvSpPr>
        <p:spPr>
          <a:xfrm>
            <a:off x="370901" y="1301321"/>
            <a:ext cx="5008623" cy="4933429"/>
          </a:xfrm>
        </p:spPr>
        <p:txBody>
          <a:bodyPr>
            <a:normAutofit fontScale="85000" lnSpcReduction="10000"/>
          </a:bodyPr>
          <a:lstStyle/>
          <a:p>
            <a:pPr marL="342900" indent="-342900">
              <a:spcBef>
                <a:spcPts val="1200"/>
              </a:spcBef>
              <a:spcAft>
                <a:spcPts val="1200"/>
              </a:spcAft>
              <a:buFont typeface="Arial" pitchFamily="34" charset="0"/>
              <a:buChar char="•"/>
            </a:pPr>
            <a:r>
              <a:rPr lang="en-US" dirty="0" smtClean="0">
                <a:latin typeface="Calibri" pitchFamily="34" charset="0"/>
                <a:cs typeface="Calibri" pitchFamily="34" charset="0"/>
              </a:rPr>
              <a:t>Understand how </a:t>
            </a:r>
            <a:r>
              <a:rPr lang="en-US" b="1" dirty="0" smtClean="0">
                <a:solidFill>
                  <a:schemeClr val="accent1">
                    <a:lumMod val="75000"/>
                  </a:schemeClr>
                </a:solidFill>
                <a:latin typeface="Calibri" pitchFamily="34" charset="0"/>
                <a:cs typeface="Calibri" pitchFamily="34" charset="0"/>
              </a:rPr>
              <a:t>Lean Principles support organization design</a:t>
            </a:r>
            <a:endParaRPr lang="en-US" b="1" dirty="0">
              <a:solidFill>
                <a:schemeClr val="accent1">
                  <a:lumMod val="75000"/>
                </a:schemeClr>
              </a:solidFill>
              <a:latin typeface="Calibri" pitchFamily="34" charset="0"/>
              <a:cs typeface="Calibri" pitchFamily="34" charset="0"/>
            </a:endParaRPr>
          </a:p>
          <a:p>
            <a:pPr marL="342900" lvl="0" indent="-342900">
              <a:spcBef>
                <a:spcPts val="1200"/>
              </a:spcBef>
              <a:spcAft>
                <a:spcPts val="1200"/>
              </a:spcAft>
              <a:buFont typeface="Arial" pitchFamily="34" charset="0"/>
              <a:buChar char="•"/>
            </a:pPr>
            <a:r>
              <a:rPr lang="en-US" dirty="0" smtClean="0">
                <a:latin typeface="Calibri" pitchFamily="34" charset="0"/>
                <a:cs typeface="Calibri" pitchFamily="34" charset="0"/>
              </a:rPr>
              <a:t>See </a:t>
            </a:r>
            <a:r>
              <a:rPr lang="en-US" dirty="0">
                <a:latin typeface="Calibri" pitchFamily="34" charset="0"/>
                <a:cs typeface="Calibri" pitchFamily="34" charset="0"/>
              </a:rPr>
              <a:t>how </a:t>
            </a:r>
            <a:r>
              <a:rPr lang="en-US" b="1" dirty="0" smtClean="0">
                <a:solidFill>
                  <a:schemeClr val="accent1">
                    <a:lumMod val="75000"/>
                  </a:schemeClr>
                </a:solidFill>
                <a:latin typeface="Calibri" pitchFamily="34" charset="0"/>
                <a:cs typeface="Calibri" pitchFamily="34" charset="0"/>
              </a:rPr>
              <a:t>customers and staff </a:t>
            </a:r>
            <a:r>
              <a:rPr lang="en-US" dirty="0">
                <a:latin typeface="Calibri" pitchFamily="34" charset="0"/>
                <a:cs typeface="Calibri" pitchFamily="34" charset="0"/>
              </a:rPr>
              <a:t>can play a big role in organization design (and </a:t>
            </a:r>
            <a:r>
              <a:rPr lang="en-US" dirty="0" smtClean="0">
                <a:latin typeface="Calibri" pitchFamily="34" charset="0"/>
                <a:cs typeface="Calibri" pitchFamily="34" charset="0"/>
              </a:rPr>
              <a:t>affect </a:t>
            </a:r>
            <a:r>
              <a:rPr lang="en-US" dirty="0">
                <a:latin typeface="Calibri" pitchFamily="34" charset="0"/>
                <a:cs typeface="Calibri" pitchFamily="34" charset="0"/>
              </a:rPr>
              <a:t>your results)</a:t>
            </a:r>
          </a:p>
          <a:p>
            <a:pPr marL="342900" indent="-342900">
              <a:spcBef>
                <a:spcPts val="1200"/>
              </a:spcBef>
              <a:spcAft>
                <a:spcPts val="1200"/>
              </a:spcAft>
              <a:buFont typeface="Arial" pitchFamily="34" charset="0"/>
              <a:buChar char="•"/>
            </a:pPr>
            <a:r>
              <a:rPr lang="en-US" dirty="0" smtClean="0">
                <a:latin typeface="Calibri" pitchFamily="34" charset="0"/>
                <a:cs typeface="Calibri" pitchFamily="34" charset="0"/>
              </a:rPr>
              <a:t>Understand </a:t>
            </a:r>
            <a:r>
              <a:rPr lang="en-US" dirty="0">
                <a:latin typeface="Calibri" pitchFamily="34" charset="0"/>
                <a:cs typeface="Calibri" pitchFamily="34" charset="0"/>
              </a:rPr>
              <a:t>how </a:t>
            </a:r>
            <a:r>
              <a:rPr lang="en-US" dirty="0" smtClean="0">
                <a:latin typeface="Calibri" pitchFamily="34" charset="0"/>
                <a:cs typeface="Calibri" pitchFamily="34" charset="0"/>
              </a:rPr>
              <a:t>to use Lean process change for short-term </a:t>
            </a:r>
            <a:r>
              <a:rPr lang="en-US" dirty="0">
                <a:latin typeface="Calibri" pitchFamily="34" charset="0"/>
                <a:cs typeface="Calibri" pitchFamily="34" charset="0"/>
              </a:rPr>
              <a:t>gains </a:t>
            </a:r>
            <a:r>
              <a:rPr lang="en-US" dirty="0" smtClean="0">
                <a:latin typeface="Calibri" pitchFamily="34" charset="0"/>
                <a:cs typeface="Calibri" pitchFamily="34" charset="0"/>
              </a:rPr>
              <a:t>while </a:t>
            </a:r>
            <a:r>
              <a:rPr lang="en-US" b="1" dirty="0" smtClean="0">
                <a:solidFill>
                  <a:schemeClr val="accent1">
                    <a:lumMod val="75000"/>
                  </a:schemeClr>
                </a:solidFill>
                <a:latin typeface="Calibri" pitchFamily="34" charset="0"/>
                <a:cs typeface="Calibri" pitchFamily="34" charset="0"/>
              </a:rPr>
              <a:t>building an organization structure and staff capability for long-term results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07724" y="-12700"/>
            <a:ext cx="3236275" cy="628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275343"/>
            <a:ext cx="9143999" cy="58265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941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286101036"/>
              </p:ext>
            </p:extLst>
          </p:nvPr>
        </p:nvGraphicFramePr>
        <p:xfrm>
          <a:off x="1" y="924826"/>
          <a:ext cx="9048466" cy="5493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itle 1"/>
          <p:cNvSpPr txBox="1">
            <a:spLocks/>
          </p:cNvSpPr>
          <p:nvPr/>
        </p:nvSpPr>
        <p:spPr>
          <a:xfrm>
            <a:off x="76200" y="296839"/>
            <a:ext cx="9740900" cy="562970"/>
          </a:xfrm>
          <a:prstGeom prst="rect">
            <a:avLst/>
          </a:prstGeom>
        </p:spPr>
        <p:txBody>
          <a:bodyPr/>
          <a:lstStyle>
            <a:lvl1pPr algn="l" defTabSz="457200" rtl="0" eaLnBrk="1" fontAlgn="base" hangingPunct="1">
              <a:spcBef>
                <a:spcPct val="0"/>
              </a:spcBef>
              <a:spcAft>
                <a:spcPct val="0"/>
              </a:spcAft>
              <a:defRPr sz="3200" b="1" kern="1200">
                <a:solidFill>
                  <a:schemeClr val="tx1"/>
                </a:solidFill>
                <a:latin typeface="Arial"/>
                <a:ea typeface="+mj-ea"/>
                <a:cs typeface="Arial"/>
              </a:defRPr>
            </a:lvl1pPr>
            <a:lvl2pPr algn="l" defTabSz="457200" rtl="0" eaLnBrk="1" fontAlgn="base" hangingPunct="1">
              <a:spcBef>
                <a:spcPct val="0"/>
              </a:spcBef>
              <a:spcAft>
                <a:spcPct val="0"/>
              </a:spcAft>
              <a:defRPr sz="3200" b="1">
                <a:solidFill>
                  <a:schemeClr val="tx1"/>
                </a:solidFill>
                <a:latin typeface="Arial" charset="0"/>
                <a:cs typeface="Arial" charset="0"/>
              </a:defRPr>
            </a:lvl2pPr>
            <a:lvl3pPr algn="l" defTabSz="457200" rtl="0" eaLnBrk="1" fontAlgn="base" hangingPunct="1">
              <a:spcBef>
                <a:spcPct val="0"/>
              </a:spcBef>
              <a:spcAft>
                <a:spcPct val="0"/>
              </a:spcAft>
              <a:defRPr sz="3200" b="1">
                <a:solidFill>
                  <a:schemeClr val="tx1"/>
                </a:solidFill>
                <a:latin typeface="Arial" charset="0"/>
                <a:cs typeface="Arial" charset="0"/>
              </a:defRPr>
            </a:lvl3pPr>
            <a:lvl4pPr algn="l" defTabSz="457200" rtl="0" eaLnBrk="1" fontAlgn="base" hangingPunct="1">
              <a:spcBef>
                <a:spcPct val="0"/>
              </a:spcBef>
              <a:spcAft>
                <a:spcPct val="0"/>
              </a:spcAft>
              <a:defRPr sz="3200" b="1">
                <a:solidFill>
                  <a:schemeClr val="tx1"/>
                </a:solidFill>
                <a:latin typeface="Arial" charset="0"/>
                <a:cs typeface="Arial" charset="0"/>
              </a:defRPr>
            </a:lvl4pPr>
            <a:lvl5pPr algn="l" defTabSz="457200" rtl="0" eaLnBrk="1" fontAlgn="base" hangingPunct="1">
              <a:spcBef>
                <a:spcPct val="0"/>
              </a:spcBef>
              <a:spcAft>
                <a:spcPct val="0"/>
              </a:spcAft>
              <a:defRPr sz="3200" b="1">
                <a:solidFill>
                  <a:schemeClr val="tx1"/>
                </a:solidFill>
                <a:latin typeface="Arial" charset="0"/>
                <a:cs typeface="Arial" charset="0"/>
              </a:defRPr>
            </a:lvl5pPr>
            <a:lvl6pPr marL="457200" algn="ctr" defTabSz="457200" rtl="0" eaLnBrk="1" fontAlgn="base" hangingPunct="1">
              <a:spcBef>
                <a:spcPct val="0"/>
              </a:spcBef>
              <a:spcAft>
                <a:spcPct val="0"/>
              </a:spcAft>
              <a:defRPr sz="4400">
                <a:solidFill>
                  <a:srgbClr val="404040"/>
                </a:solidFill>
                <a:latin typeface="Arial" charset="0"/>
                <a:cs typeface="Arial" charset="0"/>
              </a:defRPr>
            </a:lvl6pPr>
            <a:lvl7pPr marL="914400" algn="ctr" defTabSz="457200" rtl="0" eaLnBrk="1" fontAlgn="base" hangingPunct="1">
              <a:spcBef>
                <a:spcPct val="0"/>
              </a:spcBef>
              <a:spcAft>
                <a:spcPct val="0"/>
              </a:spcAft>
              <a:defRPr sz="4400">
                <a:solidFill>
                  <a:srgbClr val="404040"/>
                </a:solidFill>
                <a:latin typeface="Arial" charset="0"/>
                <a:cs typeface="Arial" charset="0"/>
              </a:defRPr>
            </a:lvl7pPr>
            <a:lvl8pPr marL="1371600" algn="ctr" defTabSz="457200" rtl="0" eaLnBrk="1" fontAlgn="base" hangingPunct="1">
              <a:spcBef>
                <a:spcPct val="0"/>
              </a:spcBef>
              <a:spcAft>
                <a:spcPct val="0"/>
              </a:spcAft>
              <a:defRPr sz="4400">
                <a:solidFill>
                  <a:srgbClr val="404040"/>
                </a:solidFill>
                <a:latin typeface="Arial" charset="0"/>
                <a:cs typeface="Arial" charset="0"/>
              </a:defRPr>
            </a:lvl8pPr>
            <a:lvl9pPr marL="1828800" algn="ctr" defTabSz="457200" rtl="0" eaLnBrk="1" fontAlgn="base" hangingPunct="1">
              <a:spcBef>
                <a:spcPct val="0"/>
              </a:spcBef>
              <a:spcAft>
                <a:spcPct val="0"/>
              </a:spcAft>
              <a:defRPr sz="4400">
                <a:solidFill>
                  <a:srgbClr val="404040"/>
                </a:solidFill>
                <a:latin typeface="Arial" charset="0"/>
                <a:cs typeface="Arial" charset="0"/>
              </a:defRPr>
            </a:lvl9pPr>
          </a:lstStyle>
          <a:p>
            <a:r>
              <a:rPr lang="en-US" sz="3800" dirty="0" smtClean="0">
                <a:latin typeface="Calibri" pitchFamily="34" charset="0"/>
                <a:cs typeface="Calibri" pitchFamily="34" charset="0"/>
              </a:rPr>
              <a:t>PRIMARY CAUSES OF CURRENT CONDITION</a:t>
            </a:r>
            <a:endParaRPr lang="en-US" sz="3800" dirty="0">
              <a:latin typeface="Calibri" pitchFamily="34" charset="0"/>
              <a:cs typeface="Calibri" pitchFamily="34" charset="0"/>
            </a:endParaRPr>
          </a:p>
        </p:txBody>
      </p:sp>
      <p:sp>
        <p:nvSpPr>
          <p:cNvPr id="4" name="Rectangle 3">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147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F7CFAF78-B684-44FD-B8D3-43A7479E6CDE}"/>
                                            </p:graphicEl>
                                          </p:spTgt>
                                        </p:tgtEl>
                                        <p:attrNameLst>
                                          <p:attrName>style.visibility</p:attrName>
                                        </p:attrNameLst>
                                      </p:cBhvr>
                                      <p:to>
                                        <p:strVal val="visible"/>
                                      </p:to>
                                    </p:set>
                                    <p:anim calcmode="lin" valueType="num">
                                      <p:cBhvr additive="base">
                                        <p:cTn id="7" dur="500" fill="hold"/>
                                        <p:tgtEl>
                                          <p:spTgt spid="6">
                                            <p:graphicEl>
                                              <a:dgm id="{F7CFAF78-B684-44FD-B8D3-43A7479E6CD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F7CFAF78-B684-44FD-B8D3-43A7479E6CDE}"/>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2B03EBF4-873F-4AF9-87F8-7A51CC03FD21}"/>
                                            </p:graphicEl>
                                          </p:spTgt>
                                        </p:tgtEl>
                                        <p:attrNameLst>
                                          <p:attrName>style.visibility</p:attrName>
                                        </p:attrNameLst>
                                      </p:cBhvr>
                                      <p:to>
                                        <p:strVal val="visible"/>
                                      </p:to>
                                    </p:set>
                                    <p:anim calcmode="lin" valueType="num">
                                      <p:cBhvr additive="base">
                                        <p:cTn id="13" dur="500" fill="hold"/>
                                        <p:tgtEl>
                                          <p:spTgt spid="6">
                                            <p:graphicEl>
                                              <a:dgm id="{2B03EBF4-873F-4AF9-87F8-7A51CC03FD2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2B03EBF4-873F-4AF9-87F8-7A51CC03FD2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C0D157DC-4A11-43A8-96CE-8D6CB7DE391A}"/>
                                            </p:graphicEl>
                                          </p:spTgt>
                                        </p:tgtEl>
                                        <p:attrNameLst>
                                          <p:attrName>style.visibility</p:attrName>
                                        </p:attrNameLst>
                                      </p:cBhvr>
                                      <p:to>
                                        <p:strVal val="visible"/>
                                      </p:to>
                                    </p:set>
                                    <p:anim calcmode="lin" valueType="num">
                                      <p:cBhvr additive="base">
                                        <p:cTn id="19" dur="500" fill="hold"/>
                                        <p:tgtEl>
                                          <p:spTgt spid="6">
                                            <p:graphicEl>
                                              <a:dgm id="{C0D157DC-4A11-43A8-96CE-8D6CB7DE391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C0D157DC-4A11-43A8-96CE-8D6CB7DE391A}"/>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965A1C2E-981A-4BB8-92F1-F75B4882A99E}"/>
                                            </p:graphicEl>
                                          </p:spTgt>
                                        </p:tgtEl>
                                        <p:attrNameLst>
                                          <p:attrName>style.visibility</p:attrName>
                                        </p:attrNameLst>
                                      </p:cBhvr>
                                      <p:to>
                                        <p:strVal val="visible"/>
                                      </p:to>
                                    </p:set>
                                    <p:anim calcmode="lin" valueType="num">
                                      <p:cBhvr additive="base">
                                        <p:cTn id="25" dur="500" fill="hold"/>
                                        <p:tgtEl>
                                          <p:spTgt spid="6">
                                            <p:graphicEl>
                                              <a:dgm id="{965A1C2E-981A-4BB8-92F1-F75B4882A99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965A1C2E-981A-4BB8-92F1-F75B4882A99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DBE75E0C-3450-491E-8A2C-5A77EA26D59B}"/>
                                            </p:graphicEl>
                                          </p:spTgt>
                                        </p:tgtEl>
                                        <p:attrNameLst>
                                          <p:attrName>style.visibility</p:attrName>
                                        </p:attrNameLst>
                                      </p:cBhvr>
                                      <p:to>
                                        <p:strVal val="visible"/>
                                      </p:to>
                                    </p:set>
                                    <p:anim calcmode="lin" valueType="num">
                                      <p:cBhvr additive="base">
                                        <p:cTn id="31" dur="500" fill="hold"/>
                                        <p:tgtEl>
                                          <p:spTgt spid="6">
                                            <p:graphicEl>
                                              <a:dgm id="{DBE75E0C-3450-491E-8A2C-5A77EA26D59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DBE75E0C-3450-491E-8A2C-5A77EA26D59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23" y="296839"/>
            <a:ext cx="8362667" cy="693761"/>
          </a:xfrm>
        </p:spPr>
        <p:txBody>
          <a:bodyPr>
            <a:normAutofit fontScale="90000"/>
          </a:bodyPr>
          <a:lstStyle/>
          <a:p>
            <a:r>
              <a:rPr lang="en-US" sz="4000" b="1" dirty="0" smtClean="0">
                <a:latin typeface="Calibri" pitchFamily="34" charset="0"/>
                <a:cs typeface="Calibri" pitchFamily="34" charset="0"/>
              </a:rPr>
              <a:t>WHAT STEPS ARE WE TAKING?</a:t>
            </a:r>
            <a:endParaRPr lang="en-US" sz="4000" b="1" dirty="0">
              <a:latin typeface="Calibri" pitchFamily="34" charset="0"/>
              <a:cs typeface="Calibri" pitchFamily="34" charset="0"/>
            </a:endParaRPr>
          </a:p>
        </p:txBody>
      </p:sp>
      <p:graphicFrame>
        <p:nvGraphicFramePr>
          <p:cNvPr id="6" name="Diagram 5"/>
          <p:cNvGraphicFramePr/>
          <p:nvPr>
            <p:extLst>
              <p:ext uri="{D42A27DB-BD31-4B8C-83A1-F6EECF244321}">
                <p14:modId xmlns:p14="http://schemas.microsoft.com/office/powerpoint/2010/main" val="107465496"/>
              </p:ext>
            </p:extLst>
          </p:nvPr>
        </p:nvGraphicFramePr>
        <p:xfrm>
          <a:off x="1" y="924826"/>
          <a:ext cx="9048466" cy="5493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403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F7CFAF78-B684-44FD-B8D3-43A7479E6CDE}"/>
                                            </p:graphicEl>
                                          </p:spTgt>
                                        </p:tgtEl>
                                        <p:attrNameLst>
                                          <p:attrName>style.visibility</p:attrName>
                                        </p:attrNameLst>
                                      </p:cBhvr>
                                      <p:to>
                                        <p:strVal val="visible"/>
                                      </p:to>
                                    </p:set>
                                    <p:anim calcmode="lin" valueType="num">
                                      <p:cBhvr additive="base">
                                        <p:cTn id="7" dur="500" fill="hold"/>
                                        <p:tgtEl>
                                          <p:spTgt spid="6">
                                            <p:graphicEl>
                                              <a:dgm id="{F7CFAF78-B684-44FD-B8D3-43A7479E6CDE}"/>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F7CFAF78-B684-44FD-B8D3-43A7479E6CDE}"/>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2B03EBF4-873F-4AF9-87F8-7A51CC03FD21}"/>
                                            </p:graphicEl>
                                          </p:spTgt>
                                        </p:tgtEl>
                                        <p:attrNameLst>
                                          <p:attrName>style.visibility</p:attrName>
                                        </p:attrNameLst>
                                      </p:cBhvr>
                                      <p:to>
                                        <p:strVal val="visible"/>
                                      </p:to>
                                    </p:set>
                                    <p:anim calcmode="lin" valueType="num">
                                      <p:cBhvr additive="base">
                                        <p:cTn id="13" dur="500" fill="hold"/>
                                        <p:tgtEl>
                                          <p:spTgt spid="6">
                                            <p:graphicEl>
                                              <a:dgm id="{2B03EBF4-873F-4AF9-87F8-7A51CC03FD2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2B03EBF4-873F-4AF9-87F8-7A51CC03FD2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C0D157DC-4A11-43A8-96CE-8D6CB7DE391A}"/>
                                            </p:graphicEl>
                                          </p:spTgt>
                                        </p:tgtEl>
                                        <p:attrNameLst>
                                          <p:attrName>style.visibility</p:attrName>
                                        </p:attrNameLst>
                                      </p:cBhvr>
                                      <p:to>
                                        <p:strVal val="visible"/>
                                      </p:to>
                                    </p:set>
                                    <p:anim calcmode="lin" valueType="num">
                                      <p:cBhvr additive="base">
                                        <p:cTn id="19" dur="500" fill="hold"/>
                                        <p:tgtEl>
                                          <p:spTgt spid="6">
                                            <p:graphicEl>
                                              <a:dgm id="{C0D157DC-4A11-43A8-96CE-8D6CB7DE391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C0D157DC-4A11-43A8-96CE-8D6CB7DE391A}"/>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965A1C2E-981A-4BB8-92F1-F75B4882A99E}"/>
                                            </p:graphicEl>
                                          </p:spTgt>
                                        </p:tgtEl>
                                        <p:attrNameLst>
                                          <p:attrName>style.visibility</p:attrName>
                                        </p:attrNameLst>
                                      </p:cBhvr>
                                      <p:to>
                                        <p:strVal val="visible"/>
                                      </p:to>
                                    </p:set>
                                    <p:anim calcmode="lin" valueType="num">
                                      <p:cBhvr additive="base">
                                        <p:cTn id="25" dur="500" fill="hold"/>
                                        <p:tgtEl>
                                          <p:spTgt spid="6">
                                            <p:graphicEl>
                                              <a:dgm id="{965A1C2E-981A-4BB8-92F1-F75B4882A99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965A1C2E-981A-4BB8-92F1-F75B4882A99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DBE75E0C-3450-491E-8A2C-5A77EA26D59B}"/>
                                            </p:graphicEl>
                                          </p:spTgt>
                                        </p:tgtEl>
                                        <p:attrNameLst>
                                          <p:attrName>style.visibility</p:attrName>
                                        </p:attrNameLst>
                                      </p:cBhvr>
                                      <p:to>
                                        <p:strVal val="visible"/>
                                      </p:to>
                                    </p:set>
                                    <p:anim calcmode="lin" valueType="num">
                                      <p:cBhvr additive="base">
                                        <p:cTn id="31" dur="500" fill="hold"/>
                                        <p:tgtEl>
                                          <p:spTgt spid="6">
                                            <p:graphicEl>
                                              <a:dgm id="{DBE75E0C-3450-491E-8A2C-5A77EA26D59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DBE75E0C-3450-491E-8A2C-5A77EA26D59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94269639"/>
              </p:ext>
            </p:extLst>
          </p:nvPr>
        </p:nvGraphicFramePr>
        <p:xfrm>
          <a:off x="673100" y="1397000"/>
          <a:ext cx="7924800" cy="4635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876300" y="1270000"/>
            <a:ext cx="2336800" cy="1638300"/>
          </a:xfrm>
          <a:prstGeom prst="ellipse">
            <a:avLst/>
          </a:prstGeom>
          <a:noFill/>
          <a:ln w="63500">
            <a:solidFill>
              <a:srgbClr val="354C10"/>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019800" y="1270000"/>
            <a:ext cx="2336800" cy="1638300"/>
          </a:xfrm>
          <a:prstGeom prst="ellipse">
            <a:avLst/>
          </a:prstGeom>
          <a:noFill/>
          <a:ln w="63500">
            <a:solidFill>
              <a:srgbClr val="354C10"/>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itchFamily="34" charset="0"/>
              <a:cs typeface="Calibri" pitchFamily="34" charset="0"/>
            </a:endParaRPr>
          </a:p>
        </p:txBody>
      </p:sp>
      <p:sp>
        <p:nvSpPr>
          <p:cNvPr id="9" name="Oval 8"/>
          <p:cNvSpPr/>
          <p:nvPr/>
        </p:nvSpPr>
        <p:spPr>
          <a:xfrm>
            <a:off x="6007100" y="4572000"/>
            <a:ext cx="2336800" cy="1638300"/>
          </a:xfrm>
          <a:prstGeom prst="ellipse">
            <a:avLst/>
          </a:prstGeom>
          <a:noFill/>
          <a:ln w="63500">
            <a:solidFill>
              <a:schemeClr val="accent2">
                <a:lumMod val="50000"/>
              </a:schemeClr>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997700" y="198907"/>
            <a:ext cx="2120900" cy="825500"/>
          </a:xfrm>
          <a:prstGeom prst="rect">
            <a:avLst/>
          </a:prstGeom>
          <a:solidFill>
            <a:srgbClr val="3C5612"/>
          </a:solidFill>
          <a:ln>
            <a:solidFill>
              <a:srgbClr val="5275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pitchFamily="34" charset="0"/>
                <a:cs typeface="Calibri" pitchFamily="34" charset="0"/>
              </a:rPr>
              <a:t>Strengths</a:t>
            </a:r>
            <a:endParaRPr lang="en-US" dirty="0">
              <a:latin typeface="Calibri" pitchFamily="34" charset="0"/>
              <a:cs typeface="Calibri" pitchFamily="34" charset="0"/>
            </a:endParaRPr>
          </a:p>
        </p:txBody>
      </p:sp>
      <p:cxnSp>
        <p:nvCxnSpPr>
          <p:cNvPr id="12" name="Straight Arrow Connector 11"/>
          <p:cNvCxnSpPr>
            <a:endCxn id="9" idx="7"/>
          </p:cNvCxnSpPr>
          <p:nvPr/>
        </p:nvCxnSpPr>
        <p:spPr>
          <a:xfrm flipH="1">
            <a:off x="8001684" y="1014542"/>
            <a:ext cx="736958" cy="3797381"/>
          </a:xfrm>
          <a:prstGeom prst="straightConnector1">
            <a:avLst/>
          </a:prstGeom>
          <a:ln w="63500">
            <a:solidFill>
              <a:srgbClr val="354C10"/>
            </a:solidFill>
            <a:tailEnd type="arrow"/>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0" idx="2"/>
          </p:cNvCxnSpPr>
          <p:nvPr/>
        </p:nvCxnSpPr>
        <p:spPr>
          <a:xfrm flipH="1">
            <a:off x="7382112" y="1024407"/>
            <a:ext cx="676038" cy="245593"/>
          </a:xfrm>
          <a:prstGeom prst="straightConnector1">
            <a:avLst/>
          </a:prstGeom>
          <a:ln w="63500">
            <a:solidFill>
              <a:srgbClr val="354C10"/>
            </a:solidFill>
            <a:tailEnd type="arrow"/>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7" idx="6"/>
          </p:cNvCxnSpPr>
          <p:nvPr/>
        </p:nvCxnSpPr>
        <p:spPr>
          <a:xfrm flipH="1">
            <a:off x="3213100" y="800100"/>
            <a:ext cx="3784600" cy="1289050"/>
          </a:xfrm>
          <a:prstGeom prst="straightConnector1">
            <a:avLst/>
          </a:prstGeom>
          <a:ln w="63500">
            <a:solidFill>
              <a:srgbClr val="354C10"/>
            </a:solidFill>
            <a:tailEnd type="arrow"/>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76200" y="3167159"/>
            <a:ext cx="2120900" cy="82550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Calibri" pitchFamily="34" charset="0"/>
                <a:cs typeface="Calibri" pitchFamily="34" charset="0"/>
              </a:rPr>
              <a:t>Gaps</a:t>
            </a:r>
            <a:endParaRPr lang="en-US" dirty="0">
              <a:solidFill>
                <a:schemeClr val="bg1"/>
              </a:solidFill>
              <a:latin typeface="Calibri" pitchFamily="34" charset="0"/>
              <a:cs typeface="Calibri" pitchFamily="34" charset="0"/>
            </a:endParaRPr>
          </a:p>
        </p:txBody>
      </p:sp>
      <p:sp>
        <p:nvSpPr>
          <p:cNvPr id="31" name="Oval 30"/>
          <p:cNvSpPr/>
          <p:nvPr/>
        </p:nvSpPr>
        <p:spPr>
          <a:xfrm>
            <a:off x="3505200" y="2908300"/>
            <a:ext cx="2336800" cy="1638300"/>
          </a:xfrm>
          <a:prstGeom prst="ellipse">
            <a:avLst/>
          </a:prstGeom>
          <a:noFill/>
          <a:ln w="63500">
            <a:solidFill>
              <a:schemeClr val="accent1">
                <a:lumMod val="75000"/>
              </a:schemeClr>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3505200" y="4572000"/>
            <a:ext cx="2336800" cy="1638300"/>
          </a:xfrm>
          <a:prstGeom prst="ellipse">
            <a:avLst/>
          </a:prstGeom>
          <a:noFill/>
          <a:ln w="63500">
            <a:solidFill>
              <a:schemeClr val="accent1">
                <a:lumMod val="75000"/>
              </a:schemeClr>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876300" y="4572000"/>
            <a:ext cx="2336800" cy="1638300"/>
          </a:xfrm>
          <a:prstGeom prst="ellipse">
            <a:avLst/>
          </a:prstGeom>
          <a:noFill/>
          <a:ln w="63500">
            <a:solidFill>
              <a:schemeClr val="accent1">
                <a:lumMod val="75000"/>
              </a:schemeClr>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a:off x="925683" y="4031776"/>
            <a:ext cx="370854" cy="780147"/>
          </a:xfrm>
          <a:prstGeom prst="straightConnector1">
            <a:avLst/>
          </a:prstGeom>
          <a:ln w="63500">
            <a:solidFill>
              <a:schemeClr val="accent1">
                <a:lumMod val="75000"/>
              </a:schemeClr>
            </a:solidFill>
            <a:tailEnd type="arrow"/>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30" idx="3"/>
            <a:endCxn id="32" idx="1"/>
          </p:cNvCxnSpPr>
          <p:nvPr/>
        </p:nvCxnSpPr>
        <p:spPr>
          <a:xfrm>
            <a:off x="2044700" y="3579909"/>
            <a:ext cx="1802716" cy="1232014"/>
          </a:xfrm>
          <a:prstGeom prst="straightConnector1">
            <a:avLst/>
          </a:prstGeom>
          <a:ln w="63500">
            <a:solidFill>
              <a:schemeClr val="accent1">
                <a:lumMod val="75000"/>
              </a:schemeClr>
            </a:solidFill>
            <a:tailEnd type="arrow"/>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30" idx="3"/>
            <a:endCxn id="31" idx="2"/>
          </p:cNvCxnSpPr>
          <p:nvPr/>
        </p:nvCxnSpPr>
        <p:spPr>
          <a:xfrm>
            <a:off x="2044700" y="3579909"/>
            <a:ext cx="1460500" cy="147541"/>
          </a:xfrm>
          <a:prstGeom prst="straightConnector1">
            <a:avLst/>
          </a:prstGeom>
          <a:ln w="63500">
            <a:solidFill>
              <a:schemeClr val="accent1">
                <a:lumMod val="75000"/>
              </a:schemeClr>
            </a:solidFill>
            <a:tailEnd type="arrow"/>
          </a:ln>
          <a:effectLst>
            <a:outerShdw blurRad="50800" dist="38100" dir="10800000" algn="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3" name="Title 22"/>
          <p:cNvSpPr>
            <a:spLocks noGrp="1"/>
          </p:cNvSpPr>
          <p:nvPr>
            <p:ph type="title"/>
          </p:nvPr>
        </p:nvSpPr>
        <p:spPr>
          <a:xfrm>
            <a:off x="314325" y="69850"/>
            <a:ext cx="8229600" cy="1104899"/>
          </a:xfrm>
        </p:spPr>
        <p:txBody>
          <a:bodyPr>
            <a:normAutofit fontScale="90000"/>
          </a:bodyPr>
          <a:lstStyle/>
          <a:p>
            <a:r>
              <a:rPr lang="en-US" sz="4000" dirty="0" smtClean="0">
                <a:latin typeface="Calibri" pitchFamily="34" charset="0"/>
                <a:cs typeface="Calibri" pitchFamily="34" charset="0"/>
              </a:rPr>
              <a:t>CUSTOMER “PAIN” &amp; STAFF </a:t>
            </a:r>
            <a:br>
              <a:rPr lang="en-US" sz="4000" dirty="0" smtClean="0">
                <a:latin typeface="Calibri" pitchFamily="34" charset="0"/>
                <a:cs typeface="Calibri" pitchFamily="34" charset="0"/>
              </a:rPr>
            </a:br>
            <a:r>
              <a:rPr lang="en-US" sz="4000" dirty="0" smtClean="0">
                <a:latin typeface="Calibri" pitchFamily="34" charset="0"/>
                <a:cs typeface="Calibri" pitchFamily="34" charset="0"/>
              </a:rPr>
              <a:t>PERSONALITY DRIVES MATCHED!</a:t>
            </a:r>
            <a:endParaRPr lang="en-US" sz="4000" dirty="0">
              <a:latin typeface="Calibri" pitchFamily="34" charset="0"/>
              <a:cs typeface="Calibri" pitchFamily="34" charset="0"/>
            </a:endParaRPr>
          </a:p>
        </p:txBody>
      </p:sp>
      <p:sp>
        <p:nvSpPr>
          <p:cNvPr id="18" name="Rectangle 17">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706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ppt_x"/>
                                          </p:val>
                                        </p:tav>
                                        <p:tav tm="100000">
                                          <p:val>
                                            <p:strVal val="#ppt_x"/>
                                          </p:val>
                                        </p:tav>
                                      </p:tavLst>
                                    </p:anim>
                                    <p:anim calcmode="lin" valueType="num">
                                      <p:cBhvr additive="base">
                                        <p:cTn id="58" dur="500" fill="hold"/>
                                        <p:tgtEl>
                                          <p:spTgt spid="3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ppt_x"/>
                                          </p:val>
                                        </p:tav>
                                        <p:tav tm="100000">
                                          <p:val>
                                            <p:strVal val="#ppt_x"/>
                                          </p:val>
                                        </p:tav>
                                      </p:tavLst>
                                    </p:anim>
                                    <p:anim calcmode="lin" valueType="num">
                                      <p:cBhvr additive="base">
                                        <p:cTn id="6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0" grpId="0" animBg="1"/>
      <p:bldP spid="31" grpId="0" animBg="1"/>
      <p:bldP spid="32"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33350"/>
            <a:ext cx="8778875" cy="1104899"/>
          </a:xfrm>
        </p:spPr>
        <p:txBody>
          <a:bodyPr>
            <a:noAutofit/>
          </a:bodyPr>
          <a:lstStyle/>
          <a:p>
            <a:r>
              <a:rPr lang="en-US" sz="4000" dirty="0" smtClean="0">
                <a:latin typeface="Calibri" pitchFamily="34" charset="0"/>
                <a:cs typeface="Calibri" pitchFamily="34" charset="0"/>
              </a:rPr>
              <a:t>WHAT DOES THIS MEAN FOR ACTIONS?</a:t>
            </a:r>
            <a:endParaRPr lang="en-US" sz="4000" dirty="0">
              <a:latin typeface="Calibri" pitchFamily="34" charset="0"/>
              <a:cs typeface="Calibri" pitchFamily="34" charset="0"/>
            </a:endParaRPr>
          </a:p>
        </p:txBody>
      </p:sp>
      <p:sp>
        <p:nvSpPr>
          <p:cNvPr id="5" name="Text Placeholder 4"/>
          <p:cNvSpPr>
            <a:spLocks noGrp="1"/>
          </p:cNvSpPr>
          <p:nvPr>
            <p:ph type="body" sz="quarter" idx="10"/>
          </p:nvPr>
        </p:nvSpPr>
        <p:spPr>
          <a:xfrm>
            <a:off x="365126" y="1219196"/>
            <a:ext cx="8229600" cy="4845339"/>
          </a:xfrm>
          <a:prstGeom prst="rect">
            <a:avLst/>
          </a:prstGeom>
        </p:spPr>
        <p:txBody>
          <a:bodyPr>
            <a:normAutofit fontScale="92500" lnSpcReduction="20000"/>
          </a:bodyPr>
          <a:lstStyle/>
          <a:p>
            <a:pPr marL="0" indent="0">
              <a:buNone/>
            </a:pPr>
            <a:r>
              <a:rPr lang="en-US" b="1" dirty="0" smtClean="0">
                <a:solidFill>
                  <a:schemeClr val="accent1">
                    <a:lumMod val="75000"/>
                  </a:schemeClr>
                </a:solidFill>
                <a:latin typeface="Calibri" pitchFamily="34" charset="0"/>
                <a:cs typeface="Calibri" pitchFamily="34" charset="0"/>
              </a:rPr>
              <a:t>Causes Helped Specify Org Design Criteria</a:t>
            </a:r>
          </a:p>
          <a:p>
            <a:r>
              <a:rPr lang="en-US" dirty="0" smtClean="0">
                <a:latin typeface="Calibri" pitchFamily="34" charset="0"/>
                <a:cs typeface="Calibri" pitchFamily="34" charset="0"/>
              </a:rPr>
              <a:t>Understanding customer needs and relationships provides design basis for processes</a:t>
            </a:r>
          </a:p>
          <a:p>
            <a:r>
              <a:rPr lang="en-US" dirty="0" smtClean="0">
                <a:latin typeface="Calibri" pitchFamily="34" charset="0"/>
                <a:cs typeface="Calibri" pitchFamily="34" charset="0"/>
              </a:rPr>
              <a:t>Better work processes </a:t>
            </a:r>
            <a:r>
              <a:rPr lang="en-US" dirty="0">
                <a:latin typeface="Calibri" pitchFamily="34" charset="0"/>
                <a:cs typeface="Calibri" pitchFamily="34" charset="0"/>
              </a:rPr>
              <a:t> </a:t>
            </a:r>
            <a:r>
              <a:rPr lang="en-US" dirty="0" smtClean="0">
                <a:latin typeface="Calibri" pitchFamily="34" charset="0"/>
                <a:cs typeface="Calibri" pitchFamily="34" charset="0"/>
              </a:rPr>
              <a:t>will enable staff to be more effective, projects more cost-effective</a:t>
            </a:r>
          </a:p>
          <a:p>
            <a:r>
              <a:rPr lang="en-US" dirty="0" smtClean="0">
                <a:latin typeface="Calibri" pitchFamily="34" charset="0"/>
                <a:cs typeface="Calibri" pitchFamily="34" charset="0"/>
              </a:rPr>
              <a:t>People with the right skills </a:t>
            </a:r>
            <a:br>
              <a:rPr lang="en-US" dirty="0" smtClean="0">
                <a:latin typeface="Calibri" pitchFamily="34" charset="0"/>
                <a:cs typeface="Calibri" pitchFamily="34" charset="0"/>
              </a:rPr>
            </a:br>
            <a:r>
              <a:rPr lang="en-US" dirty="0" smtClean="0">
                <a:latin typeface="Calibri" pitchFamily="34" charset="0"/>
                <a:cs typeface="Calibri" pitchFamily="34" charset="0"/>
              </a:rPr>
              <a:t>will develop/implement </a:t>
            </a:r>
            <a:br>
              <a:rPr lang="en-US" dirty="0" smtClean="0">
                <a:latin typeface="Calibri" pitchFamily="34" charset="0"/>
                <a:cs typeface="Calibri" pitchFamily="34" charset="0"/>
              </a:rPr>
            </a:br>
            <a:r>
              <a:rPr lang="en-US" dirty="0" smtClean="0">
                <a:latin typeface="Calibri" pitchFamily="34" charset="0"/>
                <a:cs typeface="Calibri" pitchFamily="34" charset="0"/>
              </a:rPr>
              <a:t>better processes</a:t>
            </a:r>
          </a:p>
          <a:p>
            <a:r>
              <a:rPr lang="en-US" dirty="0" smtClean="0">
                <a:latin typeface="Calibri" pitchFamily="34" charset="0"/>
                <a:cs typeface="Calibri" pitchFamily="34" charset="0"/>
              </a:rPr>
              <a:t>Structure can speed up </a:t>
            </a:r>
            <a:br>
              <a:rPr lang="en-US" dirty="0" smtClean="0">
                <a:latin typeface="Calibri" pitchFamily="34" charset="0"/>
                <a:cs typeface="Calibri" pitchFamily="34" charset="0"/>
              </a:rPr>
            </a:br>
            <a:r>
              <a:rPr lang="en-US" dirty="0" smtClean="0">
                <a:latin typeface="Calibri" pitchFamily="34" charset="0"/>
                <a:cs typeface="Calibri" pitchFamily="34" charset="0"/>
              </a:rPr>
              <a:t>decisions, processes, resolve </a:t>
            </a:r>
            <a:br>
              <a:rPr lang="en-US" dirty="0" smtClean="0">
                <a:latin typeface="Calibri" pitchFamily="34" charset="0"/>
                <a:cs typeface="Calibri" pitchFamily="34" charset="0"/>
              </a:rPr>
            </a:br>
            <a:r>
              <a:rPr lang="en-US" dirty="0" smtClean="0">
                <a:latin typeface="Calibri" pitchFamily="34" charset="0"/>
                <a:cs typeface="Calibri" pitchFamily="34" charset="0"/>
              </a:rPr>
              <a:t>problems and distribute work</a:t>
            </a:r>
          </a:p>
        </p:txBody>
      </p:sp>
      <p:pic>
        <p:nvPicPr>
          <p:cNvPr id="717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05325" y="3473423"/>
            <a:ext cx="4638675" cy="281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70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546106988"/>
              </p:ext>
            </p:extLst>
          </p:nvPr>
        </p:nvGraphicFramePr>
        <p:xfrm>
          <a:off x="0" y="1365313"/>
          <a:ext cx="9144000" cy="5470488"/>
        </p:xfrm>
        <a:graphic>
          <a:graphicData uri="http://schemas.openxmlformats.org/drawingml/2006/table">
            <a:tbl>
              <a:tblPr firstRow="1" bandRow="1">
                <a:tableStyleId>{5C22544A-7EE6-4342-B048-85BDC9FD1C3A}</a:tableStyleId>
              </a:tblPr>
              <a:tblGrid>
                <a:gridCol w="3220872"/>
                <a:gridCol w="955343"/>
                <a:gridCol w="1037230"/>
                <a:gridCol w="1078173"/>
                <a:gridCol w="955343"/>
                <a:gridCol w="915964"/>
                <a:gridCol w="981075"/>
              </a:tblGrid>
              <a:tr h="555430">
                <a:tc>
                  <a:txBody>
                    <a:bodyPr/>
                    <a:lstStyle/>
                    <a:p>
                      <a:pPr algn="ctr"/>
                      <a:r>
                        <a:rPr lang="en-US" dirty="0" smtClean="0">
                          <a:latin typeface="Calibri" pitchFamily="34" charset="0"/>
                          <a:cs typeface="Calibri" pitchFamily="34" charset="0"/>
                        </a:rPr>
                        <a:t>Action</a:t>
                      </a:r>
                      <a:endParaRPr lang="en-US" dirty="0">
                        <a:latin typeface="Calibri" pitchFamily="34" charset="0"/>
                        <a:cs typeface="Calibri" pitchFamily="34" charset="0"/>
                      </a:endParaRPr>
                    </a:p>
                  </a:txBody>
                  <a:tcPr anchor="ctr"/>
                </a:tc>
                <a:tc>
                  <a:txBody>
                    <a:bodyPr/>
                    <a:lstStyle/>
                    <a:p>
                      <a:pPr algn="ctr"/>
                      <a:r>
                        <a:rPr lang="en-US" sz="1200" baseline="0" dirty="0" smtClean="0">
                          <a:latin typeface="Calibri" pitchFamily="34" charset="0"/>
                          <a:cs typeface="Calibri" pitchFamily="34" charset="0"/>
                        </a:rPr>
                        <a:t>2013</a:t>
                      </a:r>
                    </a:p>
                    <a:p>
                      <a:pPr algn="ctr"/>
                      <a:r>
                        <a:rPr lang="en-US" sz="1200" baseline="0" dirty="0" smtClean="0">
                          <a:latin typeface="Calibri" pitchFamily="34" charset="0"/>
                          <a:cs typeface="Calibri" pitchFamily="34" charset="0"/>
                        </a:rPr>
                        <a:t> Apr-Jun</a:t>
                      </a:r>
                      <a:endParaRPr lang="en-US" sz="1200" dirty="0">
                        <a:latin typeface="Calibri" pitchFamily="34" charset="0"/>
                        <a:cs typeface="Calibri" pitchFamily="34" charset="0"/>
                      </a:endParaRPr>
                    </a:p>
                  </a:txBody>
                  <a:tcPr anchor="ctr"/>
                </a:tc>
                <a:tc>
                  <a:txBody>
                    <a:bodyPr/>
                    <a:lstStyle/>
                    <a:p>
                      <a:pPr algn="ctr"/>
                      <a:r>
                        <a:rPr lang="en-US" sz="1200" dirty="0" smtClean="0">
                          <a:latin typeface="Calibri" pitchFamily="34" charset="0"/>
                          <a:cs typeface="Calibri" pitchFamily="34" charset="0"/>
                        </a:rPr>
                        <a:t>2013</a:t>
                      </a:r>
                    </a:p>
                    <a:p>
                      <a:pPr algn="ctr"/>
                      <a:r>
                        <a:rPr lang="en-US" sz="1200" dirty="0" smtClean="0">
                          <a:latin typeface="Calibri" pitchFamily="34" charset="0"/>
                          <a:cs typeface="Calibri" pitchFamily="34" charset="0"/>
                        </a:rPr>
                        <a:t>Jul-Sep</a:t>
                      </a:r>
                      <a:endParaRPr lang="en-US" sz="1200" dirty="0">
                        <a:latin typeface="Calibri" pitchFamily="34" charset="0"/>
                        <a:cs typeface="Calibri" pitchFamily="34" charset="0"/>
                      </a:endParaRPr>
                    </a:p>
                  </a:txBody>
                  <a:tcPr anchor="ctr"/>
                </a:tc>
                <a:tc>
                  <a:txBody>
                    <a:bodyPr/>
                    <a:lstStyle/>
                    <a:p>
                      <a:pPr algn="ctr"/>
                      <a:r>
                        <a:rPr lang="en-US" sz="1200" dirty="0" smtClean="0">
                          <a:latin typeface="Calibri" pitchFamily="34" charset="0"/>
                          <a:cs typeface="Calibri" pitchFamily="34" charset="0"/>
                        </a:rPr>
                        <a:t>2013</a:t>
                      </a:r>
                      <a:endParaRPr lang="en-US" sz="1200" baseline="0" dirty="0" smtClean="0">
                        <a:latin typeface="Calibri" pitchFamily="34" charset="0"/>
                        <a:cs typeface="Calibri" pitchFamily="34" charset="0"/>
                      </a:endParaRPr>
                    </a:p>
                    <a:p>
                      <a:pPr algn="ctr"/>
                      <a:r>
                        <a:rPr lang="en-US" sz="1200" baseline="0" dirty="0" smtClean="0">
                          <a:latin typeface="Calibri" pitchFamily="34" charset="0"/>
                          <a:cs typeface="Calibri" pitchFamily="34" charset="0"/>
                        </a:rPr>
                        <a:t>Oct-Dec</a:t>
                      </a:r>
                      <a:endParaRPr lang="en-US" sz="1200" dirty="0">
                        <a:latin typeface="Calibri" pitchFamily="34" charset="0"/>
                        <a:cs typeface="Calibri" pitchFamily="34" charset="0"/>
                      </a:endParaRPr>
                    </a:p>
                  </a:txBody>
                  <a:tcPr anchor="ctr"/>
                </a:tc>
                <a:tc>
                  <a:txBody>
                    <a:bodyPr/>
                    <a:lstStyle/>
                    <a:p>
                      <a:pPr algn="ctr"/>
                      <a:r>
                        <a:rPr lang="en-US" sz="1200" dirty="0" smtClean="0">
                          <a:latin typeface="Calibri" pitchFamily="34" charset="0"/>
                          <a:cs typeface="Calibri" pitchFamily="34" charset="0"/>
                        </a:rPr>
                        <a:t>2014</a:t>
                      </a:r>
                    </a:p>
                    <a:p>
                      <a:pPr algn="ctr"/>
                      <a:r>
                        <a:rPr lang="en-US" sz="1200" dirty="0" smtClean="0">
                          <a:latin typeface="Calibri" pitchFamily="34" charset="0"/>
                          <a:cs typeface="Calibri" pitchFamily="34" charset="0"/>
                        </a:rPr>
                        <a:t>Jan-Mar</a:t>
                      </a:r>
                      <a:endParaRPr lang="en-US" sz="1200" dirty="0">
                        <a:latin typeface="Calibri" pitchFamily="34" charset="0"/>
                        <a:cs typeface="Calibri" pitchFamily="34" charset="0"/>
                      </a:endParaRPr>
                    </a:p>
                  </a:txBody>
                  <a:tcPr anchor="ctr"/>
                </a:tc>
                <a:tc>
                  <a:txBody>
                    <a:bodyPr/>
                    <a:lstStyle/>
                    <a:p>
                      <a:pPr algn="ctr"/>
                      <a:r>
                        <a:rPr lang="en-US" sz="1200" dirty="0" smtClean="0">
                          <a:latin typeface="Calibri" pitchFamily="34" charset="0"/>
                          <a:cs typeface="Calibri" pitchFamily="34" charset="0"/>
                        </a:rPr>
                        <a:t>2013-2014</a:t>
                      </a:r>
                      <a:endParaRPr lang="en-US" sz="1200" dirty="0">
                        <a:latin typeface="Calibri" pitchFamily="34" charset="0"/>
                        <a:cs typeface="Calibri" pitchFamily="34" charset="0"/>
                      </a:endParaRPr>
                    </a:p>
                    <a:p>
                      <a:pPr algn="ctr"/>
                      <a:r>
                        <a:rPr lang="en-US" sz="1200" dirty="0" smtClean="0">
                          <a:latin typeface="Calibri" pitchFamily="34" charset="0"/>
                          <a:cs typeface="Calibri" pitchFamily="34" charset="0"/>
                        </a:rPr>
                        <a:t>Apr-Jun</a:t>
                      </a:r>
                    </a:p>
                  </a:txBody>
                  <a:tcPr anchor="ctr"/>
                </a:tc>
                <a:tc>
                  <a:txBody>
                    <a:bodyPr/>
                    <a:lstStyle/>
                    <a:p>
                      <a:pPr algn="ctr"/>
                      <a:r>
                        <a:rPr lang="en-US" sz="1200" dirty="0" smtClean="0">
                          <a:latin typeface="Calibri" pitchFamily="34" charset="0"/>
                          <a:cs typeface="Calibri" pitchFamily="34" charset="0"/>
                        </a:rPr>
                        <a:t>2014-5</a:t>
                      </a:r>
                      <a:endParaRPr lang="en-US" sz="1200" dirty="0">
                        <a:latin typeface="Calibri" pitchFamily="34" charset="0"/>
                        <a:cs typeface="Calibri" pitchFamily="34" charset="0"/>
                      </a:endParaRPr>
                    </a:p>
                  </a:txBody>
                  <a:tcPr anchor="ctr"/>
                </a:tc>
              </a:tr>
              <a:tr h="292434">
                <a:tc gridSpan="7">
                  <a:txBody>
                    <a:bodyPr/>
                    <a:lstStyle/>
                    <a:p>
                      <a:pPr algn="ctr"/>
                      <a:r>
                        <a:rPr lang="en-US" b="1" dirty="0" smtClean="0">
                          <a:latin typeface="Calibri" pitchFamily="34" charset="0"/>
                          <a:cs typeface="Calibri" pitchFamily="34" charset="0"/>
                        </a:rPr>
                        <a:t>WORK</a:t>
                      </a:r>
                      <a:r>
                        <a:rPr lang="en-US" b="1" baseline="0" dirty="0" smtClean="0">
                          <a:latin typeface="Calibri" pitchFamily="34" charset="0"/>
                          <a:cs typeface="Calibri" pitchFamily="34" charset="0"/>
                        </a:rPr>
                        <a:t> &amp; MANAGEMENT </a:t>
                      </a:r>
                      <a:r>
                        <a:rPr lang="en-US" b="1" dirty="0" smtClean="0">
                          <a:latin typeface="Calibri" pitchFamily="34" charset="0"/>
                          <a:cs typeface="Calibri" pitchFamily="34" charset="0"/>
                        </a:rPr>
                        <a:t>PROCESSES</a:t>
                      </a:r>
                      <a:endParaRPr lang="en-US" b="1" dirty="0">
                        <a:latin typeface="Calibri" pitchFamily="34" charset="0"/>
                        <a:cs typeface="Calibri" pitchFamily="34" charset="0"/>
                      </a:endParaRPr>
                    </a:p>
                  </a:txBody>
                  <a:tcPr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90332">
                <a:tc>
                  <a:txBody>
                    <a:bodyPr/>
                    <a:lstStyle/>
                    <a:p>
                      <a:r>
                        <a:rPr lang="en-US" dirty="0" smtClean="0">
                          <a:latin typeface="Calibri" pitchFamily="34" charset="0"/>
                          <a:cs typeface="Calibri" pitchFamily="34" charset="0"/>
                        </a:rPr>
                        <a:t>Prioritize</a:t>
                      </a:r>
                      <a:r>
                        <a:rPr lang="en-US" baseline="0" dirty="0" smtClean="0">
                          <a:latin typeface="Calibri" pitchFamily="34" charset="0"/>
                          <a:cs typeface="Calibri" pitchFamily="34" charset="0"/>
                        </a:rPr>
                        <a:t> &amp; develop A3 plan</a:t>
                      </a: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r>
              <a:tr h="642954">
                <a:tc>
                  <a:txBody>
                    <a:bodyPr/>
                    <a:lstStyle/>
                    <a:p>
                      <a:r>
                        <a:rPr lang="en-US" dirty="0" smtClean="0">
                          <a:latin typeface="Calibri" pitchFamily="34" charset="0"/>
                          <a:cs typeface="Calibri" pitchFamily="34" charset="0"/>
                        </a:rPr>
                        <a:t>Process improvement,</a:t>
                      </a:r>
                      <a:r>
                        <a:rPr lang="en-US" baseline="0" dirty="0" smtClean="0">
                          <a:latin typeface="Calibri" pitchFamily="34" charset="0"/>
                          <a:cs typeface="Calibri" pitchFamily="34" charset="0"/>
                        </a:rPr>
                        <a:t> metrics &amp; business system</a:t>
                      </a: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r>
              <a:tr h="291465">
                <a:tc gridSpan="7">
                  <a:txBody>
                    <a:bodyPr/>
                    <a:lstStyle/>
                    <a:p>
                      <a:pPr algn="ctr"/>
                      <a:r>
                        <a:rPr lang="en-US" b="1" dirty="0" smtClean="0">
                          <a:latin typeface="Calibri" pitchFamily="34" charset="0"/>
                          <a:cs typeface="Calibri" pitchFamily="34" charset="0"/>
                        </a:rPr>
                        <a:t>STRUCTURE &amp; CAPACITY</a:t>
                      </a:r>
                      <a:endParaRPr lang="en-US" b="1" dirty="0">
                        <a:latin typeface="Calibri" pitchFamily="34" charset="0"/>
                        <a:cs typeface="Calibri" pitchFamily="34" charset="0"/>
                      </a:endParaRPr>
                    </a:p>
                  </a:txBody>
                  <a:tcPr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411480">
                <a:tc>
                  <a:txBody>
                    <a:bodyPr/>
                    <a:lstStyle/>
                    <a:p>
                      <a:r>
                        <a:rPr lang="en-US" dirty="0" smtClean="0">
                          <a:latin typeface="Calibri" pitchFamily="34" charset="0"/>
                          <a:cs typeface="Calibri" pitchFamily="34" charset="0"/>
                        </a:rPr>
                        <a:t>Revisit structure</a:t>
                      </a:r>
                      <a:r>
                        <a:rPr lang="en-US" baseline="0" dirty="0" smtClean="0">
                          <a:latin typeface="Calibri" pitchFamily="34" charset="0"/>
                          <a:cs typeface="Calibri" pitchFamily="34" charset="0"/>
                        </a:rPr>
                        <a:t> &amp; f</a:t>
                      </a:r>
                      <a:r>
                        <a:rPr lang="en-US" dirty="0" smtClean="0">
                          <a:latin typeface="Calibri" pitchFamily="34" charset="0"/>
                          <a:cs typeface="Calibri" pitchFamily="34" charset="0"/>
                        </a:rPr>
                        <a:t>ill open roles</a:t>
                      </a: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r>
              <a:tr h="546426">
                <a:tc>
                  <a:txBody>
                    <a:bodyPr/>
                    <a:lstStyle/>
                    <a:p>
                      <a:r>
                        <a:rPr lang="en-US" dirty="0" smtClean="0">
                          <a:latin typeface="Calibri" pitchFamily="34" charset="0"/>
                          <a:cs typeface="Calibri" pitchFamily="34" charset="0"/>
                        </a:rPr>
                        <a:t>Re-define AD Role – customer/project</a:t>
                      </a:r>
                      <a:r>
                        <a:rPr lang="en-US" baseline="0" dirty="0" smtClean="0">
                          <a:latin typeface="Calibri" pitchFamily="34" charset="0"/>
                          <a:cs typeface="Calibri" pitchFamily="34" charset="0"/>
                        </a:rPr>
                        <a:t> facing</a:t>
                      </a: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r>
              <a:tr h="546426">
                <a:tc>
                  <a:txBody>
                    <a:bodyPr/>
                    <a:lstStyle/>
                    <a:p>
                      <a:r>
                        <a:rPr lang="en-US" dirty="0" smtClean="0">
                          <a:latin typeface="Calibri" pitchFamily="34" charset="0"/>
                          <a:cs typeface="Calibri" pitchFamily="34" charset="0"/>
                        </a:rPr>
                        <a:t>Work with other departments</a:t>
                      </a:r>
                      <a:r>
                        <a:rPr lang="en-US" baseline="0" dirty="0" smtClean="0">
                          <a:latin typeface="Calibri" pitchFamily="34" charset="0"/>
                          <a:cs typeface="Calibri" pitchFamily="34" charset="0"/>
                        </a:rPr>
                        <a:t> to delineate roles</a:t>
                      </a: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r>
              <a:tr h="291465">
                <a:tc gridSpan="7">
                  <a:txBody>
                    <a:bodyPr/>
                    <a:lstStyle/>
                    <a:p>
                      <a:pPr algn="ctr"/>
                      <a:r>
                        <a:rPr lang="en-US" b="1" dirty="0" smtClean="0">
                          <a:latin typeface="Calibri" pitchFamily="34" charset="0"/>
                          <a:cs typeface="Calibri" pitchFamily="34" charset="0"/>
                        </a:rPr>
                        <a:t>PEOPLE &amp; SKILLS</a:t>
                      </a:r>
                      <a:endParaRPr lang="en-US" b="1" dirty="0">
                        <a:latin typeface="Calibri" pitchFamily="34" charset="0"/>
                        <a:cs typeface="Calibri" pitchFamily="34" charset="0"/>
                      </a:endParaRPr>
                    </a:p>
                  </a:txBody>
                  <a:tcPr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546426">
                <a:tc>
                  <a:txBody>
                    <a:bodyPr/>
                    <a:lstStyle/>
                    <a:p>
                      <a:r>
                        <a:rPr lang="en-US" dirty="0" smtClean="0">
                          <a:latin typeface="Calibri" pitchFamily="34" charset="0"/>
                          <a:cs typeface="Calibri" pitchFamily="34" charset="0"/>
                        </a:rPr>
                        <a:t>PM</a:t>
                      </a:r>
                      <a:r>
                        <a:rPr lang="en-US" baseline="0" dirty="0" smtClean="0">
                          <a:latin typeface="Calibri" pitchFamily="34" charset="0"/>
                          <a:cs typeface="Calibri" pitchFamily="34" charset="0"/>
                        </a:rPr>
                        <a:t> Skill Improvement</a:t>
                      </a: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r>
              <a:tr h="546426">
                <a:tc>
                  <a:txBody>
                    <a:bodyPr/>
                    <a:lstStyle/>
                    <a:p>
                      <a:r>
                        <a:rPr lang="en-US" dirty="0" smtClean="0">
                          <a:latin typeface="Calibri" pitchFamily="34" charset="0"/>
                          <a:cs typeface="Calibri" pitchFamily="34" charset="0"/>
                        </a:rPr>
                        <a:t>Continual</a:t>
                      </a:r>
                      <a:r>
                        <a:rPr lang="en-US" baseline="0" dirty="0" smtClean="0">
                          <a:latin typeface="Calibri" pitchFamily="34" charset="0"/>
                          <a:cs typeface="Calibri" pitchFamily="34" charset="0"/>
                        </a:rPr>
                        <a:t> Improvement Skills</a:t>
                      </a: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c>
                  <a:txBody>
                    <a:bodyPr/>
                    <a:lstStyle/>
                    <a:p>
                      <a:pPr algn="ctr"/>
                      <a:endParaRPr lang="en-US" dirty="0">
                        <a:latin typeface="Calibri" pitchFamily="34" charset="0"/>
                        <a:cs typeface="Calibri" pitchFamily="34" charset="0"/>
                      </a:endParaRPr>
                    </a:p>
                  </a:txBody>
                  <a:tcPr anchor="ctr"/>
                </a:tc>
              </a:tr>
            </a:tbl>
          </a:graphicData>
        </a:graphic>
      </p:graphicFrame>
      <p:sp>
        <p:nvSpPr>
          <p:cNvPr id="4" name="Title 3"/>
          <p:cNvSpPr>
            <a:spLocks noGrp="1"/>
          </p:cNvSpPr>
          <p:nvPr>
            <p:ph type="title" idx="4294967295"/>
          </p:nvPr>
        </p:nvSpPr>
        <p:spPr>
          <a:xfrm>
            <a:off x="-1" y="133350"/>
            <a:ext cx="9037121" cy="1104900"/>
          </a:xfrm>
          <a:prstGeom prst="rect">
            <a:avLst/>
          </a:prstGeom>
        </p:spPr>
        <p:txBody>
          <a:bodyPr/>
          <a:lstStyle/>
          <a:p>
            <a:r>
              <a:rPr lang="en-US" sz="4000" dirty="0" smtClean="0">
                <a:latin typeface="Calibri" pitchFamily="34" charset="0"/>
                <a:cs typeface="Calibri" pitchFamily="34" charset="0"/>
              </a:rPr>
              <a:t>SUMMARY OF KEY ACTIONS </a:t>
            </a:r>
            <a:r>
              <a:rPr lang="en-US" dirty="0" smtClean="0"/>
              <a:t/>
            </a:r>
            <a:br>
              <a:rPr lang="en-US" dirty="0" smtClean="0"/>
            </a:br>
            <a:r>
              <a:rPr lang="en-US" sz="2400" dirty="0" smtClean="0">
                <a:solidFill>
                  <a:schemeClr val="accent1">
                    <a:lumMod val="75000"/>
                  </a:schemeClr>
                </a:solidFill>
                <a:latin typeface="Calibri" pitchFamily="34" charset="0"/>
                <a:cs typeface="Calibri" pitchFamily="34" charset="0"/>
              </a:rPr>
              <a:t>Process, Capabilities, Structure Will Improve Together</a:t>
            </a:r>
            <a:endParaRPr lang="en-US" sz="2400" dirty="0">
              <a:solidFill>
                <a:schemeClr val="accent1">
                  <a:lumMod val="75000"/>
                </a:schemeClr>
              </a:solidFill>
              <a:latin typeface="Calibri" pitchFamily="34" charset="0"/>
              <a:cs typeface="Calibri" pitchFamily="34" charset="0"/>
            </a:endParaRPr>
          </a:p>
        </p:txBody>
      </p:sp>
      <p:sp>
        <p:nvSpPr>
          <p:cNvPr id="5" name="Chevron 4"/>
          <p:cNvSpPr/>
          <p:nvPr/>
        </p:nvSpPr>
        <p:spPr>
          <a:xfrm>
            <a:off x="3247188" y="2353455"/>
            <a:ext cx="877137" cy="271155"/>
          </a:xfrm>
          <a:prstGeom prst="chevron">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7" name="Chevron 6"/>
          <p:cNvSpPr/>
          <p:nvPr/>
        </p:nvSpPr>
        <p:spPr>
          <a:xfrm>
            <a:off x="5186149" y="2805508"/>
            <a:ext cx="3850972" cy="352972"/>
          </a:xfrm>
          <a:prstGeom prst="chevron">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Chevron 7"/>
          <p:cNvSpPr/>
          <p:nvPr/>
        </p:nvSpPr>
        <p:spPr>
          <a:xfrm>
            <a:off x="4320320" y="3760840"/>
            <a:ext cx="2865435" cy="312674"/>
          </a:xfrm>
          <a:prstGeom prst="chevron">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Chevron 8"/>
          <p:cNvSpPr/>
          <p:nvPr/>
        </p:nvSpPr>
        <p:spPr>
          <a:xfrm>
            <a:off x="4320320" y="4280157"/>
            <a:ext cx="2865435" cy="312674"/>
          </a:xfrm>
          <a:prstGeom prst="chevron">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Chevron 9"/>
          <p:cNvSpPr/>
          <p:nvPr/>
        </p:nvSpPr>
        <p:spPr>
          <a:xfrm>
            <a:off x="4320321" y="4923404"/>
            <a:ext cx="3913310" cy="312674"/>
          </a:xfrm>
          <a:prstGeom prst="chevron">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Chevron 10"/>
          <p:cNvSpPr/>
          <p:nvPr/>
        </p:nvSpPr>
        <p:spPr>
          <a:xfrm>
            <a:off x="5284520" y="5854318"/>
            <a:ext cx="5581402" cy="312674"/>
          </a:xfrm>
          <a:prstGeom prst="chevron">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Chevron 11"/>
          <p:cNvSpPr/>
          <p:nvPr/>
        </p:nvSpPr>
        <p:spPr>
          <a:xfrm>
            <a:off x="3685756" y="6415653"/>
            <a:ext cx="5458244" cy="312674"/>
          </a:xfrm>
          <a:prstGeom prst="chevron">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 name="Chevron 16"/>
          <p:cNvSpPr/>
          <p:nvPr/>
        </p:nvSpPr>
        <p:spPr>
          <a:xfrm>
            <a:off x="6308618" y="2353454"/>
            <a:ext cx="877137" cy="271155"/>
          </a:xfrm>
          <a:prstGeom prst="chevron">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Chevron 12"/>
          <p:cNvSpPr/>
          <p:nvPr/>
        </p:nvSpPr>
        <p:spPr>
          <a:xfrm>
            <a:off x="4276725" y="2805508"/>
            <a:ext cx="1007795" cy="339951"/>
          </a:xfrm>
          <a:prstGeom prst="chevron">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463204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5942" y="249163"/>
            <a:ext cx="8479856" cy="626470"/>
          </a:xfrm>
        </p:spPr>
        <p:txBody>
          <a:bodyPr>
            <a:normAutofit fontScale="90000"/>
          </a:bodyPr>
          <a:lstStyle/>
          <a:p>
            <a:r>
              <a:rPr lang="en-US" b="1" dirty="0" smtClean="0"/>
              <a:t>Understanding Current State: </a:t>
            </a:r>
            <a:br>
              <a:rPr lang="en-US" b="1" dirty="0" smtClean="0"/>
            </a:br>
            <a:r>
              <a:rPr lang="en-US" b="1" dirty="0" smtClean="0"/>
              <a:t>CP Project Initiation</a:t>
            </a:r>
            <a:endParaRPr lang="en-US" b="1" dirty="0"/>
          </a:p>
        </p:txBody>
      </p:sp>
      <p:pic>
        <p:nvPicPr>
          <p:cNvPr id="14338" name="Picture 2" descr="C:\Users\mgethin-jones\Desktop\March 27-28, UCSF Photos\Day TWO\4. Project Initiation Current State\IMG_457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68588"/>
            <a:ext cx="9151740" cy="29853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014948" y="4776715"/>
            <a:ext cx="2074460" cy="400110"/>
          </a:xfrm>
          <a:prstGeom prst="rect">
            <a:avLst/>
          </a:prstGeom>
          <a:noFill/>
        </p:spPr>
        <p:txBody>
          <a:bodyPr wrap="square" rtlCol="0">
            <a:spAutoFit/>
          </a:bodyPr>
          <a:lstStyle/>
          <a:p>
            <a:pPr algn="r"/>
            <a:r>
              <a:rPr lang="en-US" sz="2000" b="1" dirty="0" smtClean="0">
                <a:solidFill>
                  <a:srgbClr val="FF0000"/>
                </a:solidFill>
                <a:latin typeface="Arial"/>
                <a:ea typeface="+mj-ea"/>
                <a:cs typeface="Arial"/>
              </a:rPr>
              <a:t>26 Steps</a:t>
            </a:r>
            <a:endParaRPr lang="en-US" sz="2000" b="1" dirty="0">
              <a:solidFill>
                <a:srgbClr val="FF0000"/>
              </a:solidFill>
              <a:latin typeface="Arial"/>
              <a:ea typeface="+mj-ea"/>
              <a:cs typeface="Arial"/>
            </a:endParaRPr>
          </a:p>
        </p:txBody>
      </p:sp>
    </p:spTree>
    <p:extLst>
      <p:ext uri="{BB962C8B-B14F-4D97-AF65-F5344CB8AC3E}">
        <p14:creationId xmlns:p14="http://schemas.microsoft.com/office/powerpoint/2010/main" val="1885394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73075" y="165100"/>
            <a:ext cx="8197850" cy="1418040"/>
          </a:xfrm>
        </p:spPr>
        <p:txBody>
          <a:bodyPr>
            <a:normAutofit fontScale="90000"/>
          </a:bodyPr>
          <a:lstStyle/>
          <a:p>
            <a:pPr algn="ctr"/>
            <a:r>
              <a:rPr lang="en-US" b="1" dirty="0" smtClean="0"/>
              <a:t>Developing Desired Future State Value Stream Map</a:t>
            </a:r>
            <a:endParaRPr lang="en-US" b="1" dirty="0"/>
          </a:p>
        </p:txBody>
      </p:sp>
      <p:pic>
        <p:nvPicPr>
          <p:cNvPr id="4" name="Picture 2" descr="C:\Users\mgethin-jones\Desktop\March 27-28, UCSF Photos\Day TWO\14. People\IMG_460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3539" y="1725008"/>
            <a:ext cx="4936502" cy="2587682"/>
          </a:xfrm>
          <a:prstGeom prst="rect">
            <a:avLst/>
          </a:prstGeom>
          <a:ln>
            <a:noFill/>
          </a:ln>
          <a:effectLst>
            <a:outerShdw blurRad="292100" dist="139700" dir="2700000" algn="tl" rotWithShape="0">
              <a:srgbClr val="333333">
                <a:alpha val="65000"/>
              </a:srgbClr>
            </a:outerShdw>
          </a:effectLst>
        </p:spPr>
      </p:pic>
      <p:pic>
        <p:nvPicPr>
          <p:cNvPr id="5" name="Picture 2" descr="C:\Users\mgethin-jones\Desktop\March 27-28, UCSF Photos\Day TWO\14. People\IMG_461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593" y="4517408"/>
            <a:ext cx="2476470" cy="1857352"/>
          </a:xfrm>
          <a:prstGeom prst="rect">
            <a:avLst/>
          </a:prstGeom>
          <a:ln>
            <a:noFill/>
          </a:ln>
          <a:effectLst>
            <a:outerShdw blurRad="292100" dist="139700" dir="2700000" algn="tl" rotWithShape="0">
              <a:srgbClr val="333333">
                <a:alpha val="65000"/>
              </a:srgbClr>
            </a:outerShdw>
          </a:effectLst>
        </p:spPr>
      </p:pic>
      <p:pic>
        <p:nvPicPr>
          <p:cNvPr id="6" name="Picture 3" descr="C:\Users\mgethin-jones\Desktop\March 27-28, UCSF Photos\Day TWO\14. People\IMG_461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81664" y="4694829"/>
            <a:ext cx="2477191" cy="1857894"/>
          </a:xfrm>
          <a:prstGeom prst="rect">
            <a:avLst/>
          </a:prstGeom>
          <a:ln>
            <a:noFill/>
          </a:ln>
          <a:effectLst>
            <a:outerShdw blurRad="292100" dist="139700" dir="2700000" algn="tl" rotWithShape="0">
              <a:srgbClr val="333333">
                <a:alpha val="65000"/>
              </a:srgbClr>
            </a:outerShdw>
          </a:effectLst>
        </p:spPr>
      </p:pic>
      <p:pic>
        <p:nvPicPr>
          <p:cNvPr id="7" name="Picture 5" descr="C:\Users\mgethin-jones\Desktop\March 27-28, UCSF Photos\Day TWO\14. People\IMG_457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86711" y="4935817"/>
            <a:ext cx="991260" cy="1321680"/>
          </a:xfrm>
          <a:prstGeom prst="rect">
            <a:avLst/>
          </a:prstGeom>
          <a:ln>
            <a:noFill/>
          </a:ln>
          <a:effectLst>
            <a:outerShdw blurRad="292100" dist="139700" dir="2700000" algn="tl" rotWithShape="0">
              <a:srgbClr val="333333">
                <a:alpha val="65000"/>
              </a:srgbClr>
            </a:outerShdw>
          </a:effectLst>
        </p:spPr>
      </p:pic>
      <p:pic>
        <p:nvPicPr>
          <p:cNvPr id="8" name="Picture 2" descr="C:\Users\mgethin-jones\Desktop\March 27-28, UCSF Photos\Day TWO\14. People\IMG_460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56856" y="1563887"/>
            <a:ext cx="2727578" cy="2552289"/>
          </a:xfrm>
          <a:prstGeom prst="rect">
            <a:avLst/>
          </a:prstGeom>
          <a:ln>
            <a:noFill/>
          </a:ln>
          <a:effectLst>
            <a:outerShdw blurRad="292100" dist="139700" dir="2700000" algn="tl" rotWithShape="0">
              <a:srgbClr val="333333">
                <a:alpha val="65000"/>
              </a:srgbClr>
            </a:outerShdw>
          </a:effectLst>
        </p:spPr>
      </p:pic>
      <p:pic>
        <p:nvPicPr>
          <p:cNvPr id="9" name="Picture 3" descr="C:\Users\mgethin-jones\Desktop\March 27-28, UCSF Photos\Day TWO\14. People\IMG_4621.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87152" y="4307009"/>
            <a:ext cx="2579427" cy="16524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7929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165100"/>
            <a:ext cx="8707272" cy="1036638"/>
          </a:xfrm>
        </p:spPr>
        <p:txBody>
          <a:bodyPr>
            <a:normAutofit fontScale="90000"/>
          </a:bodyPr>
          <a:lstStyle/>
          <a:p>
            <a:r>
              <a:rPr lang="en-US" b="1" dirty="0" smtClean="0"/>
              <a:t>Identifying Major Problems &amp; </a:t>
            </a:r>
            <a:br>
              <a:rPr lang="en-US" b="1" dirty="0" smtClean="0"/>
            </a:br>
            <a:r>
              <a:rPr lang="en-US" b="1" dirty="0" smtClean="0"/>
              <a:t>Possible Countermeasures</a:t>
            </a:r>
            <a:endParaRPr lang="en-US" b="1" dirty="0"/>
          </a:p>
        </p:txBody>
      </p:sp>
      <p:pic>
        <p:nvPicPr>
          <p:cNvPr id="1026" name="Picture 2" descr="C:\Users\mgethin-jones\Desktop\March 27-28, UCSF Photos\Day TWO\6. Current State Analysis - PI and BD\IMG_462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7546" y="1690134"/>
            <a:ext cx="3466531" cy="4335950"/>
          </a:xfrm>
          <a:prstGeom prst="rect">
            <a:avLst/>
          </a:prstGeom>
          <a:ln>
            <a:noFill/>
          </a:ln>
          <a:effectLst>
            <a:outerShdw blurRad="292100" dist="139700" dir="2700000" algn="tl" rotWithShape="0">
              <a:srgbClr val="333333">
                <a:alpha val="65000"/>
              </a:srgbClr>
            </a:outerShdw>
          </a:effectLst>
        </p:spPr>
      </p:pic>
      <p:pic>
        <p:nvPicPr>
          <p:cNvPr id="8194" name="Picture 2" descr="C:\Users\mgethin-jones\Desktop\March 27-28, UCSF Photos\Day TWO\14. People\IMG_4600.JPG"/>
          <p:cNvPicPr>
            <a:picLocks noChangeAspect="1" noChangeArrowheads="1"/>
          </p:cNvPicPr>
          <p:nvPr/>
        </p:nvPicPr>
        <p:blipFill>
          <a:blip r:embed="rId3" cstate="screen">
            <a:extLst>
              <a:ext uri="{28A0092B-C50C-407E-A947-70E740481C1C}">
                <a14:useLocalDpi xmlns:a14="http://schemas.microsoft.com/office/drawing/2010/main"/>
              </a:ext>
            </a:extLst>
          </a:blip>
          <a:srcRect l="-237"/>
          <a:stretch>
            <a:fillRect/>
          </a:stretch>
        </p:blipFill>
        <p:spPr bwMode="auto">
          <a:xfrm>
            <a:off x="4191347" y="2262656"/>
            <a:ext cx="4741472" cy="28875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35333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686800" cy="1021787"/>
          </a:xfrm>
        </p:spPr>
        <p:txBody>
          <a:bodyPr/>
          <a:lstStyle/>
          <a:p>
            <a:r>
              <a:rPr lang="en-US" b="1" dirty="0" smtClean="0"/>
              <a:t>Assessing Countermeasure Ideas</a:t>
            </a:r>
            <a:endParaRPr lang="en-US" b="1" dirty="0"/>
          </a:p>
        </p:txBody>
      </p:sp>
      <p:pic>
        <p:nvPicPr>
          <p:cNvPr id="2050" name="Picture 2" descr="C:\Users\mgethin-jones\Desktop\March 27-28, UCSF Photos\Day TWO\7. Impact Difficulty of Current State Anaylsis to Future State\IMG_462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4610" y="1007703"/>
            <a:ext cx="5385119" cy="4781180"/>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915812" y="1174505"/>
            <a:ext cx="2168582" cy="1865980"/>
          </a:xfrm>
          <a:prstGeom prst="roundRect">
            <a:avLst/>
          </a:prstGeom>
          <a:noFill/>
          <a:ln w="53975">
            <a:solidFill>
              <a:srgbClr val="CB0F0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rot="1651788">
            <a:off x="3014459" y="3465858"/>
            <a:ext cx="3071252" cy="567559"/>
          </a:xfrm>
          <a:prstGeom prst="left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943599" y="4051738"/>
            <a:ext cx="2979683" cy="1815882"/>
          </a:xfrm>
          <a:prstGeom prst="rect">
            <a:avLst/>
          </a:prstGeom>
          <a:noFill/>
        </p:spPr>
        <p:txBody>
          <a:bodyPr wrap="square" rtlCol="0">
            <a:spAutoFit/>
          </a:bodyPr>
          <a:lstStyle/>
          <a:p>
            <a:r>
              <a:rPr lang="en-US" sz="2800" dirty="0" smtClean="0">
                <a:solidFill>
                  <a:srgbClr val="C00000"/>
                </a:solidFill>
              </a:rPr>
              <a:t>Start here with the High Impact and Low Difficulty Ideas! </a:t>
            </a:r>
            <a:endParaRPr lang="en-US" sz="2800" dirty="0">
              <a:solidFill>
                <a:srgbClr val="C00000"/>
              </a:solidFill>
            </a:endParaRPr>
          </a:p>
        </p:txBody>
      </p:sp>
    </p:spTree>
    <p:extLst>
      <p:ext uri="{BB962C8B-B14F-4D97-AF65-F5344CB8AC3E}">
        <p14:creationId xmlns:p14="http://schemas.microsoft.com/office/powerpoint/2010/main" val="18925637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2132" y="792897"/>
            <a:ext cx="8197850" cy="612822"/>
          </a:xfrm>
        </p:spPr>
        <p:txBody>
          <a:bodyPr>
            <a:normAutofit fontScale="90000"/>
          </a:bodyPr>
          <a:lstStyle/>
          <a:p>
            <a:r>
              <a:rPr lang="en-US" b="1" dirty="0" smtClean="0"/>
              <a:t>Finalizing a Future State</a:t>
            </a:r>
            <a:endParaRPr lang="en-US" b="1" dirty="0"/>
          </a:p>
        </p:txBody>
      </p:sp>
      <p:pic>
        <p:nvPicPr>
          <p:cNvPr id="9220" name="Picture 4" descr="C:\Users\mgethin-jones\Desktop\March 27-28, UCSF Photos\Day TWO\5. Project Initiation Future State\IMG_460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06690"/>
            <a:ext cx="9144000" cy="2469526"/>
          </a:xfrm>
          <a:prstGeom prst="rect">
            <a:avLst/>
          </a:prstGeom>
          <a:ln>
            <a:noFill/>
          </a:ln>
          <a:effectLst>
            <a:outerShdw blurRad="292100" dist="139700" dir="2700000" algn="tl" rotWithShape="0">
              <a:srgbClr val="333333">
                <a:alpha val="65000"/>
              </a:srgbClr>
            </a:outerShdw>
          </a:effectLst>
        </p:spPr>
      </p:pic>
      <p:sp>
        <p:nvSpPr>
          <p:cNvPr id="9" name="Title 1"/>
          <p:cNvSpPr txBox="1">
            <a:spLocks/>
          </p:cNvSpPr>
          <p:nvPr/>
        </p:nvSpPr>
        <p:spPr>
          <a:xfrm>
            <a:off x="7410734" y="4166165"/>
            <a:ext cx="1733266" cy="612822"/>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Arial"/>
                <a:ea typeface="+mj-ea"/>
                <a:cs typeface="Arial"/>
              </a:rPr>
              <a:t>7 Steps</a:t>
            </a:r>
            <a:endParaRPr kumimoji="0" lang="en-US" sz="3200" b="1" i="0" u="none" strike="noStrike" kern="1200" cap="none" spc="0" normalizeH="0" baseline="0" noProof="0" dirty="0">
              <a:ln>
                <a:noFill/>
              </a:ln>
              <a:solidFill>
                <a:srgbClr val="FF0000"/>
              </a:solidFill>
              <a:effectLst/>
              <a:uLnTx/>
              <a:uFillTx/>
              <a:latin typeface="Arial"/>
              <a:ea typeface="+mj-ea"/>
              <a:cs typeface="Arial"/>
            </a:endParaRPr>
          </a:p>
        </p:txBody>
      </p:sp>
    </p:spTree>
    <p:extLst>
      <p:ext uri="{BB962C8B-B14F-4D97-AF65-F5344CB8AC3E}">
        <p14:creationId xmlns:p14="http://schemas.microsoft.com/office/powerpoint/2010/main" val="2355758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4650" y="1188061"/>
            <a:ext cx="5042855" cy="5663820"/>
          </a:xfrm>
        </p:spPr>
        <p:txBody>
          <a:bodyPr>
            <a:noAutofit/>
          </a:bodyPr>
          <a:lstStyle/>
          <a:p>
            <a:pPr marL="0" indent="0">
              <a:spcBef>
                <a:spcPts val="0"/>
              </a:spcBef>
              <a:spcAft>
                <a:spcPts val="300"/>
              </a:spcAft>
              <a:buNone/>
            </a:pPr>
            <a:r>
              <a:rPr lang="en-US" b="1" dirty="0" smtClean="0">
                <a:solidFill>
                  <a:schemeClr val="accent1">
                    <a:lumMod val="75000"/>
                  </a:schemeClr>
                </a:solidFill>
                <a:latin typeface="Calibri" pitchFamily="34" charset="0"/>
                <a:cs typeface="Calibri" pitchFamily="34" charset="0"/>
              </a:rPr>
              <a:t>Situation </a:t>
            </a:r>
          </a:p>
          <a:p>
            <a:pPr lvl="1">
              <a:spcBef>
                <a:spcPts val="0"/>
              </a:spcBef>
              <a:spcAft>
                <a:spcPts val="300"/>
              </a:spcAft>
            </a:pPr>
            <a:r>
              <a:rPr lang="en-US" sz="2400" dirty="0" smtClean="0">
                <a:latin typeface="Calibri" pitchFamily="34" charset="0"/>
                <a:cs typeface="Calibri" pitchFamily="34" charset="0"/>
              </a:rPr>
              <a:t>Where are we on our Lean Journey? </a:t>
            </a:r>
          </a:p>
          <a:p>
            <a:pPr marL="3175" indent="0">
              <a:spcBef>
                <a:spcPts val="0"/>
              </a:spcBef>
              <a:spcAft>
                <a:spcPts val="300"/>
              </a:spcAft>
              <a:buNone/>
            </a:pPr>
            <a:r>
              <a:rPr lang="en-US" b="1" dirty="0" smtClean="0">
                <a:solidFill>
                  <a:schemeClr val="accent1">
                    <a:lumMod val="75000"/>
                  </a:schemeClr>
                </a:solidFill>
                <a:latin typeface="Calibri" pitchFamily="34" charset="0"/>
                <a:cs typeface="Calibri" pitchFamily="34" charset="0"/>
              </a:rPr>
              <a:t>Lean &amp; Organization Design</a:t>
            </a:r>
            <a:endParaRPr lang="en-US" b="1" dirty="0">
              <a:solidFill>
                <a:schemeClr val="accent1">
                  <a:lumMod val="75000"/>
                </a:schemeClr>
              </a:solidFill>
              <a:latin typeface="Calibri" pitchFamily="34" charset="0"/>
              <a:cs typeface="Calibri" pitchFamily="34" charset="0"/>
            </a:endParaRPr>
          </a:p>
          <a:p>
            <a:pPr lvl="1">
              <a:spcBef>
                <a:spcPts val="0"/>
              </a:spcBef>
              <a:spcAft>
                <a:spcPts val="300"/>
              </a:spcAft>
            </a:pPr>
            <a:r>
              <a:rPr lang="en-US" sz="2400" dirty="0" smtClean="0">
                <a:latin typeface="Calibri" pitchFamily="34" charset="0"/>
                <a:cs typeface="Calibri" pitchFamily="34" charset="0"/>
              </a:rPr>
              <a:t>Principles – how they fit</a:t>
            </a:r>
          </a:p>
          <a:p>
            <a:pPr marL="0" indent="0">
              <a:spcBef>
                <a:spcPts val="0"/>
              </a:spcBef>
              <a:spcAft>
                <a:spcPts val="300"/>
              </a:spcAft>
              <a:buNone/>
            </a:pPr>
            <a:r>
              <a:rPr lang="en-US" b="1" dirty="0" smtClean="0">
                <a:solidFill>
                  <a:schemeClr val="accent1">
                    <a:lumMod val="75000"/>
                  </a:schemeClr>
                </a:solidFill>
                <a:latin typeface="Calibri" pitchFamily="34" charset="0"/>
                <a:cs typeface="Calibri" pitchFamily="34" charset="0"/>
              </a:rPr>
              <a:t>Current </a:t>
            </a:r>
            <a:r>
              <a:rPr lang="en-US" b="1" dirty="0">
                <a:solidFill>
                  <a:schemeClr val="accent1">
                    <a:lumMod val="75000"/>
                  </a:schemeClr>
                </a:solidFill>
                <a:latin typeface="Calibri" pitchFamily="34" charset="0"/>
                <a:cs typeface="Calibri" pitchFamily="34" charset="0"/>
              </a:rPr>
              <a:t>Situation &amp; Gaps</a:t>
            </a:r>
          </a:p>
          <a:p>
            <a:pPr lvl="1">
              <a:spcBef>
                <a:spcPts val="0"/>
              </a:spcBef>
              <a:spcAft>
                <a:spcPts val="300"/>
              </a:spcAft>
            </a:pPr>
            <a:r>
              <a:rPr lang="en-US" sz="2400" dirty="0">
                <a:latin typeface="Calibri" pitchFamily="34" charset="0"/>
                <a:cs typeface="Calibri" pitchFamily="34" charset="0"/>
              </a:rPr>
              <a:t>Customer and staff </a:t>
            </a:r>
            <a:r>
              <a:rPr lang="en-US" sz="2400" dirty="0" smtClean="0">
                <a:latin typeface="Calibri" pitchFamily="34" charset="0"/>
                <a:cs typeface="Calibri" pitchFamily="34" charset="0"/>
              </a:rPr>
              <a:t>input</a:t>
            </a:r>
            <a:endParaRPr lang="en-US" sz="2400" dirty="0">
              <a:latin typeface="Calibri" pitchFamily="34" charset="0"/>
              <a:cs typeface="Calibri" pitchFamily="34" charset="0"/>
            </a:endParaRPr>
          </a:p>
          <a:p>
            <a:pPr lvl="1">
              <a:spcBef>
                <a:spcPts val="0"/>
              </a:spcBef>
              <a:spcAft>
                <a:spcPts val="300"/>
              </a:spcAft>
            </a:pPr>
            <a:r>
              <a:rPr lang="en-US" sz="2400" dirty="0">
                <a:latin typeface="Calibri" pitchFamily="34" charset="0"/>
                <a:cs typeface="Calibri" pitchFamily="34" charset="0"/>
              </a:rPr>
              <a:t>Skills we have; skills we need</a:t>
            </a:r>
          </a:p>
          <a:p>
            <a:pPr lvl="1">
              <a:spcBef>
                <a:spcPts val="0"/>
              </a:spcBef>
              <a:spcAft>
                <a:spcPts val="300"/>
              </a:spcAft>
            </a:pPr>
            <a:r>
              <a:rPr lang="en-US" sz="2400" dirty="0">
                <a:latin typeface="Calibri" pitchFamily="34" charset="0"/>
                <a:cs typeface="Calibri" pitchFamily="34" charset="0"/>
              </a:rPr>
              <a:t>Processes and their </a:t>
            </a:r>
            <a:r>
              <a:rPr lang="en-US" sz="2400" dirty="0" smtClean="0">
                <a:latin typeface="Calibri" pitchFamily="34" charset="0"/>
                <a:cs typeface="Calibri" pitchFamily="34" charset="0"/>
              </a:rPr>
              <a:t>limitations</a:t>
            </a:r>
            <a:endParaRPr lang="en-US" sz="2400" b="1" dirty="0">
              <a:latin typeface="Calibri" pitchFamily="34" charset="0"/>
              <a:cs typeface="Calibri" pitchFamily="34" charset="0"/>
            </a:endParaRPr>
          </a:p>
          <a:p>
            <a:pPr marL="0" lvl="1" indent="0">
              <a:spcBef>
                <a:spcPts val="0"/>
              </a:spcBef>
              <a:spcAft>
                <a:spcPts val="300"/>
              </a:spcAft>
              <a:buNone/>
              <a:tabLst>
                <a:tab pos="231775" algn="l"/>
              </a:tabLst>
            </a:pPr>
            <a:r>
              <a:rPr lang="en-US" sz="2400" b="1" dirty="0" smtClean="0">
                <a:solidFill>
                  <a:schemeClr val="accent1">
                    <a:lumMod val="75000"/>
                  </a:schemeClr>
                </a:solidFill>
                <a:latin typeface="Calibri" pitchFamily="34" charset="0"/>
                <a:cs typeface="Calibri" pitchFamily="34" charset="0"/>
              </a:rPr>
              <a:t>Desired Outcomes</a:t>
            </a:r>
            <a:endParaRPr lang="en-US" sz="2400" b="1" dirty="0">
              <a:solidFill>
                <a:schemeClr val="accent1">
                  <a:lumMod val="75000"/>
                </a:schemeClr>
              </a:solidFill>
              <a:latin typeface="Calibri" pitchFamily="34" charset="0"/>
              <a:cs typeface="Calibri" pitchFamily="34" charset="0"/>
            </a:endParaRPr>
          </a:p>
          <a:p>
            <a:pPr marL="571500" lvl="2" indent="-342900">
              <a:spcBef>
                <a:spcPts val="0"/>
              </a:spcBef>
              <a:spcAft>
                <a:spcPts val="300"/>
              </a:spcAft>
              <a:tabLst>
                <a:tab pos="231775" algn="l"/>
              </a:tabLst>
            </a:pPr>
            <a:r>
              <a:rPr lang="en-US" sz="2400" dirty="0" smtClean="0">
                <a:latin typeface="Calibri" pitchFamily="34" charset="0"/>
                <a:cs typeface="Calibri" pitchFamily="34" charset="0"/>
              </a:rPr>
              <a:t>What </a:t>
            </a:r>
            <a:r>
              <a:rPr lang="en-US" sz="2400" dirty="0">
                <a:latin typeface="Calibri" pitchFamily="34" charset="0"/>
                <a:cs typeface="Calibri" pitchFamily="34" charset="0"/>
              </a:rPr>
              <a:t>do we want to achieve</a:t>
            </a:r>
            <a:r>
              <a:rPr lang="en-US" sz="2400" dirty="0" smtClean="0">
                <a:latin typeface="Calibri" pitchFamily="34" charset="0"/>
                <a:cs typeface="Calibri" pitchFamily="34" charset="0"/>
              </a:rPr>
              <a:t>?</a:t>
            </a:r>
            <a:endParaRPr lang="en-US" sz="2400" b="1" dirty="0">
              <a:latin typeface="Calibri" pitchFamily="34" charset="0"/>
              <a:cs typeface="Calibri" pitchFamily="34" charset="0"/>
            </a:endParaRPr>
          </a:p>
          <a:p>
            <a:pPr marL="0" lvl="1" indent="0">
              <a:spcBef>
                <a:spcPts val="0"/>
              </a:spcBef>
              <a:spcAft>
                <a:spcPts val="300"/>
              </a:spcAft>
              <a:buNone/>
              <a:tabLst>
                <a:tab pos="231775" algn="l"/>
              </a:tabLst>
            </a:pPr>
            <a:r>
              <a:rPr lang="en-US" sz="2400" b="1" dirty="0" smtClean="0">
                <a:solidFill>
                  <a:schemeClr val="accent1">
                    <a:lumMod val="75000"/>
                  </a:schemeClr>
                </a:solidFill>
                <a:latin typeface="Calibri" pitchFamily="34" charset="0"/>
                <a:cs typeface="Calibri" pitchFamily="34" charset="0"/>
              </a:rPr>
              <a:t>Our Plan</a:t>
            </a:r>
            <a:endParaRPr lang="en-US" sz="2400" b="1" dirty="0">
              <a:solidFill>
                <a:schemeClr val="accent1">
                  <a:lumMod val="75000"/>
                </a:schemeClr>
              </a:solidFill>
              <a:latin typeface="Calibri" pitchFamily="34" charset="0"/>
              <a:cs typeface="Calibri" pitchFamily="34" charset="0"/>
            </a:endParaRPr>
          </a:p>
        </p:txBody>
      </p:sp>
      <p:pic>
        <p:nvPicPr>
          <p:cNvPr id="5" name="Picture 4" descr="iStock_0_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60019" y="0"/>
            <a:ext cx="3183981" cy="627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Title 1"/>
          <p:cNvSpPr txBox="1">
            <a:spLocks/>
          </p:cNvSpPr>
          <p:nvPr/>
        </p:nvSpPr>
        <p:spPr>
          <a:xfrm>
            <a:off x="370900" y="133350"/>
            <a:ext cx="8229600" cy="1104899"/>
          </a:xfrm>
          <a:prstGeom prst="rect">
            <a:avLst/>
          </a:prstGeom>
        </p:spPr>
        <p:txBody>
          <a:bodyPr lIns="0" tIns="0" rIns="0" bIns="0" anchor="ctr" anchorCtr="0">
            <a:normAutofit/>
          </a:bodyPr>
          <a:lstStyle>
            <a:lvl1pPr algn="l" defTabSz="457200" rtl="0" eaLnBrk="1" fontAlgn="base" hangingPunct="1">
              <a:spcBef>
                <a:spcPct val="0"/>
              </a:spcBef>
              <a:spcAft>
                <a:spcPct val="0"/>
              </a:spcAft>
              <a:defRPr sz="3200" b="1" kern="1200" baseline="0">
                <a:solidFill>
                  <a:schemeClr val="tx1"/>
                </a:solidFill>
                <a:latin typeface="Arial"/>
                <a:ea typeface="+mj-ea"/>
                <a:cs typeface="Arial"/>
              </a:defRPr>
            </a:lvl1pPr>
            <a:lvl2pPr algn="l" defTabSz="457200" rtl="0" eaLnBrk="1" fontAlgn="base" hangingPunct="1">
              <a:spcBef>
                <a:spcPct val="0"/>
              </a:spcBef>
              <a:spcAft>
                <a:spcPct val="0"/>
              </a:spcAft>
              <a:defRPr sz="3200" b="1">
                <a:solidFill>
                  <a:schemeClr val="tx1"/>
                </a:solidFill>
                <a:latin typeface="Arial" charset="0"/>
                <a:cs typeface="Arial" charset="0"/>
              </a:defRPr>
            </a:lvl2pPr>
            <a:lvl3pPr algn="l" defTabSz="457200" rtl="0" eaLnBrk="1" fontAlgn="base" hangingPunct="1">
              <a:spcBef>
                <a:spcPct val="0"/>
              </a:spcBef>
              <a:spcAft>
                <a:spcPct val="0"/>
              </a:spcAft>
              <a:defRPr sz="3200" b="1">
                <a:solidFill>
                  <a:schemeClr val="tx1"/>
                </a:solidFill>
                <a:latin typeface="Arial" charset="0"/>
                <a:cs typeface="Arial" charset="0"/>
              </a:defRPr>
            </a:lvl3pPr>
            <a:lvl4pPr algn="l" defTabSz="457200" rtl="0" eaLnBrk="1" fontAlgn="base" hangingPunct="1">
              <a:spcBef>
                <a:spcPct val="0"/>
              </a:spcBef>
              <a:spcAft>
                <a:spcPct val="0"/>
              </a:spcAft>
              <a:defRPr sz="3200" b="1">
                <a:solidFill>
                  <a:schemeClr val="tx1"/>
                </a:solidFill>
                <a:latin typeface="Arial" charset="0"/>
                <a:cs typeface="Arial" charset="0"/>
              </a:defRPr>
            </a:lvl4pPr>
            <a:lvl5pPr algn="l" defTabSz="457200" rtl="0" eaLnBrk="1" fontAlgn="base" hangingPunct="1">
              <a:spcBef>
                <a:spcPct val="0"/>
              </a:spcBef>
              <a:spcAft>
                <a:spcPct val="0"/>
              </a:spcAft>
              <a:defRPr sz="3200" b="1">
                <a:solidFill>
                  <a:schemeClr val="tx1"/>
                </a:solidFill>
                <a:latin typeface="Arial" charset="0"/>
                <a:cs typeface="Arial" charset="0"/>
              </a:defRPr>
            </a:lvl5pPr>
            <a:lvl6pPr marL="457200" algn="ctr" defTabSz="457200" rtl="0" eaLnBrk="1" fontAlgn="base" hangingPunct="1">
              <a:spcBef>
                <a:spcPct val="0"/>
              </a:spcBef>
              <a:spcAft>
                <a:spcPct val="0"/>
              </a:spcAft>
              <a:defRPr sz="4400">
                <a:solidFill>
                  <a:srgbClr val="404040"/>
                </a:solidFill>
                <a:latin typeface="Arial" charset="0"/>
                <a:cs typeface="Arial" charset="0"/>
              </a:defRPr>
            </a:lvl6pPr>
            <a:lvl7pPr marL="914400" algn="ctr" defTabSz="457200" rtl="0" eaLnBrk="1" fontAlgn="base" hangingPunct="1">
              <a:spcBef>
                <a:spcPct val="0"/>
              </a:spcBef>
              <a:spcAft>
                <a:spcPct val="0"/>
              </a:spcAft>
              <a:defRPr sz="4400">
                <a:solidFill>
                  <a:srgbClr val="404040"/>
                </a:solidFill>
                <a:latin typeface="Arial" charset="0"/>
                <a:cs typeface="Arial" charset="0"/>
              </a:defRPr>
            </a:lvl7pPr>
            <a:lvl8pPr marL="1371600" algn="ctr" defTabSz="457200" rtl="0" eaLnBrk="1" fontAlgn="base" hangingPunct="1">
              <a:spcBef>
                <a:spcPct val="0"/>
              </a:spcBef>
              <a:spcAft>
                <a:spcPct val="0"/>
              </a:spcAft>
              <a:defRPr sz="4400">
                <a:solidFill>
                  <a:srgbClr val="404040"/>
                </a:solidFill>
                <a:latin typeface="Arial" charset="0"/>
                <a:cs typeface="Arial" charset="0"/>
              </a:defRPr>
            </a:lvl8pPr>
            <a:lvl9pPr marL="1828800" algn="ctr" defTabSz="457200" rtl="0" eaLnBrk="1" fontAlgn="base" hangingPunct="1">
              <a:spcBef>
                <a:spcPct val="0"/>
              </a:spcBef>
              <a:spcAft>
                <a:spcPct val="0"/>
              </a:spcAft>
              <a:defRPr sz="4400">
                <a:solidFill>
                  <a:srgbClr val="404040"/>
                </a:solidFill>
                <a:latin typeface="Arial" charset="0"/>
                <a:cs typeface="Arial" charset="0"/>
              </a:defRPr>
            </a:lvl9pPr>
          </a:lstStyle>
          <a:p>
            <a:r>
              <a:rPr lang="en-US" sz="4000" dirty="0" smtClean="0">
                <a:latin typeface="Calibri" pitchFamily="34" charset="0"/>
                <a:cs typeface="Calibri" pitchFamily="34" charset="0"/>
              </a:rPr>
              <a:t>AGENDA</a:t>
            </a:r>
            <a:endParaRPr lang="en-US" sz="4000" dirty="0">
              <a:latin typeface="Calibri" pitchFamily="34" charset="0"/>
              <a:cs typeface="Calibri" pitchFamily="34" charset="0"/>
            </a:endParaRPr>
          </a:p>
        </p:txBody>
      </p:sp>
      <p:sp>
        <p:nvSpPr>
          <p:cNvPr id="7" name="Rectangle 6">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33545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73075" y="-12324"/>
            <a:ext cx="8197850" cy="1036638"/>
          </a:xfrm>
        </p:spPr>
        <p:txBody>
          <a:bodyPr/>
          <a:lstStyle/>
          <a:p>
            <a:r>
              <a:rPr lang="en-US" dirty="0" smtClean="0"/>
              <a:t>Developing an Action Plan</a:t>
            </a:r>
            <a:endParaRPr lang="en-US" dirty="0"/>
          </a:p>
        </p:txBody>
      </p:sp>
      <p:pic>
        <p:nvPicPr>
          <p:cNvPr id="15362" name="Picture 2" descr="C:\Users\mgethin-jones\Desktop\March 27-28, UCSF Photos\Day TWO\8. Improvement Newspaper\IMG_463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5832" y="1640603"/>
            <a:ext cx="4070634" cy="4541833"/>
          </a:xfrm>
          <a:prstGeom prst="rect">
            <a:avLst/>
          </a:prstGeom>
          <a:ln>
            <a:noFill/>
          </a:ln>
          <a:effectLst>
            <a:outerShdw blurRad="292100" dist="139700" dir="2700000" algn="tl" rotWithShape="0">
              <a:srgbClr val="333333">
                <a:alpha val="65000"/>
              </a:srgbClr>
            </a:outerShdw>
          </a:effectLst>
        </p:spPr>
      </p:pic>
      <p:pic>
        <p:nvPicPr>
          <p:cNvPr id="15363" name="Picture 3" descr="C:\Users\mgethin-jones\Desktop\March 27-28, UCSF Photos\Day TWO\8. Improvement Newspaper\IMG_463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17409" y="1803490"/>
            <a:ext cx="4429976" cy="376479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827593" y="6030204"/>
            <a:ext cx="3316407" cy="369332"/>
          </a:xfrm>
          <a:prstGeom prst="rect">
            <a:avLst/>
          </a:prstGeom>
          <a:noFill/>
        </p:spPr>
        <p:txBody>
          <a:bodyPr wrap="square" rtlCol="0">
            <a:spAutoFit/>
          </a:bodyPr>
          <a:lstStyle/>
          <a:p>
            <a:pPr algn="ctr"/>
            <a:r>
              <a:rPr lang="en-US" sz="1800" dirty="0" smtClean="0">
                <a:solidFill>
                  <a:srgbClr val="FF0000"/>
                </a:solidFill>
              </a:rPr>
              <a:t>And tied Actions to Metrics</a:t>
            </a:r>
          </a:p>
        </p:txBody>
      </p:sp>
      <p:sp>
        <p:nvSpPr>
          <p:cNvPr id="7" name="Left Arrow 6"/>
          <p:cNvSpPr/>
          <p:nvPr/>
        </p:nvSpPr>
        <p:spPr>
          <a:xfrm rot="2778302">
            <a:off x="5105069" y="5465024"/>
            <a:ext cx="1112619" cy="318673"/>
          </a:xfrm>
          <a:prstGeom prst="left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0112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100"/>
            <a:ext cx="9144000" cy="1036638"/>
          </a:xfrm>
        </p:spPr>
        <p:txBody>
          <a:bodyPr/>
          <a:lstStyle/>
          <a:p>
            <a:r>
              <a:rPr lang="en-US" dirty="0" smtClean="0"/>
              <a:t>Creating metrics and Checks</a:t>
            </a:r>
            <a:endParaRPr lang="en-US" dirty="0"/>
          </a:p>
        </p:txBody>
      </p:sp>
      <p:pic>
        <p:nvPicPr>
          <p:cNvPr id="1026" name="Picture 2" descr="C:\Users\mgethin-jones\Desktop\March 27-28, UCSF Photos\Day TWO\9. Target Sheet\IMG_458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28346" y="4175939"/>
            <a:ext cx="2224585" cy="2142255"/>
          </a:xfrm>
          <a:prstGeom prst="rect">
            <a:avLst/>
          </a:prstGeom>
          <a:ln>
            <a:noFill/>
          </a:ln>
          <a:effectLst>
            <a:outerShdw blurRad="292100" dist="139700" dir="2700000" algn="tl" rotWithShape="0">
              <a:srgbClr val="333333">
                <a:alpha val="65000"/>
              </a:srgbClr>
            </a:outerShdw>
          </a:effectLst>
        </p:spPr>
      </p:pic>
      <p:graphicFrame>
        <p:nvGraphicFramePr>
          <p:cNvPr id="6" name="Table 5"/>
          <p:cNvGraphicFramePr>
            <a:graphicFrameLocks noGrp="1"/>
          </p:cNvGraphicFramePr>
          <p:nvPr/>
        </p:nvGraphicFramePr>
        <p:xfrm>
          <a:off x="368492" y="1328761"/>
          <a:ext cx="6291615" cy="4632959"/>
        </p:xfrm>
        <a:graphic>
          <a:graphicData uri="http://schemas.openxmlformats.org/drawingml/2006/table">
            <a:tbl>
              <a:tblPr firstRow="1" bandRow="1">
                <a:tableStyleId>{5C22544A-7EE6-4342-B048-85BDC9FD1C3A}</a:tableStyleId>
              </a:tblPr>
              <a:tblGrid>
                <a:gridCol w="873454"/>
                <a:gridCol w="3107286"/>
                <a:gridCol w="807998"/>
                <a:gridCol w="775679"/>
                <a:gridCol w="727198"/>
              </a:tblGrid>
              <a:tr h="370840">
                <a:tc>
                  <a:txBody>
                    <a:bodyPr/>
                    <a:lstStyle/>
                    <a:p>
                      <a:pPr algn="ctr"/>
                      <a:r>
                        <a:rPr lang="en-US" sz="1400" dirty="0" smtClean="0"/>
                        <a:t>Target</a:t>
                      </a:r>
                      <a:r>
                        <a:rPr lang="en-US" sz="1400" baseline="0" dirty="0" smtClean="0"/>
                        <a:t> #</a:t>
                      </a:r>
                      <a:endParaRPr lang="en-US" sz="1400" dirty="0"/>
                    </a:p>
                  </a:txBody>
                  <a:tcPr/>
                </a:tc>
                <a:tc>
                  <a:txBody>
                    <a:bodyPr/>
                    <a:lstStyle/>
                    <a:p>
                      <a:pPr algn="ctr"/>
                      <a:r>
                        <a:rPr lang="en-US" sz="1400" dirty="0" smtClean="0"/>
                        <a:t>Metric</a:t>
                      </a:r>
                      <a:endParaRPr lang="en-US" sz="1400" dirty="0"/>
                    </a:p>
                  </a:txBody>
                  <a:tcPr/>
                </a:tc>
                <a:tc>
                  <a:txBody>
                    <a:bodyPr/>
                    <a:lstStyle/>
                    <a:p>
                      <a:pPr algn="ctr"/>
                      <a:r>
                        <a:rPr lang="en-US" sz="1400" dirty="0" smtClean="0"/>
                        <a:t>Type</a:t>
                      </a:r>
                      <a:endParaRPr lang="en-US" sz="1400" dirty="0"/>
                    </a:p>
                  </a:txBody>
                  <a:tcPr/>
                </a:tc>
                <a:tc>
                  <a:txBody>
                    <a:bodyPr/>
                    <a:lstStyle/>
                    <a:p>
                      <a:pPr algn="ctr"/>
                      <a:r>
                        <a:rPr lang="en-US" sz="1400" dirty="0" smtClean="0"/>
                        <a:t>Start</a:t>
                      </a:r>
                      <a:endParaRPr lang="en-US" sz="1400" dirty="0"/>
                    </a:p>
                  </a:txBody>
                  <a:tcPr/>
                </a:tc>
                <a:tc>
                  <a:txBody>
                    <a:bodyPr/>
                    <a:lstStyle/>
                    <a:p>
                      <a:pPr algn="ctr"/>
                      <a:r>
                        <a:rPr lang="en-US" sz="1400" dirty="0" smtClean="0"/>
                        <a:t>Target</a:t>
                      </a:r>
                      <a:endParaRPr lang="en-US" sz="1400" dirty="0"/>
                    </a:p>
                  </a:txBody>
                  <a:tcPr/>
                </a:tc>
              </a:tr>
              <a:tr h="370840">
                <a:tc>
                  <a:txBody>
                    <a:bodyPr/>
                    <a:lstStyle/>
                    <a:p>
                      <a:pPr algn="ctr"/>
                      <a:r>
                        <a:rPr lang="en-US" sz="1400" dirty="0" smtClean="0"/>
                        <a:t>1</a:t>
                      </a:r>
                      <a:endParaRPr lang="en-US" sz="1400" dirty="0"/>
                    </a:p>
                  </a:txBody>
                  <a:tcPr/>
                </a:tc>
                <a:tc>
                  <a:txBody>
                    <a:bodyPr/>
                    <a:lstStyle/>
                    <a:p>
                      <a:r>
                        <a:rPr lang="en-US" sz="1400" dirty="0" smtClean="0"/>
                        <a:t>Customer Satisfaction</a:t>
                      </a:r>
                      <a:endParaRPr lang="en-US" sz="1400" dirty="0"/>
                    </a:p>
                  </a:txBody>
                  <a:tcPr/>
                </a:tc>
                <a:tc>
                  <a:txBody>
                    <a:bodyPr/>
                    <a:lstStyle/>
                    <a:p>
                      <a:r>
                        <a:rPr lang="en-US" sz="1400" dirty="0" smtClean="0"/>
                        <a:t>#</a:t>
                      </a:r>
                      <a:endParaRPr lang="en-US" sz="1400" dirty="0"/>
                    </a:p>
                  </a:txBody>
                  <a:tcPr/>
                </a:tc>
                <a:tc>
                  <a:txBody>
                    <a:bodyPr/>
                    <a:lstStyle/>
                    <a:p>
                      <a:r>
                        <a:rPr lang="en-US" sz="1400" dirty="0" smtClean="0"/>
                        <a:t>3.7</a:t>
                      </a:r>
                      <a:endParaRPr lang="en-US" sz="1400" dirty="0"/>
                    </a:p>
                  </a:txBody>
                  <a:tcPr/>
                </a:tc>
                <a:tc>
                  <a:txBody>
                    <a:bodyPr/>
                    <a:lstStyle/>
                    <a:p>
                      <a:r>
                        <a:rPr lang="en-US" sz="1400" dirty="0" smtClean="0"/>
                        <a:t>5</a:t>
                      </a:r>
                      <a:endParaRPr lang="en-US" sz="1400" dirty="0"/>
                    </a:p>
                  </a:txBody>
                  <a:tcPr/>
                </a:tc>
              </a:tr>
              <a:tr h="370840">
                <a:tc>
                  <a:txBody>
                    <a:bodyPr/>
                    <a:lstStyle/>
                    <a:p>
                      <a:pPr algn="ctr"/>
                      <a:r>
                        <a:rPr lang="en-US" sz="1400" dirty="0" smtClean="0"/>
                        <a:t>2</a:t>
                      </a:r>
                      <a:endParaRPr lang="en-US" sz="1400" dirty="0"/>
                    </a:p>
                  </a:txBody>
                  <a:tcPr/>
                </a:tc>
                <a:tc>
                  <a:txBody>
                    <a:bodyPr/>
                    <a:lstStyle/>
                    <a:p>
                      <a:r>
                        <a:rPr lang="en-US" sz="1400" dirty="0" smtClean="0"/>
                        <a:t>Unassigned WOs</a:t>
                      </a:r>
                      <a:endParaRPr lang="en-US" sz="1400" dirty="0"/>
                    </a:p>
                  </a:txBody>
                  <a:tcPr/>
                </a:tc>
                <a:tc>
                  <a:txBody>
                    <a:bodyPr/>
                    <a:lstStyle/>
                    <a:p>
                      <a:r>
                        <a:rPr lang="en-US" sz="1400" dirty="0" smtClean="0"/>
                        <a:t>#</a:t>
                      </a:r>
                      <a:endParaRPr lang="en-US" sz="1400" dirty="0"/>
                    </a:p>
                  </a:txBody>
                  <a:tcPr/>
                </a:tc>
                <a:tc>
                  <a:txBody>
                    <a:bodyPr/>
                    <a:lstStyle/>
                    <a:p>
                      <a:r>
                        <a:rPr lang="en-US" sz="1400" dirty="0" smtClean="0"/>
                        <a:t>TBD</a:t>
                      </a:r>
                      <a:endParaRPr lang="en-US" sz="1400" dirty="0"/>
                    </a:p>
                  </a:txBody>
                  <a:tcPr/>
                </a:tc>
                <a:tc>
                  <a:txBody>
                    <a:bodyPr/>
                    <a:lstStyle/>
                    <a:p>
                      <a:r>
                        <a:rPr lang="en-US" sz="1400" dirty="0" smtClean="0"/>
                        <a:t>TBD</a:t>
                      </a:r>
                      <a:endParaRPr lang="en-US" sz="1400" dirty="0"/>
                    </a:p>
                  </a:txBody>
                  <a:tcPr/>
                </a:tc>
              </a:tr>
              <a:tr h="370840">
                <a:tc>
                  <a:txBody>
                    <a:bodyPr/>
                    <a:lstStyle/>
                    <a:p>
                      <a:pPr algn="ctr"/>
                      <a:r>
                        <a:rPr lang="en-US" sz="1400" dirty="0" smtClean="0"/>
                        <a:t>3</a:t>
                      </a:r>
                      <a:endParaRPr lang="en-US" sz="1400" dirty="0"/>
                    </a:p>
                  </a:txBody>
                  <a:tcPr/>
                </a:tc>
                <a:tc>
                  <a:txBody>
                    <a:bodyPr/>
                    <a:lstStyle/>
                    <a:p>
                      <a:r>
                        <a:rPr lang="en-US" sz="1400" dirty="0" smtClean="0"/>
                        <a:t>Staff Utilization (Recharge)</a:t>
                      </a:r>
                      <a:endParaRPr lang="en-US" sz="1400" dirty="0"/>
                    </a:p>
                  </a:txBody>
                  <a:tcPr/>
                </a:tc>
                <a:tc>
                  <a:txBody>
                    <a:bodyPr/>
                    <a:lstStyle/>
                    <a:p>
                      <a:r>
                        <a:rPr lang="en-US" sz="1400" dirty="0" smtClean="0"/>
                        <a:t>Hours</a:t>
                      </a:r>
                      <a:endParaRPr lang="en-US" sz="1400" dirty="0"/>
                    </a:p>
                  </a:txBody>
                  <a:tcPr/>
                </a:tc>
                <a:tc>
                  <a:txBody>
                    <a:bodyPr/>
                    <a:lstStyle/>
                    <a:p>
                      <a:r>
                        <a:rPr lang="en-US" sz="1400" dirty="0" smtClean="0"/>
                        <a:t>TBD</a:t>
                      </a:r>
                      <a:endParaRPr lang="en-US" sz="1400" dirty="0"/>
                    </a:p>
                  </a:txBody>
                  <a:tcPr/>
                </a:tc>
                <a:tc>
                  <a:txBody>
                    <a:bodyPr/>
                    <a:lstStyle/>
                    <a:p>
                      <a:r>
                        <a:rPr lang="en-US" sz="1400" dirty="0" smtClean="0"/>
                        <a:t>TBD</a:t>
                      </a:r>
                    </a:p>
                  </a:txBody>
                  <a:tcPr/>
                </a:tc>
              </a:tr>
              <a:tr h="370840">
                <a:tc>
                  <a:txBody>
                    <a:bodyPr/>
                    <a:lstStyle/>
                    <a:p>
                      <a:pPr algn="ctr"/>
                      <a:r>
                        <a:rPr lang="en-US" sz="1400" dirty="0" smtClean="0"/>
                        <a:t>4</a:t>
                      </a:r>
                      <a:endParaRPr lang="en-US" sz="1400" dirty="0"/>
                    </a:p>
                  </a:txBody>
                  <a:tcPr/>
                </a:tc>
                <a:tc>
                  <a:txBody>
                    <a:bodyPr/>
                    <a:lstStyle/>
                    <a:p>
                      <a:r>
                        <a:rPr lang="en-US" sz="1400" dirty="0" smtClean="0"/>
                        <a:t>Response</a:t>
                      </a:r>
                      <a:r>
                        <a:rPr lang="en-US" sz="1400" baseline="0" dirty="0" smtClean="0"/>
                        <a:t> Time in WLA: </a:t>
                      </a:r>
                    </a:p>
                    <a:p>
                      <a:pPr marL="342900" indent="-342900">
                        <a:buAutoNum type="arabicPeriod"/>
                      </a:pPr>
                      <a:r>
                        <a:rPr lang="en-US" sz="1400" baseline="0" dirty="0" smtClean="0"/>
                        <a:t>Acknowledge WO</a:t>
                      </a:r>
                    </a:p>
                    <a:p>
                      <a:pPr marL="342900" indent="-342900">
                        <a:buAutoNum type="arabicPeriod"/>
                      </a:pPr>
                      <a:r>
                        <a:rPr lang="en-US" sz="1400" baseline="0" dirty="0" smtClean="0"/>
                        <a:t>Assessment complete</a:t>
                      </a:r>
                    </a:p>
                    <a:p>
                      <a:pPr marL="342900" indent="-342900">
                        <a:buAutoNum type="arabicPeriod"/>
                      </a:pPr>
                      <a:r>
                        <a:rPr lang="en-US" sz="1400" baseline="0" dirty="0" smtClean="0"/>
                        <a:t>Assign PM</a:t>
                      </a:r>
                    </a:p>
                    <a:p>
                      <a:pPr marL="342900" indent="-342900">
                        <a:buAutoNum type="arabicPeriod"/>
                      </a:pPr>
                      <a:r>
                        <a:rPr lang="en-US" sz="1400" baseline="0" dirty="0" smtClean="0"/>
                        <a:t>PM contacts client for scoping</a:t>
                      </a:r>
                      <a:endParaRPr lang="en-US" sz="1400" dirty="0"/>
                    </a:p>
                  </a:txBody>
                  <a:tcPr/>
                </a:tc>
                <a:tc>
                  <a:txBody>
                    <a:bodyPr/>
                    <a:lstStyle/>
                    <a:p>
                      <a:r>
                        <a:rPr lang="en-US" sz="1400" dirty="0" smtClean="0"/>
                        <a:t>Days</a:t>
                      </a:r>
                      <a:endParaRPr lang="en-US" sz="1400" dirty="0"/>
                    </a:p>
                  </a:txBody>
                  <a:tcPr/>
                </a:tc>
                <a:tc>
                  <a:txBody>
                    <a:bodyPr/>
                    <a:lstStyle/>
                    <a:p>
                      <a:r>
                        <a:rPr lang="en-US" sz="1400" dirty="0" smtClean="0"/>
                        <a:t>TBD</a:t>
                      </a:r>
                      <a:endParaRPr lang="en-US" sz="1400" dirty="0"/>
                    </a:p>
                  </a:txBody>
                  <a:tcPr/>
                </a:tc>
                <a:tc>
                  <a:txBody>
                    <a:bodyPr/>
                    <a:lstStyle/>
                    <a:p>
                      <a:r>
                        <a:rPr lang="en-US" sz="1400" dirty="0" smtClean="0"/>
                        <a:t>TBD</a:t>
                      </a:r>
                    </a:p>
                  </a:txBody>
                  <a:tcPr/>
                </a:tc>
              </a:tr>
              <a:tr h="370840">
                <a:tc>
                  <a:txBody>
                    <a:bodyPr/>
                    <a:lstStyle/>
                    <a:p>
                      <a:pPr algn="ctr"/>
                      <a:r>
                        <a:rPr lang="en-US" sz="1400" dirty="0" smtClean="0"/>
                        <a:t>5</a:t>
                      </a:r>
                      <a:endParaRPr lang="en-US" sz="1400" dirty="0"/>
                    </a:p>
                  </a:txBody>
                  <a:tcPr/>
                </a:tc>
                <a:tc>
                  <a:txBody>
                    <a:bodyPr/>
                    <a:lstStyle/>
                    <a:p>
                      <a:r>
                        <a:rPr lang="en-US" sz="1400" dirty="0" smtClean="0"/>
                        <a:t>Iterations</a:t>
                      </a:r>
                      <a:r>
                        <a:rPr lang="en-US" sz="1400" baseline="0" dirty="0" smtClean="0"/>
                        <a:t> (rework) of a budget for AD approval</a:t>
                      </a:r>
                      <a:endParaRPr lang="en-US" sz="1400" dirty="0"/>
                    </a:p>
                  </a:txBody>
                  <a:tcPr/>
                </a:tc>
                <a:tc>
                  <a:txBody>
                    <a:bodyPr/>
                    <a:lstStyle/>
                    <a:p>
                      <a:r>
                        <a:rPr lang="en-US" sz="1400" dirty="0" smtClean="0"/>
                        <a:t>#</a:t>
                      </a:r>
                      <a:endParaRPr lang="en-US" sz="1400" dirty="0"/>
                    </a:p>
                  </a:txBody>
                  <a:tcPr/>
                </a:tc>
                <a:tc>
                  <a:txBody>
                    <a:bodyPr/>
                    <a:lstStyle/>
                    <a:p>
                      <a:r>
                        <a:rPr lang="en-US" sz="1400" dirty="0" smtClean="0"/>
                        <a:t>TBD</a:t>
                      </a:r>
                      <a:endParaRPr lang="en-US" sz="1400" dirty="0"/>
                    </a:p>
                  </a:txBody>
                  <a:tcPr/>
                </a:tc>
                <a:tc>
                  <a:txBody>
                    <a:bodyPr/>
                    <a:lstStyle/>
                    <a:p>
                      <a:r>
                        <a:rPr lang="en-US" sz="1400" dirty="0" smtClean="0"/>
                        <a:t>TBD</a:t>
                      </a:r>
                    </a:p>
                  </a:txBody>
                  <a:tcPr/>
                </a:tc>
              </a:tr>
              <a:tr h="370840">
                <a:tc>
                  <a:txBody>
                    <a:bodyPr/>
                    <a:lstStyle/>
                    <a:p>
                      <a:pPr algn="ctr"/>
                      <a:r>
                        <a:rPr lang="en-US" sz="1400" dirty="0" smtClean="0"/>
                        <a:t>6</a:t>
                      </a:r>
                      <a:endParaRPr lang="en-US" sz="1400" dirty="0"/>
                    </a:p>
                  </a:txBody>
                  <a:tcPr/>
                </a:tc>
                <a:tc>
                  <a:txBody>
                    <a:bodyPr/>
                    <a:lstStyle/>
                    <a:p>
                      <a:r>
                        <a:rPr lang="en-US" sz="1400" dirty="0" smtClean="0"/>
                        <a:t># Days from when WO</a:t>
                      </a:r>
                      <a:r>
                        <a:rPr lang="en-US" sz="1400" baseline="0" dirty="0" smtClean="0"/>
                        <a:t> is assigned to PM to when PM submits datasheet in Project Initiation Process</a:t>
                      </a:r>
                      <a:endParaRPr lang="en-US" sz="1400" dirty="0"/>
                    </a:p>
                  </a:txBody>
                  <a:tcPr/>
                </a:tc>
                <a:tc>
                  <a:txBody>
                    <a:bodyPr/>
                    <a:lstStyle/>
                    <a:p>
                      <a:r>
                        <a:rPr lang="en-US" sz="1400" dirty="0" smtClean="0"/>
                        <a:t>Days</a:t>
                      </a:r>
                      <a:endParaRPr lang="en-US" sz="1400" dirty="0"/>
                    </a:p>
                  </a:txBody>
                  <a:tcPr/>
                </a:tc>
                <a:tc>
                  <a:txBody>
                    <a:bodyPr/>
                    <a:lstStyle/>
                    <a:p>
                      <a:endParaRPr lang="en-US" sz="1400" dirty="0"/>
                    </a:p>
                  </a:txBody>
                  <a:tcPr/>
                </a:tc>
                <a:tc>
                  <a:txBody>
                    <a:bodyPr/>
                    <a:lstStyle/>
                    <a:p>
                      <a:endParaRPr lang="en-US" sz="1400" dirty="0" smtClean="0"/>
                    </a:p>
                  </a:txBody>
                  <a:tcPr/>
                </a:tc>
              </a:tr>
              <a:tr h="370840">
                <a:tc>
                  <a:txBody>
                    <a:bodyPr/>
                    <a:lstStyle/>
                    <a:p>
                      <a:pPr algn="ctr"/>
                      <a:r>
                        <a:rPr lang="en-US" sz="1400" dirty="0" smtClean="0"/>
                        <a:t>7</a:t>
                      </a:r>
                      <a:endParaRPr lang="en-US" sz="1400" dirty="0"/>
                    </a:p>
                  </a:txBody>
                  <a:tcPr/>
                </a:tc>
                <a:tc>
                  <a:txBody>
                    <a:bodyPr/>
                    <a:lstStyle/>
                    <a:p>
                      <a:r>
                        <a:rPr lang="en-US" sz="1400" dirty="0" smtClean="0"/>
                        <a:t>Steps in Project Initiation Process</a:t>
                      </a:r>
                      <a:endParaRPr lang="en-US" sz="1400" dirty="0"/>
                    </a:p>
                  </a:txBody>
                  <a:tcPr/>
                </a:tc>
                <a:tc>
                  <a:txBody>
                    <a:bodyPr/>
                    <a:lstStyle/>
                    <a:p>
                      <a:r>
                        <a:rPr lang="en-US" sz="1400" dirty="0" smtClean="0"/>
                        <a:t>#</a:t>
                      </a:r>
                      <a:endParaRPr lang="en-US" sz="1400" dirty="0"/>
                    </a:p>
                  </a:txBody>
                  <a:tcPr/>
                </a:tc>
                <a:tc>
                  <a:txBody>
                    <a:bodyPr/>
                    <a:lstStyle/>
                    <a:p>
                      <a:r>
                        <a:rPr lang="en-US" sz="1400" dirty="0" smtClean="0"/>
                        <a:t>26</a:t>
                      </a:r>
                      <a:endParaRPr lang="en-US" sz="1400" dirty="0"/>
                    </a:p>
                  </a:txBody>
                  <a:tcPr/>
                </a:tc>
                <a:tc>
                  <a:txBody>
                    <a:bodyPr/>
                    <a:lstStyle/>
                    <a:p>
                      <a:r>
                        <a:rPr lang="en-US" sz="1400" dirty="0" smtClean="0"/>
                        <a:t>7</a:t>
                      </a:r>
                    </a:p>
                  </a:txBody>
                  <a:tcPr/>
                </a:tc>
              </a:tr>
              <a:tr h="370840">
                <a:tc>
                  <a:txBody>
                    <a:bodyPr/>
                    <a:lstStyle/>
                    <a:p>
                      <a:pPr algn="ctr"/>
                      <a:r>
                        <a:rPr lang="en-US" sz="1400" dirty="0" smtClean="0"/>
                        <a:t>8</a:t>
                      </a:r>
                      <a:endParaRPr lang="en-US" sz="1400" dirty="0"/>
                    </a:p>
                  </a:txBody>
                  <a:tcPr/>
                </a:tc>
                <a:tc>
                  <a:txBody>
                    <a:bodyPr/>
                    <a:lstStyle/>
                    <a:p>
                      <a:r>
                        <a:rPr lang="en-US" sz="1400" dirty="0" smtClean="0"/>
                        <a:t>Days</a:t>
                      </a:r>
                      <a:r>
                        <a:rPr lang="en-US" sz="1400" baseline="0" dirty="0" smtClean="0"/>
                        <a:t> to complete Project Initiation</a:t>
                      </a:r>
                      <a:endParaRPr lang="en-US" sz="1400" dirty="0"/>
                    </a:p>
                  </a:txBody>
                  <a:tcPr/>
                </a:tc>
                <a:tc>
                  <a:txBody>
                    <a:bodyPr/>
                    <a:lstStyle/>
                    <a:p>
                      <a:r>
                        <a:rPr lang="en-US" sz="1400" dirty="0" smtClean="0"/>
                        <a:t>Days</a:t>
                      </a:r>
                      <a:endParaRPr lang="en-US" sz="1400" dirty="0"/>
                    </a:p>
                  </a:txBody>
                  <a:tcPr/>
                </a:tc>
                <a:tc>
                  <a:txBody>
                    <a:bodyPr/>
                    <a:lstStyle/>
                    <a:p>
                      <a:r>
                        <a:rPr lang="en-US" sz="1400" dirty="0" smtClean="0"/>
                        <a:t>TBD</a:t>
                      </a:r>
                      <a:endParaRPr lang="en-US" sz="1400" dirty="0"/>
                    </a:p>
                  </a:txBody>
                  <a:tcPr/>
                </a:tc>
                <a:tc>
                  <a:txBody>
                    <a:bodyPr/>
                    <a:lstStyle/>
                    <a:p>
                      <a:r>
                        <a:rPr lang="en-US" sz="1400" dirty="0" smtClean="0"/>
                        <a:t>TBD</a:t>
                      </a:r>
                    </a:p>
                  </a:txBody>
                  <a:tcPr/>
                </a:tc>
              </a:tr>
            </a:tbl>
          </a:graphicData>
        </a:graphic>
      </p:graphicFrame>
    </p:spTree>
    <p:extLst>
      <p:ext uri="{BB962C8B-B14F-4D97-AF65-F5344CB8AC3E}">
        <p14:creationId xmlns:p14="http://schemas.microsoft.com/office/powerpoint/2010/main" val="28803632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73075" y="165100"/>
            <a:ext cx="6555522" cy="1036638"/>
          </a:xfrm>
        </p:spPr>
        <p:txBody>
          <a:bodyPr>
            <a:normAutofit fontScale="90000"/>
          </a:bodyPr>
          <a:lstStyle/>
          <a:p>
            <a:r>
              <a:rPr lang="en-US" dirty="0" smtClean="0">
                <a:solidFill>
                  <a:srgbClr val="00B050"/>
                </a:solidFill>
              </a:rPr>
              <a:t>Agree on Check &amp; Adjust </a:t>
            </a:r>
            <a:r>
              <a:rPr lang="en-US" dirty="0" smtClean="0"/>
              <a:t>Process</a:t>
            </a:r>
            <a:endParaRPr lang="en-US" dirty="0">
              <a:solidFill>
                <a:srgbClr val="FF0000"/>
              </a:solidFill>
            </a:endParaRPr>
          </a:p>
        </p:txBody>
      </p:sp>
      <p:sp>
        <p:nvSpPr>
          <p:cNvPr id="3" name="Content Placeholder 2"/>
          <p:cNvSpPr>
            <a:spLocks noGrp="1"/>
          </p:cNvSpPr>
          <p:nvPr>
            <p:ph idx="1"/>
          </p:nvPr>
        </p:nvSpPr>
        <p:spPr>
          <a:xfrm>
            <a:off x="304800" y="2895600"/>
            <a:ext cx="8197850" cy="3152634"/>
          </a:xfrm>
        </p:spPr>
        <p:txBody>
          <a:bodyPr>
            <a:normAutofit fontScale="77500" lnSpcReduction="20000"/>
          </a:bodyPr>
          <a:lstStyle/>
          <a:p>
            <a:pPr marL="457200" indent="-457200">
              <a:buAutoNum type="arabicPeriod"/>
            </a:pPr>
            <a:r>
              <a:rPr lang="en-US" dirty="0" smtClean="0"/>
              <a:t>Nora and Adam (with support from Malvin) will lead Metrics team to track and report out identified metrics</a:t>
            </a:r>
          </a:p>
          <a:p>
            <a:pPr marL="457200" indent="-457200">
              <a:buFontTx/>
              <a:buAutoNum type="arabicPeriod"/>
            </a:pPr>
            <a:r>
              <a:rPr lang="en-US" dirty="0" smtClean="0"/>
              <a:t>Julie to serve as a PM for the Newspaper and contact each “lead” for each action item via email or verbally on a weekly basis to help keep processes moving forward</a:t>
            </a:r>
          </a:p>
          <a:p>
            <a:pPr marL="457200" indent="-457200">
              <a:buAutoNum type="arabicPeriod"/>
            </a:pPr>
            <a:r>
              <a:rPr lang="en-US" dirty="0" smtClean="0"/>
              <a:t>Hang Improvement Newspaper on the wall in the office to keep it visible and show progress</a:t>
            </a:r>
          </a:p>
        </p:txBody>
      </p:sp>
      <p:pic>
        <p:nvPicPr>
          <p:cNvPr id="5" name="Picture 2" descr="C:\Users\mgethin-jones\Desktop\March 27-28, UCSF Photos\Day TWO\10. Check &amp; Adjust\IMG_464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10234" y="220700"/>
            <a:ext cx="2099800" cy="21353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21158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Small Projects Initiative</a:t>
            </a:r>
            <a:endParaRPr lang="en-US" b="1" dirty="0"/>
          </a:p>
        </p:txBody>
      </p:sp>
      <p:sp>
        <p:nvSpPr>
          <p:cNvPr id="3" name="Text Placeholder 2"/>
          <p:cNvSpPr>
            <a:spLocks noGrp="1"/>
          </p:cNvSpPr>
          <p:nvPr>
            <p:ph type="body" sz="quarter" idx="10"/>
          </p:nvPr>
        </p:nvSpPr>
        <p:spPr/>
        <p:txBody>
          <a:bodyPr>
            <a:normAutofit fontScale="85000" lnSpcReduction="20000"/>
          </a:bodyPr>
          <a:lstStyle/>
          <a:p>
            <a:r>
              <a:rPr lang="en-US" dirty="0" smtClean="0"/>
              <a:t>Small projects are weighted down with costs and the same process steps in letting contracts as large projects</a:t>
            </a:r>
          </a:p>
          <a:p>
            <a:r>
              <a:rPr lang="en-US" dirty="0" smtClean="0"/>
              <a:t>On the other hand, customers want speedy implementation, low cost, and low disruption of their operations</a:t>
            </a:r>
          </a:p>
          <a:p>
            <a:r>
              <a:rPr lang="en-US" dirty="0" smtClean="0"/>
              <a:t> Small projects use small contractors who cannot invest in process improvements like larger contractors can</a:t>
            </a:r>
          </a:p>
          <a:p>
            <a:r>
              <a:rPr lang="en-US" dirty="0" smtClean="0"/>
              <a:t>Most projects are small – UCSF typically has ~200 projects ongoing, of which all but a handful are small</a:t>
            </a:r>
          </a:p>
          <a:p>
            <a:r>
              <a:rPr lang="en-US" dirty="0" smtClean="0"/>
              <a:t>Dollar volume of small projects can reach $100M annually</a:t>
            </a:r>
            <a:endParaRPr lang="en-US" dirty="0"/>
          </a:p>
        </p:txBody>
      </p:sp>
    </p:spTree>
    <p:extLst>
      <p:ext uri="{BB962C8B-B14F-4D97-AF65-F5344CB8AC3E}">
        <p14:creationId xmlns:p14="http://schemas.microsoft.com/office/powerpoint/2010/main" val="2009806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Strategies</a:t>
            </a:r>
            <a:endParaRPr lang="en-US" b="1" dirty="0"/>
          </a:p>
        </p:txBody>
      </p:sp>
      <p:sp>
        <p:nvSpPr>
          <p:cNvPr id="4" name="Text Placeholder 3"/>
          <p:cNvSpPr>
            <a:spLocks noGrp="1"/>
          </p:cNvSpPr>
          <p:nvPr>
            <p:ph type="body" sz="quarter" idx="10"/>
          </p:nvPr>
        </p:nvSpPr>
        <p:spPr/>
        <p:txBody>
          <a:bodyPr>
            <a:normAutofit fontScale="92500" lnSpcReduction="20000"/>
          </a:bodyPr>
          <a:lstStyle/>
          <a:p>
            <a:r>
              <a:rPr lang="en-US" dirty="0" smtClean="0"/>
              <a:t>Use Best Value contractor selection to identify high-capability, high-quality contractors</a:t>
            </a:r>
          </a:p>
          <a:p>
            <a:r>
              <a:rPr lang="en-US" dirty="0" smtClean="0"/>
              <a:t>Redesign small projects implementation process – use Job Order Contracting (JOC) to batch small projects into larger batches</a:t>
            </a:r>
          </a:p>
          <a:p>
            <a:r>
              <a:rPr lang="en-US" dirty="0" smtClean="0"/>
              <a:t>Use Best Value to select contractors for medium-sized projects using Design-Bid-Build delivery</a:t>
            </a:r>
          </a:p>
          <a:p>
            <a:r>
              <a:rPr lang="en-US" dirty="0" smtClean="0"/>
              <a:t>Create standardized work processes internally to allow process benchmarking</a:t>
            </a:r>
          </a:p>
          <a:p>
            <a:r>
              <a:rPr lang="en-US" dirty="0" smtClean="0"/>
              <a:t>Focus improvement program on customer value</a:t>
            </a:r>
            <a:endParaRPr lang="en-US" dirty="0"/>
          </a:p>
        </p:txBody>
      </p:sp>
    </p:spTree>
    <p:extLst>
      <p:ext uri="{BB962C8B-B14F-4D97-AF65-F5344CB8AC3E}">
        <p14:creationId xmlns:p14="http://schemas.microsoft.com/office/powerpoint/2010/main" val="876992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Small Projects Process Improvements</a:t>
            </a:r>
            <a:endParaRPr lang="en-US" b="1" dirty="0"/>
          </a:p>
        </p:txBody>
      </p:sp>
      <p:sp>
        <p:nvSpPr>
          <p:cNvPr id="3" name="Text Placeholder 2"/>
          <p:cNvSpPr>
            <a:spLocks noGrp="1"/>
          </p:cNvSpPr>
          <p:nvPr>
            <p:ph type="body" sz="quarter" idx="10"/>
          </p:nvPr>
        </p:nvSpPr>
        <p:spPr/>
        <p:txBody>
          <a:bodyPr>
            <a:normAutofit lnSpcReduction="10000"/>
          </a:bodyPr>
          <a:lstStyle/>
          <a:p>
            <a:r>
              <a:rPr lang="en-US" sz="2800" dirty="0" smtClean="0"/>
              <a:t>Batching small projects gives scale which allows use of Lean construction tools such as Last Planner, Pull Scheduling</a:t>
            </a:r>
          </a:p>
          <a:p>
            <a:r>
              <a:rPr lang="en-US" sz="2800" dirty="0" smtClean="0"/>
              <a:t>Design of small projects system can allow pairing of design and construction firms into a virtual design-build team</a:t>
            </a:r>
          </a:p>
          <a:p>
            <a:r>
              <a:rPr lang="en-US" sz="2800" dirty="0" smtClean="0"/>
              <a:t>Duration of JOC contract allows contractor to work with UCSF to improve project logistics and support services (from Facilities Management and other units)</a:t>
            </a:r>
          </a:p>
          <a:p>
            <a:r>
              <a:rPr lang="en-US" sz="2800" dirty="0" smtClean="0"/>
              <a:t>More to come!</a:t>
            </a:r>
            <a:endParaRPr lang="en-US" sz="2800" dirty="0"/>
          </a:p>
        </p:txBody>
      </p:sp>
    </p:spTree>
    <p:extLst>
      <p:ext uri="{BB962C8B-B14F-4D97-AF65-F5344CB8AC3E}">
        <p14:creationId xmlns:p14="http://schemas.microsoft.com/office/powerpoint/2010/main" val="4276989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libri" pitchFamily="34" charset="0"/>
                <a:cs typeface="Calibri" pitchFamily="34" charset="0"/>
              </a:rPr>
              <a:t>LEAN APPROACH GAVE US A PLAN: </a:t>
            </a:r>
            <a:r>
              <a:rPr lang="en-US" dirty="0" smtClean="0"/>
              <a:t/>
            </a:r>
            <a:br>
              <a:rPr lang="en-US" dirty="0" smtClean="0"/>
            </a:br>
            <a:r>
              <a:rPr lang="en-US" sz="2400" dirty="0" smtClean="0">
                <a:solidFill>
                  <a:schemeClr val="accent1">
                    <a:lumMod val="75000"/>
                  </a:schemeClr>
                </a:solidFill>
                <a:latin typeface="Calibri" pitchFamily="34" charset="0"/>
                <a:cs typeface="Calibri" pitchFamily="34" charset="0"/>
              </a:rPr>
              <a:t>Improve Each Element For Higher Performance</a:t>
            </a:r>
            <a:endParaRPr lang="en-US" sz="2400" dirty="0">
              <a:solidFill>
                <a:schemeClr val="accent1">
                  <a:lumMod val="75000"/>
                </a:schemeClr>
              </a:solidFill>
              <a:latin typeface="Calibri" pitchFamily="34" charset="0"/>
              <a:cs typeface="Calibri" pitchFamily="34" charset="0"/>
            </a:endParaRPr>
          </a:p>
        </p:txBody>
      </p:sp>
      <p:sp>
        <p:nvSpPr>
          <p:cNvPr id="3" name="Text Placeholder 2"/>
          <p:cNvSpPr>
            <a:spLocks noGrp="1"/>
          </p:cNvSpPr>
          <p:nvPr>
            <p:ph type="body" sz="quarter" idx="10"/>
          </p:nvPr>
        </p:nvSpPr>
        <p:spPr>
          <a:xfrm>
            <a:off x="454026" y="1557338"/>
            <a:ext cx="8229600" cy="4668837"/>
          </a:xfrm>
        </p:spPr>
        <p:txBody>
          <a:bodyPr>
            <a:normAutofit/>
          </a:bodyPr>
          <a:lstStyle/>
          <a:p>
            <a:pPr marL="514350" indent="-514350">
              <a:buFont typeface="+mj-lt"/>
              <a:buAutoNum type="arabicPeriod"/>
            </a:pPr>
            <a:r>
              <a:rPr lang="en-US" sz="2600" b="1" dirty="0" smtClean="0">
                <a:latin typeface="Calibri" pitchFamily="34" charset="0"/>
                <a:cs typeface="Calibri" pitchFamily="34" charset="0"/>
              </a:rPr>
              <a:t>Strategy:</a:t>
            </a:r>
            <a:r>
              <a:rPr lang="en-US" sz="2600" dirty="0" smtClean="0">
                <a:latin typeface="Calibri" pitchFamily="34" charset="0"/>
                <a:cs typeface="Calibri" pitchFamily="34" charset="0"/>
              </a:rPr>
              <a:t> </a:t>
            </a:r>
            <a:r>
              <a:rPr lang="en-US" sz="2600" dirty="0">
                <a:latin typeface="Calibri" pitchFamily="34" charset="0"/>
                <a:cs typeface="Calibri" pitchFamily="34" charset="0"/>
              </a:rPr>
              <a:t>continual PDCA of customer needs, transparency, new business system, define department roles</a:t>
            </a:r>
          </a:p>
          <a:p>
            <a:pPr marL="514350" indent="-514350">
              <a:buFont typeface="+mj-lt"/>
              <a:buAutoNum type="arabicPeriod"/>
            </a:pPr>
            <a:r>
              <a:rPr lang="en-US" sz="2600" b="1" dirty="0" smtClean="0">
                <a:latin typeface="Calibri" pitchFamily="34" charset="0"/>
                <a:cs typeface="Calibri" pitchFamily="34" charset="0"/>
              </a:rPr>
              <a:t>Work &amp; Management Processes: </a:t>
            </a:r>
            <a:r>
              <a:rPr lang="en-US" sz="2600" dirty="0" smtClean="0">
                <a:latin typeface="Calibri" pitchFamily="34" charset="0"/>
                <a:cs typeface="Calibri" pitchFamily="34" charset="0"/>
              </a:rPr>
              <a:t>systematically streamline</a:t>
            </a:r>
            <a:r>
              <a:rPr lang="en-US" sz="2600" dirty="0">
                <a:latin typeface="Calibri" pitchFamily="34" charset="0"/>
                <a:cs typeface="Calibri" pitchFamily="34" charset="0"/>
              </a:rPr>
              <a:t>, improve delivery models, support with business </a:t>
            </a:r>
            <a:r>
              <a:rPr lang="en-US" sz="2600" dirty="0" smtClean="0">
                <a:latin typeface="Calibri" pitchFamily="34" charset="0"/>
                <a:cs typeface="Calibri" pitchFamily="34" charset="0"/>
              </a:rPr>
              <a:t>system</a:t>
            </a:r>
          </a:p>
          <a:p>
            <a:pPr marL="514350" indent="-514350">
              <a:buFont typeface="+mj-lt"/>
              <a:buAutoNum type="arabicPeriod"/>
            </a:pPr>
            <a:r>
              <a:rPr lang="en-US" sz="2600" b="1" dirty="0" smtClean="0">
                <a:latin typeface="Calibri" pitchFamily="34" charset="0"/>
                <a:cs typeface="Calibri" pitchFamily="34" charset="0"/>
              </a:rPr>
              <a:t>People:</a:t>
            </a:r>
            <a:r>
              <a:rPr lang="en-US" sz="2600" dirty="0" smtClean="0">
                <a:latin typeface="Calibri" pitchFamily="34" charset="0"/>
                <a:cs typeface="Calibri" pitchFamily="34" charset="0"/>
              </a:rPr>
              <a:t> Hire to </a:t>
            </a:r>
            <a:r>
              <a:rPr lang="en-US" sz="2600" dirty="0">
                <a:latin typeface="Calibri" pitchFamily="34" charset="0"/>
                <a:cs typeface="Calibri" pitchFamily="34" charset="0"/>
              </a:rPr>
              <a:t>fill the </a:t>
            </a:r>
            <a:r>
              <a:rPr lang="en-US" sz="2600" dirty="0" smtClean="0">
                <a:latin typeface="Calibri" pitchFamily="34" charset="0"/>
                <a:cs typeface="Calibri" pitchFamily="34" charset="0"/>
              </a:rPr>
              <a:t>gaps in capabilities &amp; drives, improve capacity with process change</a:t>
            </a:r>
            <a:endParaRPr lang="en-US" sz="2600" dirty="0">
              <a:latin typeface="Calibri" pitchFamily="34" charset="0"/>
              <a:cs typeface="Calibri" pitchFamily="34" charset="0"/>
            </a:endParaRPr>
          </a:p>
          <a:p>
            <a:pPr marL="514350" indent="-514350">
              <a:buFont typeface="+mj-lt"/>
              <a:buAutoNum type="arabicPeriod"/>
            </a:pPr>
            <a:r>
              <a:rPr lang="en-US" sz="2600" b="1" dirty="0" smtClean="0">
                <a:latin typeface="Calibri" pitchFamily="34" charset="0"/>
                <a:cs typeface="Calibri" pitchFamily="34" charset="0"/>
              </a:rPr>
              <a:t>Structure: </a:t>
            </a:r>
            <a:r>
              <a:rPr lang="en-US" sz="2600" dirty="0">
                <a:latin typeface="Calibri" pitchFamily="34" charset="0"/>
                <a:cs typeface="Calibri" pitchFamily="34" charset="0"/>
              </a:rPr>
              <a:t>R</a:t>
            </a:r>
            <a:r>
              <a:rPr lang="en-US" sz="2600" dirty="0" smtClean="0">
                <a:latin typeface="Calibri" pitchFamily="34" charset="0"/>
                <a:cs typeface="Calibri" pitchFamily="34" charset="0"/>
              </a:rPr>
              <a:t>eshape </a:t>
            </a:r>
            <a:r>
              <a:rPr lang="en-US" sz="2600" dirty="0">
                <a:latin typeface="Calibri" pitchFamily="34" charset="0"/>
                <a:cs typeface="Calibri" pitchFamily="34" charset="0"/>
              </a:rPr>
              <a:t>reporting relationships</a:t>
            </a:r>
          </a:p>
        </p:txBody>
      </p:sp>
      <p:sp>
        <p:nvSpPr>
          <p:cNvPr id="4" name="Rectangle 3">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5650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228600" y="1192697"/>
            <a:ext cx="8570843" cy="5234608"/>
          </a:xfrm>
        </p:spPr>
        <p:txBody>
          <a:bodyPr>
            <a:normAutofit fontScale="85000" lnSpcReduction="10000"/>
          </a:bodyPr>
          <a:lstStyle/>
          <a:p>
            <a:r>
              <a:rPr lang="en-US" sz="2400" dirty="0" smtClean="0"/>
              <a:t>Start with a shared understanding of the goals, current situation and problems; </a:t>
            </a:r>
            <a:r>
              <a:rPr lang="en-US" dirty="0"/>
              <a:t>i</a:t>
            </a:r>
            <a:r>
              <a:rPr lang="en-US" sz="2400" dirty="0" smtClean="0"/>
              <a:t>f you don’t </a:t>
            </a:r>
            <a:r>
              <a:rPr lang="en-US" sz="2400" b="1" dirty="0" smtClean="0"/>
              <a:t>focus on what is most important </a:t>
            </a:r>
            <a:r>
              <a:rPr lang="en-US" sz="2400" dirty="0" smtClean="0"/>
              <a:t>you might improve the wrong things</a:t>
            </a:r>
          </a:p>
          <a:p>
            <a:r>
              <a:rPr lang="en-US" dirty="0" smtClean="0"/>
              <a:t>Get the </a:t>
            </a:r>
            <a:r>
              <a:rPr lang="en-US" b="1" dirty="0" smtClean="0"/>
              <a:t>right people </a:t>
            </a:r>
            <a:r>
              <a:rPr lang="en-US" dirty="0" smtClean="0"/>
              <a:t>involved – include policy and decision makers, staff, customers, suppliers - </a:t>
            </a:r>
            <a:r>
              <a:rPr lang="en-US" b="1" dirty="0" smtClean="0"/>
              <a:t>challenge</a:t>
            </a:r>
            <a:r>
              <a:rPr lang="en-US" dirty="0" smtClean="0"/>
              <a:t> all of them and help them improve. Select an implementation leader.</a:t>
            </a:r>
            <a:endParaRPr lang="en-US" sz="2400" dirty="0"/>
          </a:p>
          <a:p>
            <a:r>
              <a:rPr lang="en-US" b="1" dirty="0"/>
              <a:t>Trust people doing the work </a:t>
            </a:r>
            <a:r>
              <a:rPr lang="en-US" dirty="0"/>
              <a:t>to </a:t>
            </a:r>
            <a:r>
              <a:rPr lang="en-US" dirty="0" smtClean="0"/>
              <a:t>understand WAH </a:t>
            </a:r>
            <a:r>
              <a:rPr lang="en-US" dirty="0"/>
              <a:t>(What Actually Happens) and to develop </a:t>
            </a:r>
            <a:r>
              <a:rPr lang="en-US" dirty="0" smtClean="0"/>
              <a:t>solutions; look </a:t>
            </a:r>
            <a:br>
              <a:rPr lang="en-US" dirty="0" smtClean="0"/>
            </a:br>
            <a:r>
              <a:rPr lang="en-US" dirty="0" smtClean="0"/>
              <a:t>for </a:t>
            </a:r>
            <a:r>
              <a:rPr lang="en-US" dirty="0"/>
              <a:t>waste AND for </a:t>
            </a:r>
            <a:r>
              <a:rPr lang="en-US" dirty="0" smtClean="0"/>
              <a:t>positive deviants</a:t>
            </a:r>
            <a:endParaRPr lang="en-US" dirty="0"/>
          </a:p>
          <a:p>
            <a:r>
              <a:rPr lang="en-US" sz="2400" b="1" dirty="0" smtClean="0"/>
              <a:t>Match</a:t>
            </a:r>
            <a:r>
              <a:rPr lang="en-US" sz="2400" dirty="0" smtClean="0"/>
              <a:t> structure to processes to resources </a:t>
            </a:r>
            <a:br>
              <a:rPr lang="en-US" sz="2400" dirty="0" smtClean="0"/>
            </a:br>
            <a:r>
              <a:rPr lang="en-US" sz="2400" dirty="0" smtClean="0"/>
              <a:t>to customer needs to strategy</a:t>
            </a:r>
            <a:endParaRPr lang="en-US" sz="2400" dirty="0"/>
          </a:p>
          <a:p>
            <a:r>
              <a:rPr lang="en-US" sz="2400" dirty="0" smtClean="0"/>
              <a:t>Engage </a:t>
            </a:r>
            <a:r>
              <a:rPr lang="en-US" sz="2400" dirty="0"/>
              <a:t>people to </a:t>
            </a:r>
            <a:r>
              <a:rPr lang="en-US" sz="2400" dirty="0" smtClean="0"/>
              <a:t>understand </a:t>
            </a:r>
            <a:r>
              <a:rPr lang="en-US" sz="2400" b="1" dirty="0" smtClean="0"/>
              <a:t>the big picture</a:t>
            </a:r>
            <a:r>
              <a:rPr lang="en-US" dirty="0" smtClean="0"/>
              <a:t>; </a:t>
            </a:r>
            <a:br>
              <a:rPr lang="en-US" dirty="0" smtClean="0"/>
            </a:br>
            <a:r>
              <a:rPr lang="en-US" dirty="0" smtClean="0"/>
              <a:t>they will </a:t>
            </a:r>
            <a:r>
              <a:rPr lang="en-US" sz="2400" dirty="0" smtClean="0"/>
              <a:t>develop ownership </a:t>
            </a:r>
            <a:r>
              <a:rPr lang="en-US" sz="2400" dirty="0"/>
              <a:t>for long term </a:t>
            </a:r>
            <a:r>
              <a:rPr lang="en-US" sz="2400" dirty="0" smtClean="0"/>
              <a:t>success </a:t>
            </a:r>
          </a:p>
        </p:txBody>
      </p:sp>
      <p:pic>
        <p:nvPicPr>
          <p:cNvPr id="819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34200" y="4419600"/>
            <a:ext cx="2069431" cy="217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31800"/>
            <a:ext cx="5791200" cy="723900"/>
          </a:xfrm>
        </p:spPr>
        <p:txBody>
          <a:bodyPr>
            <a:normAutofit fontScale="90000"/>
          </a:bodyPr>
          <a:lstStyle/>
          <a:p>
            <a:r>
              <a:rPr lang="en-US" dirty="0"/>
              <a:t>A F</a:t>
            </a:r>
            <a:r>
              <a:rPr lang="en-US" dirty="0" smtClean="0"/>
              <a:t>ew </a:t>
            </a:r>
            <a:r>
              <a:rPr lang="en-US" dirty="0"/>
              <a:t>L</a:t>
            </a:r>
            <a:r>
              <a:rPr lang="en-US" dirty="0" smtClean="0"/>
              <a:t>essons Learned</a:t>
            </a:r>
            <a:br>
              <a:rPr lang="en-US" dirty="0" smtClean="0"/>
            </a:br>
            <a:endParaRPr lang="en-US" sz="2400" dirty="0">
              <a:solidFill>
                <a:schemeClr val="accent1">
                  <a:lumMod val="75000"/>
                </a:schemeClr>
              </a:solidFill>
            </a:endParaRPr>
          </a:p>
        </p:txBody>
      </p:sp>
      <p:sp>
        <p:nvSpPr>
          <p:cNvPr id="5" name="Rectangle 4">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85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4712" name="Picture 8" descr="Reflection 630111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60019" y="-1"/>
            <a:ext cx="3183981" cy="6271219"/>
          </a:xfrm>
          <a:prstGeom prst="rect">
            <a:avLst/>
          </a:prstGeom>
          <a:noFill/>
        </p:spPr>
      </p:pic>
      <p:sp>
        <p:nvSpPr>
          <p:cNvPr id="7" name="Text Placeholder 1"/>
          <p:cNvSpPr txBox="1">
            <a:spLocks/>
          </p:cNvSpPr>
          <p:nvPr/>
        </p:nvSpPr>
        <p:spPr>
          <a:xfrm>
            <a:off x="376509" y="2391264"/>
            <a:ext cx="4868591" cy="1666488"/>
          </a:xfrm>
          <a:prstGeom prst="rect">
            <a:avLst/>
          </a:prstGeom>
        </p:spPr>
        <p:txBody>
          <a:bodyPr anchor="b"/>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600" i="0" u="none" strike="noStrike" kern="1200" cap="none" spc="0" normalizeH="0" baseline="0" noProof="0" dirty="0" smtClean="0">
                <a:ln>
                  <a:noFill/>
                </a:ln>
                <a:solidFill>
                  <a:srgbClr val="695D54"/>
                </a:solidFill>
                <a:effectLst/>
                <a:uLnTx/>
                <a:uFillTx/>
                <a:latin typeface="Calibri" pitchFamily="34" charset="0"/>
                <a:cs typeface="Calibri" pitchFamily="34" charset="0"/>
              </a:rPr>
              <a:t>REFLECTION</a:t>
            </a:r>
          </a:p>
          <a:p>
            <a:pPr marL="13716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accent1">
                    <a:lumMod val="75000"/>
                  </a:schemeClr>
                </a:solidFill>
                <a:effectLst/>
                <a:uLnTx/>
                <a:uFillTx/>
                <a:latin typeface="Calibri" pitchFamily="34" charset="0"/>
                <a:cs typeface="Calibri" pitchFamily="34" charset="0"/>
              </a:rPr>
              <a:t>Questions</a:t>
            </a:r>
          </a:p>
          <a:p>
            <a:pPr marL="13716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0" dirty="0" smtClean="0">
                <a:solidFill>
                  <a:schemeClr val="accent1">
                    <a:lumMod val="75000"/>
                  </a:schemeClr>
                </a:solidFill>
                <a:latin typeface="Calibri" pitchFamily="34" charset="0"/>
                <a:cs typeface="Calibri" pitchFamily="34" charset="0"/>
              </a:rPr>
              <a:t>Plus/Delta</a:t>
            </a:r>
            <a:endParaRPr kumimoji="0" lang="en-US" sz="2800" b="0" i="0" u="none" strike="noStrike" kern="120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4" name="Rectangle 3">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hlinkClick r:id="" action="ppaction://noaction"/>
          </p:cNvPr>
          <p:cNvSpPr/>
          <p:nvPr/>
        </p:nvSpPr>
        <p:spPr>
          <a:xfrm>
            <a:off x="6060123" y="64277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2494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4712"/>
                                        </p:tgtEl>
                                        <p:attrNameLst>
                                          <p:attrName>style.visibility</p:attrName>
                                        </p:attrNameLst>
                                      </p:cBhvr>
                                      <p:to>
                                        <p:strVal val="visible"/>
                                      </p:to>
                                    </p:set>
                                    <p:animEffect transition="in" filter="fade">
                                      <p:cBhvr>
                                        <p:cTn id="7" dur="1000"/>
                                        <p:tgtEl>
                                          <p:spTgt spid="584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4650" y="1271186"/>
            <a:ext cx="5042855" cy="5663820"/>
          </a:xfrm>
        </p:spPr>
        <p:txBody>
          <a:bodyPr>
            <a:noAutofit/>
          </a:bodyPr>
          <a:lstStyle/>
          <a:p>
            <a:pPr marL="0" indent="0">
              <a:spcBef>
                <a:spcPts val="300"/>
              </a:spcBef>
              <a:spcAft>
                <a:spcPts val="300"/>
              </a:spcAft>
              <a:buNone/>
            </a:pPr>
            <a:r>
              <a:rPr lang="en-US" b="1" dirty="0" smtClean="0">
                <a:solidFill>
                  <a:schemeClr val="bg1">
                    <a:lumMod val="65000"/>
                  </a:schemeClr>
                </a:solidFill>
                <a:latin typeface="Calibri" pitchFamily="34" charset="0"/>
                <a:cs typeface="Calibri" pitchFamily="34" charset="0"/>
              </a:rPr>
              <a:t>Your Situation </a:t>
            </a:r>
          </a:p>
          <a:p>
            <a:pPr lvl="1">
              <a:spcBef>
                <a:spcPts val="0"/>
              </a:spcBef>
              <a:spcAft>
                <a:spcPts val="300"/>
              </a:spcAft>
            </a:pPr>
            <a:r>
              <a:rPr lang="en-US" sz="2400" dirty="0" smtClean="0">
                <a:solidFill>
                  <a:schemeClr val="bg1">
                    <a:lumMod val="65000"/>
                  </a:schemeClr>
                </a:solidFill>
                <a:latin typeface="Calibri" pitchFamily="34" charset="0"/>
                <a:cs typeface="Calibri" pitchFamily="34" charset="0"/>
              </a:rPr>
              <a:t>Where are you on your Lean Journey? </a:t>
            </a:r>
          </a:p>
          <a:p>
            <a:pPr marL="3175" indent="0">
              <a:spcBef>
                <a:spcPts val="0"/>
              </a:spcBef>
              <a:spcAft>
                <a:spcPts val="300"/>
              </a:spcAft>
              <a:buNone/>
            </a:pPr>
            <a:r>
              <a:rPr lang="en-US" b="1" dirty="0" smtClean="0">
                <a:solidFill>
                  <a:schemeClr val="accent1">
                    <a:lumMod val="75000"/>
                  </a:schemeClr>
                </a:solidFill>
                <a:latin typeface="Calibri" pitchFamily="34" charset="0"/>
                <a:cs typeface="Calibri" pitchFamily="34" charset="0"/>
              </a:rPr>
              <a:t>Lean &amp; Organization Design</a:t>
            </a:r>
            <a:endParaRPr lang="en-US" b="1" dirty="0">
              <a:solidFill>
                <a:schemeClr val="accent1">
                  <a:lumMod val="75000"/>
                </a:schemeClr>
              </a:solidFill>
              <a:latin typeface="Calibri" pitchFamily="34" charset="0"/>
              <a:cs typeface="Calibri" pitchFamily="34" charset="0"/>
            </a:endParaRPr>
          </a:p>
          <a:p>
            <a:pPr lvl="1">
              <a:spcBef>
                <a:spcPts val="0"/>
              </a:spcBef>
              <a:spcAft>
                <a:spcPts val="300"/>
              </a:spcAft>
            </a:pPr>
            <a:r>
              <a:rPr lang="en-US" sz="2400" dirty="0" smtClean="0">
                <a:latin typeface="Calibri" pitchFamily="34" charset="0"/>
                <a:cs typeface="Calibri" pitchFamily="34" charset="0"/>
              </a:rPr>
              <a:t>Principles – how they fit</a:t>
            </a:r>
          </a:p>
          <a:p>
            <a:pPr marL="0" indent="0">
              <a:spcBef>
                <a:spcPts val="300"/>
              </a:spcBef>
              <a:spcAft>
                <a:spcPts val="300"/>
              </a:spcAft>
              <a:buFont typeface="Arial" pitchFamily="34" charset="0"/>
              <a:buNone/>
            </a:pPr>
            <a:r>
              <a:rPr lang="en-US" b="1" dirty="0">
                <a:solidFill>
                  <a:schemeClr val="bg1">
                    <a:lumMod val="65000"/>
                  </a:schemeClr>
                </a:solidFill>
                <a:latin typeface="Calibri" pitchFamily="34" charset="0"/>
                <a:cs typeface="Calibri" pitchFamily="34" charset="0"/>
              </a:rPr>
              <a:t>Current Situation &amp; Gaps</a:t>
            </a:r>
          </a:p>
          <a:p>
            <a:pPr lvl="1">
              <a:spcBef>
                <a:spcPts val="0"/>
              </a:spcBef>
              <a:spcAft>
                <a:spcPts val="300"/>
              </a:spcAft>
            </a:pPr>
            <a:r>
              <a:rPr lang="en-US" sz="2400" b="1" dirty="0">
                <a:solidFill>
                  <a:schemeClr val="bg1">
                    <a:lumMod val="65000"/>
                  </a:schemeClr>
                </a:solidFill>
                <a:latin typeface="Calibri" pitchFamily="34" charset="0"/>
                <a:cs typeface="Calibri" pitchFamily="34" charset="0"/>
              </a:rPr>
              <a:t>Customer and staff input</a:t>
            </a:r>
          </a:p>
          <a:p>
            <a:pPr lvl="1">
              <a:spcBef>
                <a:spcPts val="0"/>
              </a:spcBef>
              <a:spcAft>
                <a:spcPts val="300"/>
              </a:spcAft>
            </a:pPr>
            <a:r>
              <a:rPr lang="en-US" sz="2400" b="1" dirty="0">
                <a:solidFill>
                  <a:schemeClr val="bg1">
                    <a:lumMod val="65000"/>
                  </a:schemeClr>
                </a:solidFill>
                <a:latin typeface="Calibri" pitchFamily="34" charset="0"/>
                <a:cs typeface="Calibri" pitchFamily="34" charset="0"/>
              </a:rPr>
              <a:t>Skills we have; skills we need</a:t>
            </a:r>
          </a:p>
          <a:p>
            <a:pPr lvl="1">
              <a:spcBef>
                <a:spcPts val="0"/>
              </a:spcBef>
              <a:spcAft>
                <a:spcPts val="300"/>
              </a:spcAft>
            </a:pPr>
            <a:r>
              <a:rPr lang="en-US" sz="2400" b="1" dirty="0">
                <a:solidFill>
                  <a:schemeClr val="bg1">
                    <a:lumMod val="65000"/>
                  </a:schemeClr>
                </a:solidFill>
                <a:latin typeface="Calibri" pitchFamily="34" charset="0"/>
                <a:cs typeface="Calibri" pitchFamily="34" charset="0"/>
              </a:rPr>
              <a:t>Processes and their limitations</a:t>
            </a:r>
          </a:p>
          <a:p>
            <a:pPr marL="0" lvl="1" indent="0">
              <a:spcBef>
                <a:spcPts val="0"/>
              </a:spcBef>
              <a:spcAft>
                <a:spcPts val="300"/>
              </a:spcAft>
              <a:buFont typeface="Arial" pitchFamily="34" charset="0"/>
              <a:buNone/>
              <a:tabLst>
                <a:tab pos="231775" algn="l"/>
              </a:tabLst>
            </a:pPr>
            <a:r>
              <a:rPr lang="en-US" sz="2400" b="1" dirty="0">
                <a:solidFill>
                  <a:schemeClr val="bg1">
                    <a:lumMod val="65000"/>
                  </a:schemeClr>
                </a:solidFill>
                <a:latin typeface="Calibri" pitchFamily="34" charset="0"/>
                <a:cs typeface="Calibri" pitchFamily="34" charset="0"/>
              </a:rPr>
              <a:t>Desired </a:t>
            </a:r>
            <a:r>
              <a:rPr lang="en-US" sz="2400" b="1" dirty="0" smtClean="0">
                <a:solidFill>
                  <a:schemeClr val="bg1">
                    <a:lumMod val="65000"/>
                  </a:schemeClr>
                </a:solidFill>
                <a:latin typeface="Calibri" pitchFamily="34" charset="0"/>
                <a:cs typeface="Calibri" pitchFamily="34" charset="0"/>
              </a:rPr>
              <a:t>Outcomes</a:t>
            </a:r>
          </a:p>
          <a:p>
            <a:pPr marL="571500" lvl="2" indent="-342900">
              <a:spcBef>
                <a:spcPts val="0"/>
              </a:spcBef>
              <a:spcAft>
                <a:spcPts val="300"/>
              </a:spcAft>
              <a:tabLst>
                <a:tab pos="231775" algn="l"/>
              </a:tabLst>
            </a:pPr>
            <a:r>
              <a:rPr lang="en-US" sz="2400" b="1" dirty="0" smtClean="0">
                <a:solidFill>
                  <a:schemeClr val="bg1">
                    <a:lumMod val="65000"/>
                  </a:schemeClr>
                </a:solidFill>
                <a:latin typeface="Calibri" pitchFamily="34" charset="0"/>
                <a:cs typeface="Calibri" pitchFamily="34" charset="0"/>
              </a:rPr>
              <a:t>What </a:t>
            </a:r>
            <a:r>
              <a:rPr lang="en-US" sz="2400" b="1" dirty="0">
                <a:solidFill>
                  <a:schemeClr val="bg1">
                    <a:lumMod val="65000"/>
                  </a:schemeClr>
                </a:solidFill>
                <a:latin typeface="Calibri" pitchFamily="34" charset="0"/>
                <a:cs typeface="Calibri" pitchFamily="34" charset="0"/>
              </a:rPr>
              <a:t>do we want to achieve?</a:t>
            </a:r>
          </a:p>
          <a:p>
            <a:pPr marL="0" lvl="1" indent="0">
              <a:spcBef>
                <a:spcPts val="0"/>
              </a:spcBef>
              <a:spcAft>
                <a:spcPts val="300"/>
              </a:spcAft>
              <a:buFont typeface="Arial" pitchFamily="34" charset="0"/>
              <a:buNone/>
              <a:tabLst>
                <a:tab pos="231775" algn="l"/>
              </a:tabLst>
            </a:pPr>
            <a:r>
              <a:rPr lang="en-US" sz="2400" b="1" dirty="0" smtClean="0">
                <a:solidFill>
                  <a:schemeClr val="bg1">
                    <a:lumMod val="65000"/>
                  </a:schemeClr>
                </a:solidFill>
                <a:latin typeface="Calibri" pitchFamily="34" charset="0"/>
                <a:cs typeface="Calibri" pitchFamily="34" charset="0"/>
              </a:rPr>
              <a:t>Our Plan</a:t>
            </a:r>
            <a:endParaRPr lang="en-US" sz="2400" b="1" dirty="0">
              <a:solidFill>
                <a:schemeClr val="bg1">
                  <a:lumMod val="65000"/>
                </a:schemeClr>
              </a:solidFill>
              <a:latin typeface="Calibri" pitchFamily="34" charset="0"/>
              <a:cs typeface="Calibri" pitchFamily="34" charset="0"/>
            </a:endParaRPr>
          </a:p>
        </p:txBody>
      </p:sp>
      <p:sp>
        <p:nvSpPr>
          <p:cNvPr id="6" name="Title 1"/>
          <p:cNvSpPr txBox="1">
            <a:spLocks/>
          </p:cNvSpPr>
          <p:nvPr/>
        </p:nvSpPr>
        <p:spPr>
          <a:xfrm>
            <a:off x="370900" y="133350"/>
            <a:ext cx="8229600" cy="1104899"/>
          </a:xfrm>
          <a:prstGeom prst="rect">
            <a:avLst/>
          </a:prstGeom>
        </p:spPr>
        <p:txBody>
          <a:bodyPr lIns="0" tIns="0" rIns="0" bIns="0" anchor="ctr" anchorCtr="0">
            <a:normAutofit/>
          </a:bodyPr>
          <a:lstStyle>
            <a:lvl1pPr algn="l" defTabSz="457200" rtl="0" eaLnBrk="1" fontAlgn="base" hangingPunct="1">
              <a:spcBef>
                <a:spcPct val="0"/>
              </a:spcBef>
              <a:spcAft>
                <a:spcPct val="0"/>
              </a:spcAft>
              <a:defRPr sz="3200" b="1" kern="1200" baseline="0">
                <a:solidFill>
                  <a:schemeClr val="tx1"/>
                </a:solidFill>
                <a:latin typeface="Arial"/>
                <a:ea typeface="+mj-ea"/>
                <a:cs typeface="Arial"/>
              </a:defRPr>
            </a:lvl1pPr>
            <a:lvl2pPr algn="l" defTabSz="457200" rtl="0" eaLnBrk="1" fontAlgn="base" hangingPunct="1">
              <a:spcBef>
                <a:spcPct val="0"/>
              </a:spcBef>
              <a:spcAft>
                <a:spcPct val="0"/>
              </a:spcAft>
              <a:defRPr sz="3200" b="1">
                <a:solidFill>
                  <a:schemeClr val="tx1"/>
                </a:solidFill>
                <a:latin typeface="Arial" charset="0"/>
                <a:cs typeface="Arial" charset="0"/>
              </a:defRPr>
            </a:lvl2pPr>
            <a:lvl3pPr algn="l" defTabSz="457200" rtl="0" eaLnBrk="1" fontAlgn="base" hangingPunct="1">
              <a:spcBef>
                <a:spcPct val="0"/>
              </a:spcBef>
              <a:spcAft>
                <a:spcPct val="0"/>
              </a:spcAft>
              <a:defRPr sz="3200" b="1">
                <a:solidFill>
                  <a:schemeClr val="tx1"/>
                </a:solidFill>
                <a:latin typeface="Arial" charset="0"/>
                <a:cs typeface="Arial" charset="0"/>
              </a:defRPr>
            </a:lvl3pPr>
            <a:lvl4pPr algn="l" defTabSz="457200" rtl="0" eaLnBrk="1" fontAlgn="base" hangingPunct="1">
              <a:spcBef>
                <a:spcPct val="0"/>
              </a:spcBef>
              <a:spcAft>
                <a:spcPct val="0"/>
              </a:spcAft>
              <a:defRPr sz="3200" b="1">
                <a:solidFill>
                  <a:schemeClr val="tx1"/>
                </a:solidFill>
                <a:latin typeface="Arial" charset="0"/>
                <a:cs typeface="Arial" charset="0"/>
              </a:defRPr>
            </a:lvl4pPr>
            <a:lvl5pPr algn="l" defTabSz="457200" rtl="0" eaLnBrk="1" fontAlgn="base" hangingPunct="1">
              <a:spcBef>
                <a:spcPct val="0"/>
              </a:spcBef>
              <a:spcAft>
                <a:spcPct val="0"/>
              </a:spcAft>
              <a:defRPr sz="3200" b="1">
                <a:solidFill>
                  <a:schemeClr val="tx1"/>
                </a:solidFill>
                <a:latin typeface="Arial" charset="0"/>
                <a:cs typeface="Arial" charset="0"/>
              </a:defRPr>
            </a:lvl5pPr>
            <a:lvl6pPr marL="457200" algn="ctr" defTabSz="457200" rtl="0" eaLnBrk="1" fontAlgn="base" hangingPunct="1">
              <a:spcBef>
                <a:spcPct val="0"/>
              </a:spcBef>
              <a:spcAft>
                <a:spcPct val="0"/>
              </a:spcAft>
              <a:defRPr sz="4400">
                <a:solidFill>
                  <a:srgbClr val="404040"/>
                </a:solidFill>
                <a:latin typeface="Arial" charset="0"/>
                <a:cs typeface="Arial" charset="0"/>
              </a:defRPr>
            </a:lvl6pPr>
            <a:lvl7pPr marL="914400" algn="ctr" defTabSz="457200" rtl="0" eaLnBrk="1" fontAlgn="base" hangingPunct="1">
              <a:spcBef>
                <a:spcPct val="0"/>
              </a:spcBef>
              <a:spcAft>
                <a:spcPct val="0"/>
              </a:spcAft>
              <a:defRPr sz="4400">
                <a:solidFill>
                  <a:srgbClr val="404040"/>
                </a:solidFill>
                <a:latin typeface="Arial" charset="0"/>
                <a:cs typeface="Arial" charset="0"/>
              </a:defRPr>
            </a:lvl7pPr>
            <a:lvl8pPr marL="1371600" algn="ctr" defTabSz="457200" rtl="0" eaLnBrk="1" fontAlgn="base" hangingPunct="1">
              <a:spcBef>
                <a:spcPct val="0"/>
              </a:spcBef>
              <a:spcAft>
                <a:spcPct val="0"/>
              </a:spcAft>
              <a:defRPr sz="4400">
                <a:solidFill>
                  <a:srgbClr val="404040"/>
                </a:solidFill>
                <a:latin typeface="Arial" charset="0"/>
                <a:cs typeface="Arial" charset="0"/>
              </a:defRPr>
            </a:lvl8pPr>
            <a:lvl9pPr marL="1828800" algn="ctr" defTabSz="457200" rtl="0" eaLnBrk="1" fontAlgn="base" hangingPunct="1">
              <a:spcBef>
                <a:spcPct val="0"/>
              </a:spcBef>
              <a:spcAft>
                <a:spcPct val="0"/>
              </a:spcAft>
              <a:defRPr sz="4400">
                <a:solidFill>
                  <a:srgbClr val="404040"/>
                </a:solidFill>
                <a:latin typeface="Arial" charset="0"/>
                <a:cs typeface="Arial" charset="0"/>
              </a:defRPr>
            </a:lvl9pPr>
          </a:lstStyle>
          <a:p>
            <a:r>
              <a:rPr lang="en-US" sz="4000" dirty="0" smtClean="0">
                <a:latin typeface="Calibri" pitchFamily="34" charset="0"/>
                <a:cs typeface="Calibri" pitchFamily="34" charset="0"/>
              </a:rPr>
              <a:t>AGENDA</a:t>
            </a:r>
            <a:endParaRPr lang="en-US" sz="4000" dirty="0">
              <a:latin typeface="Calibri" pitchFamily="34" charset="0"/>
              <a:cs typeface="Calibri" pitchFamily="34" charset="0"/>
            </a:endParaRPr>
          </a:p>
        </p:txBody>
      </p:sp>
      <p:pic>
        <p:nvPicPr>
          <p:cNvPr id="7" name="Picture 6" descr="iStock_0_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60019" y="0"/>
            <a:ext cx="3183981" cy="627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Rectangle 4">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7762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macintyre\Pictures\2013 Work\2013 06 UCSF Organization Design\20130605_12005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4217794"/>
            <a:ext cx="9144000" cy="2063402"/>
          </a:xfrm>
          <a:prstGeom prst="rect">
            <a:avLst/>
          </a:prstGeom>
          <a:noFill/>
          <a:extLst>
            <a:ext uri="{909E8E84-426E-40dd-AFC4-6F175D3DCCD1}">
              <a14:hiddenFill xmlns:a14="http://schemas.microsoft.com/office/drawing/2010/main">
                <a:solidFill>
                  <a:srgbClr val="FFFFFF"/>
                </a:solidFill>
              </a14:hiddenFill>
            </a:ext>
          </a:extLst>
        </p:spPr>
      </p:pic>
      <p:sp>
        <p:nvSpPr>
          <p:cNvPr id="28673" name="Rectangle 2"/>
          <p:cNvSpPr>
            <a:spLocks noGrp="1" noChangeArrowheads="1"/>
          </p:cNvSpPr>
          <p:nvPr>
            <p:ph type="title" idx="4294967295"/>
          </p:nvPr>
        </p:nvSpPr>
        <p:spPr>
          <a:xfrm>
            <a:off x="407185" y="358962"/>
            <a:ext cx="7670285" cy="1622238"/>
          </a:xfrm>
          <a:prstGeom prst="rect">
            <a:avLst/>
          </a:prstGeom>
        </p:spPr>
        <p:txBody>
          <a:bodyPr lIns="0" tIns="0" rIns="0" bIns="0">
            <a:normAutofit fontScale="90000"/>
          </a:bodyPr>
          <a:lstStyle/>
          <a:p>
            <a:pPr>
              <a:tabLst>
                <a:tab pos="4227513" algn="r"/>
                <a:tab pos="4400550" algn="l"/>
              </a:tabLst>
            </a:pPr>
            <a:r>
              <a:rPr lang="en-US" sz="3200" dirty="0" smtClean="0">
                <a:latin typeface="Calibri" pitchFamily="34" charset="0"/>
                <a:cs typeface="Calibri" pitchFamily="34" charset="0"/>
              </a:rPr>
              <a:t>WHAT IS LEAN?</a:t>
            </a:r>
            <a:r>
              <a:rPr lang="en-US" sz="3600" dirty="0"/>
              <a:t/>
            </a:r>
            <a:br>
              <a:rPr lang="en-US" sz="3600" dirty="0"/>
            </a:br>
            <a:r>
              <a:rPr lang="en-US" sz="3600" dirty="0" smtClean="0">
                <a:latin typeface="Calibri" pitchFamily="34" charset="0"/>
                <a:cs typeface="Calibri" pitchFamily="34" charset="0"/>
              </a:rPr>
              <a:t>A system of thinking and acting which:</a:t>
            </a: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a:t>	</a:t>
            </a:r>
          </a:p>
        </p:txBody>
      </p:sp>
      <p:sp>
        <p:nvSpPr>
          <p:cNvPr id="2" name="TextBox 1"/>
          <p:cNvSpPr txBox="1"/>
          <p:nvPr/>
        </p:nvSpPr>
        <p:spPr>
          <a:xfrm>
            <a:off x="759491" y="1831267"/>
            <a:ext cx="4277472" cy="2123658"/>
          </a:xfrm>
          <a:prstGeom prst="rect">
            <a:avLst/>
          </a:prstGeom>
          <a:noFill/>
        </p:spPr>
        <p:txBody>
          <a:bodyPr wrap="square" rtlCol="0">
            <a:spAutoFit/>
          </a:bodyPr>
          <a:lstStyle/>
          <a:p>
            <a:pPr defTabSz="457200" fontAlgn="base">
              <a:spcBef>
                <a:spcPct val="0"/>
              </a:spcBef>
              <a:spcAft>
                <a:spcPct val="0"/>
              </a:spcAft>
            </a:pPr>
            <a:r>
              <a:rPr lang="en-US" sz="3000" i="1" dirty="0" smtClean="0">
                <a:solidFill>
                  <a:schemeClr val="accent1">
                    <a:lumMod val="75000"/>
                  </a:schemeClr>
                </a:solidFill>
                <a:latin typeface="Calibri" pitchFamily="34" charset="0"/>
                <a:cs typeface="Calibri" pitchFamily="34" charset="0"/>
              </a:rPr>
              <a:t>Increases</a:t>
            </a:r>
            <a:r>
              <a:rPr lang="en-US" sz="3000" dirty="0">
                <a:solidFill>
                  <a:schemeClr val="accent1">
                    <a:lumMod val="75000"/>
                  </a:schemeClr>
                </a:solidFill>
                <a:latin typeface="Calibri" pitchFamily="34" charset="0"/>
                <a:cs typeface="Calibri" pitchFamily="34" charset="0"/>
              </a:rPr>
              <a:t> </a:t>
            </a:r>
            <a:r>
              <a:rPr lang="en-US" sz="3000" dirty="0" smtClean="0">
                <a:solidFill>
                  <a:schemeClr val="accent1">
                    <a:lumMod val="75000"/>
                  </a:schemeClr>
                </a:solidFill>
                <a:latin typeface="Calibri" pitchFamily="34" charset="0"/>
                <a:cs typeface="Calibri" pitchFamily="34" charset="0"/>
              </a:rPr>
              <a:t>  </a:t>
            </a:r>
            <a:r>
              <a:rPr lang="en-US" sz="4400" b="1" dirty="0" smtClean="0">
                <a:solidFill>
                  <a:srgbClr val="464646"/>
                </a:solidFill>
                <a:latin typeface="Calibri" pitchFamily="34" charset="0"/>
                <a:cs typeface="Calibri" pitchFamily="34" charset="0"/>
              </a:rPr>
              <a:t>Value</a:t>
            </a:r>
            <a:r>
              <a:rPr lang="en-US" sz="3200" b="1" dirty="0" smtClean="0">
                <a:solidFill>
                  <a:srgbClr val="464646"/>
                </a:solidFill>
                <a:latin typeface="Calibri" pitchFamily="34" charset="0"/>
                <a:cs typeface="Calibri" pitchFamily="34" charset="0"/>
              </a:rPr>
              <a:t> </a:t>
            </a:r>
            <a:r>
              <a:rPr lang="en-US" sz="3200" b="1" dirty="0">
                <a:solidFill>
                  <a:srgbClr val="464646"/>
                </a:solidFill>
                <a:latin typeface="Calibri" pitchFamily="34" charset="0"/>
                <a:cs typeface="Calibri" pitchFamily="34" charset="0"/>
              </a:rPr>
              <a:t/>
            </a:r>
            <a:br>
              <a:rPr lang="en-US" sz="3200" b="1" dirty="0">
                <a:solidFill>
                  <a:srgbClr val="464646"/>
                </a:solidFill>
                <a:latin typeface="Calibri" pitchFamily="34" charset="0"/>
                <a:cs typeface="Calibri" pitchFamily="34" charset="0"/>
              </a:rPr>
            </a:br>
            <a:r>
              <a:rPr lang="en-US" sz="3000" i="1" dirty="0" smtClean="0">
                <a:solidFill>
                  <a:schemeClr val="accent1">
                    <a:lumMod val="75000"/>
                  </a:schemeClr>
                </a:solidFill>
                <a:latin typeface="Calibri" pitchFamily="34" charset="0"/>
                <a:cs typeface="Calibri" pitchFamily="34" charset="0"/>
              </a:rPr>
              <a:t>Reduces</a:t>
            </a:r>
            <a:r>
              <a:rPr lang="en-US" sz="3200" i="1" dirty="0" smtClean="0">
                <a:solidFill>
                  <a:srgbClr val="9999FF"/>
                </a:solidFill>
                <a:latin typeface="Calibri" pitchFamily="34" charset="0"/>
                <a:cs typeface="Calibri" pitchFamily="34" charset="0"/>
              </a:rPr>
              <a:t>     </a:t>
            </a:r>
            <a:r>
              <a:rPr lang="en-US" sz="4400" b="1" dirty="0" smtClean="0">
                <a:solidFill>
                  <a:srgbClr val="464646"/>
                </a:solidFill>
                <a:latin typeface="Calibri" pitchFamily="34" charset="0"/>
                <a:cs typeface="Calibri" pitchFamily="34" charset="0"/>
              </a:rPr>
              <a:t>Waste </a:t>
            </a:r>
            <a:r>
              <a:rPr lang="en-US" sz="3200" b="1" dirty="0">
                <a:solidFill>
                  <a:srgbClr val="464646"/>
                </a:solidFill>
                <a:latin typeface="Calibri" pitchFamily="34" charset="0"/>
                <a:cs typeface="Calibri" pitchFamily="34" charset="0"/>
              </a:rPr>
              <a:t/>
            </a:r>
            <a:br>
              <a:rPr lang="en-US" sz="3200" b="1" dirty="0">
                <a:solidFill>
                  <a:srgbClr val="464646"/>
                </a:solidFill>
                <a:latin typeface="Calibri" pitchFamily="34" charset="0"/>
                <a:cs typeface="Calibri" pitchFamily="34" charset="0"/>
              </a:rPr>
            </a:br>
            <a:r>
              <a:rPr lang="en-US" sz="3000" i="1" dirty="0" smtClean="0">
                <a:solidFill>
                  <a:schemeClr val="accent1">
                    <a:lumMod val="75000"/>
                  </a:schemeClr>
                </a:solidFill>
                <a:latin typeface="Calibri" pitchFamily="34" charset="0"/>
                <a:cs typeface="Calibri" pitchFamily="34" charset="0"/>
              </a:rPr>
              <a:t>Respects</a:t>
            </a:r>
            <a:r>
              <a:rPr lang="en-US" sz="3200" b="1" dirty="0">
                <a:solidFill>
                  <a:srgbClr val="464646"/>
                </a:solidFill>
                <a:latin typeface="Calibri" pitchFamily="34" charset="0"/>
                <a:cs typeface="Calibri" pitchFamily="34" charset="0"/>
              </a:rPr>
              <a:t>	</a:t>
            </a:r>
            <a:r>
              <a:rPr lang="en-US" sz="3200" b="1" dirty="0" smtClean="0">
                <a:solidFill>
                  <a:srgbClr val="464646"/>
                </a:solidFill>
                <a:latin typeface="Calibri" pitchFamily="34" charset="0"/>
                <a:cs typeface="Calibri" pitchFamily="34" charset="0"/>
              </a:rPr>
              <a:t>    </a:t>
            </a:r>
            <a:r>
              <a:rPr lang="en-US" sz="4400" b="1" dirty="0" smtClean="0">
                <a:solidFill>
                  <a:srgbClr val="464646"/>
                </a:solidFill>
                <a:latin typeface="Calibri" pitchFamily="34" charset="0"/>
                <a:cs typeface="Calibri" pitchFamily="34" charset="0"/>
              </a:rPr>
              <a:t>People</a:t>
            </a:r>
            <a:r>
              <a:rPr lang="en-US" sz="3200" b="1" dirty="0" smtClean="0">
                <a:solidFill>
                  <a:srgbClr val="464646"/>
                </a:solidFill>
                <a:latin typeface="Calibri" pitchFamily="34" charset="0"/>
                <a:cs typeface="Calibri" pitchFamily="34" charset="0"/>
              </a:rPr>
              <a:t> </a:t>
            </a:r>
            <a:endParaRPr lang="en-US" sz="3200" b="1" dirty="0">
              <a:solidFill>
                <a:srgbClr val="336699"/>
              </a:solidFill>
              <a:latin typeface="Calibri" pitchFamily="34" charset="0"/>
              <a:cs typeface="Calibri" pitchFamily="34" charset="0"/>
            </a:endParaRPr>
          </a:p>
        </p:txBody>
      </p:sp>
      <p:pic>
        <p:nvPicPr>
          <p:cNvPr id="67379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98782" y="1594715"/>
            <a:ext cx="2398310" cy="239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805039" y="4605296"/>
            <a:ext cx="5533901" cy="1288397"/>
          </a:xfrm>
          <a:prstGeom prst="rect">
            <a:avLst/>
          </a:prstGeom>
          <a:solidFill>
            <a:srgbClr val="0070C0">
              <a:alpha val="6392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989249" y="4617171"/>
            <a:ext cx="5124066" cy="1200329"/>
          </a:xfrm>
          <a:prstGeom prst="rect">
            <a:avLst/>
          </a:prstGeom>
          <a:noFill/>
        </p:spPr>
        <p:txBody>
          <a:bodyPr wrap="square" rtlCol="0">
            <a:spAutoFit/>
          </a:bodyPr>
          <a:lstStyle/>
          <a:p>
            <a:pPr algn="ctr"/>
            <a:r>
              <a:rPr lang="en-US" sz="2400" dirty="0" smtClean="0">
                <a:solidFill>
                  <a:schemeClr val="bg1"/>
                </a:solidFill>
                <a:latin typeface="Calibri" pitchFamily="34" charset="0"/>
                <a:cs typeface="Calibri" pitchFamily="34" charset="0"/>
              </a:rPr>
              <a:t>Not an end in itself; </a:t>
            </a:r>
            <a:br>
              <a:rPr lang="en-US" sz="2400" dirty="0" smtClean="0">
                <a:solidFill>
                  <a:schemeClr val="bg1"/>
                </a:solidFill>
                <a:latin typeface="Calibri" pitchFamily="34" charset="0"/>
                <a:cs typeface="Calibri" pitchFamily="34" charset="0"/>
              </a:rPr>
            </a:br>
            <a:r>
              <a:rPr lang="en-US" sz="2400" dirty="0" smtClean="0">
                <a:solidFill>
                  <a:schemeClr val="bg1"/>
                </a:solidFill>
                <a:latin typeface="Calibri" pitchFamily="34" charset="0"/>
                <a:cs typeface="Calibri" pitchFamily="34" charset="0"/>
              </a:rPr>
              <a:t>it’s a way of achieving the results.  </a:t>
            </a:r>
          </a:p>
          <a:p>
            <a:pPr algn="ctr"/>
            <a:r>
              <a:rPr lang="en-US" sz="2400" dirty="0" smtClean="0">
                <a:solidFill>
                  <a:schemeClr val="bg1"/>
                </a:solidFill>
                <a:latin typeface="Calibri" pitchFamily="34" charset="0"/>
                <a:cs typeface="Calibri" pitchFamily="34" charset="0"/>
              </a:rPr>
              <a:t>Creates ability of people to adapt.</a:t>
            </a:r>
            <a:endParaRPr lang="en-US" sz="2400" dirty="0">
              <a:solidFill>
                <a:schemeClr val="bg1"/>
              </a:solidFill>
              <a:latin typeface="Calibri" pitchFamily="34" charset="0"/>
              <a:cs typeface="Calibri" pitchFamily="34" charset="0"/>
            </a:endParaRPr>
          </a:p>
        </p:txBody>
      </p:sp>
      <p:sp>
        <p:nvSpPr>
          <p:cNvPr id="9" name="Rectangle 8">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6671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098" y="171450"/>
            <a:ext cx="9563101" cy="1104900"/>
          </a:xfrm>
          <a:prstGeom prst="rect">
            <a:avLst/>
          </a:prstGeom>
        </p:spPr>
        <p:txBody>
          <a:bodyPr/>
          <a:lstStyle/>
          <a:p>
            <a:r>
              <a:rPr lang="en-US" sz="4000" dirty="0" smtClean="0">
                <a:latin typeface="Calibri" pitchFamily="34" charset="0"/>
                <a:cs typeface="Calibri" pitchFamily="34" charset="0"/>
              </a:rPr>
              <a:t>GETTING STARTED</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On a Broader Lean Perspective</a:t>
            </a:r>
            <a:r>
              <a:rPr lang="en-US" sz="2400" dirty="0" smtClean="0">
                <a:solidFill>
                  <a:schemeClr val="accent1">
                    <a:lumMod val="75000"/>
                  </a:schemeClr>
                </a:solidFill>
                <a:latin typeface="Calibri" pitchFamily="34" charset="0"/>
                <a:cs typeface="Calibri" pitchFamily="34" charset="0"/>
              </a:rPr>
              <a:t> </a:t>
            </a:r>
            <a:endParaRPr lang="en-US" sz="2400" dirty="0">
              <a:solidFill>
                <a:schemeClr val="accent1">
                  <a:lumMod val="75000"/>
                </a:schemeClr>
              </a:solidFill>
              <a:latin typeface="Calibri" pitchFamily="34" charset="0"/>
              <a:cs typeface="Calibri" pitchFamily="34" charset="0"/>
            </a:endParaRPr>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1589723220"/>
              </p:ext>
            </p:extLst>
          </p:nvPr>
        </p:nvGraphicFramePr>
        <p:xfrm>
          <a:off x="0" y="1409699"/>
          <a:ext cx="9144002" cy="5100424"/>
        </p:xfrm>
        <a:graphic>
          <a:graphicData uri="http://schemas.openxmlformats.org/drawingml/2006/table">
            <a:tbl>
              <a:tblPr firstRow="1" bandRow="1">
                <a:tableStyleId>{5C22544A-7EE6-4342-B048-85BDC9FD1C3A}</a:tableStyleId>
              </a:tblPr>
              <a:tblGrid>
                <a:gridCol w="4572001"/>
                <a:gridCol w="4572001"/>
              </a:tblGrid>
              <a:tr h="450437">
                <a:tc>
                  <a:txBody>
                    <a:bodyPr/>
                    <a:lstStyle/>
                    <a:p>
                      <a:pPr algn="ctr"/>
                      <a:r>
                        <a:rPr lang="en-US" sz="2000" dirty="0" smtClean="0">
                          <a:latin typeface="Calibri" pitchFamily="34" charset="0"/>
                          <a:cs typeface="Calibri" pitchFamily="34" charset="0"/>
                        </a:rPr>
                        <a:t>Misconceptions</a:t>
                      </a:r>
                      <a:endParaRPr lang="en-US" sz="2000" dirty="0">
                        <a:latin typeface="Calibri" pitchFamily="34" charset="0"/>
                        <a:cs typeface="Calibri" pitchFamily="34" charset="0"/>
                      </a:endParaRPr>
                    </a:p>
                  </a:txBody>
                  <a:tcPr anchor="ctr"/>
                </a:tc>
                <a:tc>
                  <a:txBody>
                    <a:bodyPr/>
                    <a:lstStyle/>
                    <a:p>
                      <a:pPr algn="ctr"/>
                      <a:r>
                        <a:rPr lang="en-US" sz="2000" dirty="0" smtClean="0">
                          <a:latin typeface="Calibri" pitchFamily="34" charset="0"/>
                          <a:cs typeface="Calibri" pitchFamily="34" charset="0"/>
                        </a:rPr>
                        <a:t>Lean Perspectives</a:t>
                      </a:r>
                      <a:endParaRPr lang="en-US" sz="2000" dirty="0">
                        <a:latin typeface="Calibri" pitchFamily="34" charset="0"/>
                        <a:cs typeface="Calibri" pitchFamily="34" charset="0"/>
                      </a:endParaRPr>
                    </a:p>
                  </a:txBody>
                  <a:tcPr anchor="ctr"/>
                </a:tc>
              </a:tr>
              <a:tr h="754727">
                <a:tc>
                  <a:txBody>
                    <a:bodyPr/>
                    <a:lstStyle/>
                    <a:p>
                      <a:pPr marL="0" marR="0" lvl="0" indent="0" algn="l" defTabSz="914400" rtl="0" eaLnBrk="1" fontAlgn="base" latinLnBrk="0" hangingPunct="1">
                        <a:lnSpc>
                          <a:spcPct val="90000"/>
                        </a:lnSpc>
                        <a:spcBef>
                          <a:spcPct val="0"/>
                        </a:spcBef>
                        <a:spcAft>
                          <a:spcPct val="50000"/>
                        </a:spcAft>
                        <a:buClr>
                          <a:schemeClr val="tx2"/>
                        </a:buClr>
                        <a:buSzPct val="85000"/>
                        <a:buFont typeface="Arial" charset="0"/>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We don’t have enough people </a:t>
                      </a:r>
                      <a:br>
                        <a:rPr kumimoji="0" lang="en-US" sz="2000" b="0" i="0" u="none" strike="noStrike" cap="none" normalizeH="0" baseline="0" dirty="0" smtClean="0">
                          <a:ln>
                            <a:noFill/>
                          </a:ln>
                          <a:solidFill>
                            <a:schemeClr val="tx1"/>
                          </a:solidFill>
                          <a:effectLst/>
                          <a:latin typeface="Calibri" pitchFamily="34" charset="0"/>
                          <a:cs typeface="Calibri" pitchFamily="34" charset="0"/>
                        </a:rPr>
                      </a:br>
                      <a:r>
                        <a:rPr kumimoji="0" lang="en-US" sz="2000" b="0" i="0" u="none" strike="noStrike" cap="none" normalizeH="0" baseline="0" dirty="0" smtClean="0">
                          <a:ln>
                            <a:noFill/>
                          </a:ln>
                          <a:solidFill>
                            <a:schemeClr val="tx1"/>
                          </a:solidFill>
                          <a:effectLst/>
                          <a:latin typeface="Calibri" pitchFamily="34" charset="0"/>
                          <a:cs typeface="Calibri" pitchFamily="34" charset="0"/>
                        </a:rPr>
                        <a:t>with the right skills</a:t>
                      </a:r>
                    </a:p>
                  </a:txBody>
                  <a:tcPr anchor="ctr" horzOverflow="overflow"/>
                </a:tc>
                <a:tc>
                  <a:txBody>
                    <a:bodyPr/>
                    <a:lstStyle/>
                    <a:p>
                      <a:pPr marL="0" marR="0" lvl="0" indent="0" algn="l" defTabSz="914400" rtl="0" eaLnBrk="1" fontAlgn="base" latinLnBrk="0" hangingPunct="1">
                        <a:lnSpc>
                          <a:spcPct val="90000"/>
                        </a:lnSpc>
                        <a:spcBef>
                          <a:spcPct val="0"/>
                        </a:spcBef>
                        <a:spcAft>
                          <a:spcPct val="50000"/>
                        </a:spcAft>
                        <a:buClr>
                          <a:schemeClr val="tx2"/>
                        </a:buClr>
                        <a:buSzPct val="85000"/>
                        <a:buFont typeface="Arial" charset="0"/>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We have not made a strong effort to simplify, standardize and error-proof</a:t>
                      </a:r>
                    </a:p>
                  </a:txBody>
                  <a:tcPr anchor="ctr" horzOverflow="overflow"/>
                </a:tc>
              </a:tr>
              <a:tr h="649210">
                <a:tc>
                  <a:txBody>
                    <a:bodyPr/>
                    <a:lstStyle/>
                    <a:p>
                      <a:pPr marL="0" marR="0" lvl="0" indent="0" algn="l" defTabSz="914400" rtl="0" eaLnBrk="1" fontAlgn="base" latinLnBrk="0" hangingPunct="1">
                        <a:lnSpc>
                          <a:spcPct val="90000"/>
                        </a:lnSpc>
                        <a:spcBef>
                          <a:spcPct val="0"/>
                        </a:spcBef>
                        <a:spcAft>
                          <a:spcPct val="50000"/>
                        </a:spcAft>
                        <a:buClr>
                          <a:schemeClr val="tx2"/>
                        </a:buClr>
                        <a:buSzPct val="85000"/>
                        <a:buFont typeface="Arial" charset="0"/>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Our customers don’t understand</a:t>
                      </a:r>
                    </a:p>
                  </a:txBody>
                  <a:tcPr anchor="ctr" horzOverflow="overflow"/>
                </a:tc>
                <a:tc>
                  <a:txBody>
                    <a:bodyPr/>
                    <a:lstStyle/>
                    <a:p>
                      <a:pPr marL="0" marR="0" lvl="0" indent="0" algn="l" defTabSz="914400" rtl="0" eaLnBrk="1" fontAlgn="base" latinLnBrk="0" hangingPunct="1">
                        <a:lnSpc>
                          <a:spcPct val="90000"/>
                        </a:lnSpc>
                        <a:spcBef>
                          <a:spcPct val="0"/>
                        </a:spcBef>
                        <a:spcAft>
                          <a:spcPct val="50000"/>
                        </a:spcAft>
                        <a:buClr>
                          <a:schemeClr val="tx2"/>
                        </a:buClr>
                        <a:buSzPct val="85000"/>
                        <a:buFont typeface="Arial" charset="0"/>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We aren’t really solving </a:t>
                      </a:r>
                      <a:br>
                        <a:rPr kumimoji="0" lang="en-US" sz="2000" b="0" i="0" u="none" strike="noStrike" cap="none" normalizeH="0" baseline="0" dirty="0" smtClean="0">
                          <a:ln>
                            <a:noFill/>
                          </a:ln>
                          <a:solidFill>
                            <a:schemeClr val="tx1"/>
                          </a:solidFill>
                          <a:effectLst/>
                          <a:latin typeface="Calibri" pitchFamily="34" charset="0"/>
                          <a:cs typeface="Calibri" pitchFamily="34" charset="0"/>
                        </a:rPr>
                      </a:br>
                      <a:r>
                        <a:rPr kumimoji="0" lang="en-US" sz="2000" b="0" i="0" u="none" strike="noStrike" cap="none" normalizeH="0" baseline="0" dirty="0" smtClean="0">
                          <a:ln>
                            <a:noFill/>
                          </a:ln>
                          <a:solidFill>
                            <a:schemeClr val="tx1"/>
                          </a:solidFill>
                          <a:effectLst/>
                          <a:latin typeface="Calibri" pitchFamily="34" charset="0"/>
                          <a:cs typeface="Calibri" pitchFamily="34" charset="0"/>
                        </a:rPr>
                        <a:t>customer problems</a:t>
                      </a:r>
                    </a:p>
                  </a:txBody>
                  <a:tcPr anchor="ctr" horzOverflow="overflow"/>
                </a:tc>
              </a:tr>
              <a:tr h="649210">
                <a:tc>
                  <a:txBody>
                    <a:bodyPr/>
                    <a:lstStyle/>
                    <a:p>
                      <a:pPr marL="0" marR="0" lvl="0" indent="0" algn="l" defTabSz="914400" rtl="0" eaLnBrk="1" fontAlgn="base" latinLnBrk="0" hangingPunct="1">
                        <a:lnSpc>
                          <a:spcPct val="90000"/>
                        </a:lnSpc>
                        <a:spcBef>
                          <a:spcPct val="0"/>
                        </a:spcBef>
                        <a:spcAft>
                          <a:spcPct val="50000"/>
                        </a:spcAft>
                        <a:buClr>
                          <a:schemeClr val="tx2"/>
                        </a:buClr>
                        <a:buSzPct val="85000"/>
                        <a:buFont typeface="Arial" charset="0"/>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Employees are dedicated </a:t>
                      </a:r>
                      <a:br>
                        <a:rPr kumimoji="0" lang="en-US" sz="2000" b="0" i="0" u="none" strike="noStrike" cap="none" normalizeH="0" baseline="0" dirty="0" smtClean="0">
                          <a:ln>
                            <a:noFill/>
                          </a:ln>
                          <a:solidFill>
                            <a:schemeClr val="tx1"/>
                          </a:solidFill>
                          <a:effectLst/>
                          <a:latin typeface="Calibri" pitchFamily="34" charset="0"/>
                          <a:cs typeface="Calibri" pitchFamily="34" charset="0"/>
                        </a:rPr>
                      </a:br>
                      <a:r>
                        <a:rPr kumimoji="0" lang="en-US" sz="2000" b="0" i="0" u="none" strike="noStrike" cap="none" normalizeH="0" baseline="0" dirty="0" smtClean="0">
                          <a:ln>
                            <a:noFill/>
                          </a:ln>
                          <a:solidFill>
                            <a:schemeClr val="tx1"/>
                          </a:solidFill>
                          <a:effectLst/>
                          <a:latin typeface="Calibri" pitchFamily="34" charset="0"/>
                          <a:cs typeface="Calibri" pitchFamily="34" charset="0"/>
                        </a:rPr>
                        <a:t>and valuable</a:t>
                      </a:r>
                    </a:p>
                  </a:txBody>
                  <a:tcPr anchor="ctr" horzOverflow="overflow"/>
                </a:tc>
                <a:tc>
                  <a:txBody>
                    <a:bodyPr/>
                    <a:lstStyle/>
                    <a:p>
                      <a:pPr marL="0" marR="0" lvl="0" indent="0" algn="l" defTabSz="914400" rtl="0" eaLnBrk="1" fontAlgn="base" latinLnBrk="0" hangingPunct="1">
                        <a:lnSpc>
                          <a:spcPct val="90000"/>
                        </a:lnSpc>
                        <a:spcBef>
                          <a:spcPct val="0"/>
                        </a:spcBef>
                        <a:spcAft>
                          <a:spcPct val="50000"/>
                        </a:spcAft>
                        <a:buClr>
                          <a:schemeClr val="tx2"/>
                        </a:buClr>
                        <a:buSzPct val="85000"/>
                        <a:buFont typeface="Arial" charset="0"/>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Our processes help waste employee’s time &amp; cause stress</a:t>
                      </a:r>
                    </a:p>
                  </a:txBody>
                  <a:tcPr anchor="ctr" horzOverflow="overflow"/>
                </a:tc>
              </a:tr>
              <a:tr h="649210">
                <a:tc>
                  <a:txBody>
                    <a:bodyPr/>
                    <a:lstStyle/>
                    <a:p>
                      <a:pPr marL="0" marR="0" lvl="0" indent="0" algn="l" defTabSz="914400" rtl="0" eaLnBrk="1" fontAlgn="base" latinLnBrk="0" hangingPunct="1">
                        <a:lnSpc>
                          <a:spcPct val="90000"/>
                        </a:lnSpc>
                        <a:spcBef>
                          <a:spcPct val="0"/>
                        </a:spcBef>
                        <a:spcAft>
                          <a:spcPct val="50000"/>
                        </a:spcAft>
                        <a:buClr>
                          <a:schemeClr val="tx2"/>
                        </a:buClr>
                        <a:buSzPct val="85000"/>
                        <a:buFont typeface="Arial" charset="0"/>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We pay for strong, reliable performance</a:t>
                      </a:r>
                    </a:p>
                  </a:txBody>
                  <a:tcPr anchor="ctr" horzOverflow="overflow"/>
                </a:tc>
                <a:tc>
                  <a:txBody>
                    <a:bodyPr/>
                    <a:lstStyle/>
                    <a:p>
                      <a:pPr marL="0" marR="0" lvl="0" indent="0" algn="l" defTabSz="914400" rtl="0" eaLnBrk="1" fontAlgn="base" latinLnBrk="0" hangingPunct="1">
                        <a:lnSpc>
                          <a:spcPct val="90000"/>
                        </a:lnSpc>
                        <a:spcBef>
                          <a:spcPct val="0"/>
                        </a:spcBef>
                        <a:spcAft>
                          <a:spcPct val="50000"/>
                        </a:spcAft>
                        <a:buClr>
                          <a:schemeClr val="tx2"/>
                        </a:buClr>
                        <a:buSzPct val="85000"/>
                        <a:buFont typeface="Arial" charset="0"/>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Poor performance is </a:t>
                      </a:r>
                      <a:br>
                        <a:rPr kumimoji="0" lang="en-US" sz="2000" b="0" i="0" u="none" strike="noStrike" cap="none" normalizeH="0" baseline="0" dirty="0" smtClean="0">
                          <a:ln>
                            <a:noFill/>
                          </a:ln>
                          <a:solidFill>
                            <a:schemeClr val="tx1"/>
                          </a:solidFill>
                          <a:effectLst/>
                          <a:latin typeface="Calibri" pitchFamily="34" charset="0"/>
                          <a:cs typeface="Calibri" pitchFamily="34" charset="0"/>
                        </a:rPr>
                      </a:br>
                      <a:r>
                        <a:rPr kumimoji="0" lang="en-US" sz="2000" b="0" i="0" u="none" strike="noStrike" cap="none" normalizeH="0" baseline="0" dirty="0" smtClean="0">
                          <a:ln>
                            <a:noFill/>
                          </a:ln>
                          <a:solidFill>
                            <a:schemeClr val="tx1"/>
                          </a:solidFill>
                          <a:effectLst/>
                          <a:latin typeface="Calibri" pitchFamily="34" charset="0"/>
                          <a:cs typeface="Calibri" pitchFamily="34" charset="0"/>
                        </a:rPr>
                        <a:t>often hidden by heroics</a:t>
                      </a:r>
                    </a:p>
                  </a:txBody>
                  <a:tcPr anchor="ctr" horzOverflow="overflow"/>
                </a:tc>
              </a:tr>
              <a:tr h="649210">
                <a:tc>
                  <a:txBody>
                    <a:bodyPr/>
                    <a:lstStyle/>
                    <a:p>
                      <a:pPr marL="0" marR="0" lvl="0" indent="0" algn="l" defTabSz="914400" rtl="0" eaLnBrk="1" fontAlgn="base" latinLnBrk="0" hangingPunct="1">
                        <a:lnSpc>
                          <a:spcPct val="90000"/>
                        </a:lnSpc>
                        <a:spcBef>
                          <a:spcPct val="0"/>
                        </a:spcBef>
                        <a:spcAft>
                          <a:spcPct val="50000"/>
                        </a:spcAft>
                        <a:buClr>
                          <a:schemeClr val="tx2"/>
                        </a:buClr>
                        <a:buSzPct val="85000"/>
                        <a:buFont typeface="Arial" charset="0"/>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We listen to our employees </a:t>
                      </a:r>
                      <a:br>
                        <a:rPr kumimoji="0" lang="en-US" sz="2000" b="0" i="0" u="none" strike="noStrike" cap="none" normalizeH="0" baseline="0" dirty="0" smtClean="0">
                          <a:ln>
                            <a:noFill/>
                          </a:ln>
                          <a:solidFill>
                            <a:schemeClr val="tx1"/>
                          </a:solidFill>
                          <a:effectLst/>
                          <a:latin typeface="Calibri" pitchFamily="34" charset="0"/>
                          <a:cs typeface="Calibri" pitchFamily="34" charset="0"/>
                        </a:rPr>
                      </a:br>
                      <a:r>
                        <a:rPr kumimoji="0" lang="en-US" sz="2000" b="0" i="0" u="none" strike="noStrike" cap="none" normalizeH="0" baseline="0" dirty="0" smtClean="0">
                          <a:ln>
                            <a:noFill/>
                          </a:ln>
                          <a:solidFill>
                            <a:schemeClr val="tx1"/>
                          </a:solidFill>
                          <a:effectLst/>
                          <a:latin typeface="Calibri" pitchFamily="34" charset="0"/>
                          <a:cs typeface="Calibri" pitchFamily="34" charset="0"/>
                        </a:rPr>
                        <a:t>(but really listen to others)</a:t>
                      </a:r>
                    </a:p>
                  </a:txBody>
                  <a:tcPr anchor="ctr" horzOverflow="overflow"/>
                </a:tc>
                <a:tc>
                  <a:txBody>
                    <a:bodyPr/>
                    <a:lstStyle/>
                    <a:p>
                      <a:pPr marL="0" marR="0" lvl="0" indent="0" algn="l" defTabSz="914400" rtl="0" eaLnBrk="1" fontAlgn="base" latinLnBrk="0" hangingPunct="1">
                        <a:lnSpc>
                          <a:spcPct val="90000"/>
                        </a:lnSpc>
                        <a:spcBef>
                          <a:spcPct val="0"/>
                        </a:spcBef>
                        <a:spcAft>
                          <a:spcPct val="50000"/>
                        </a:spcAft>
                        <a:buClr>
                          <a:schemeClr val="tx2"/>
                        </a:buClr>
                        <a:buSzPct val="85000"/>
                        <a:buFont typeface="Arial" charset="0"/>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Employees have answers that need to be unleashed</a:t>
                      </a:r>
                    </a:p>
                  </a:txBody>
                  <a:tcPr anchor="ctr" horzOverflow="overflow"/>
                </a:tc>
              </a:tr>
              <a:tr h="649210">
                <a:tc>
                  <a:txBody>
                    <a:bodyPr/>
                    <a:lstStyle/>
                    <a:p>
                      <a:pPr marL="0" marR="0" lvl="0" indent="0" algn="l" defTabSz="914400" rtl="0" eaLnBrk="1" fontAlgn="base" latinLnBrk="0" hangingPunct="1">
                        <a:lnSpc>
                          <a:spcPct val="90000"/>
                        </a:lnSpc>
                        <a:spcBef>
                          <a:spcPct val="0"/>
                        </a:spcBef>
                        <a:spcAft>
                          <a:spcPct val="50000"/>
                        </a:spcAft>
                        <a:buClr>
                          <a:schemeClr val="tx2"/>
                        </a:buClr>
                        <a:buSzPct val="85000"/>
                        <a:buFont typeface="Arial" charset="0"/>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We continually create value</a:t>
                      </a:r>
                    </a:p>
                  </a:txBody>
                  <a:tcPr anchor="ctr" horzOverflow="overflow"/>
                </a:tc>
                <a:tc>
                  <a:txBody>
                    <a:bodyPr/>
                    <a:lstStyle/>
                    <a:p>
                      <a:pPr marL="0" marR="0" lvl="0" indent="0" algn="l" defTabSz="914400" rtl="0" eaLnBrk="1" fontAlgn="base" latinLnBrk="0" hangingPunct="1">
                        <a:lnSpc>
                          <a:spcPct val="90000"/>
                        </a:lnSpc>
                        <a:spcBef>
                          <a:spcPct val="0"/>
                        </a:spcBef>
                        <a:spcAft>
                          <a:spcPct val="50000"/>
                        </a:spcAft>
                        <a:buClr>
                          <a:schemeClr val="tx2"/>
                        </a:buClr>
                        <a:buSzPct val="85000"/>
                        <a:buFont typeface="Arial" charset="0"/>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We’re all busy but only </a:t>
                      </a:r>
                      <a:br>
                        <a:rPr kumimoji="0" lang="en-US" sz="2000" b="0" i="0" u="none" strike="noStrike" cap="none" normalizeH="0" baseline="0" dirty="0" smtClean="0">
                          <a:ln>
                            <a:noFill/>
                          </a:ln>
                          <a:solidFill>
                            <a:schemeClr val="tx1"/>
                          </a:solidFill>
                          <a:effectLst/>
                          <a:latin typeface="Calibri" pitchFamily="34" charset="0"/>
                          <a:cs typeface="Calibri" pitchFamily="34" charset="0"/>
                        </a:rPr>
                      </a:br>
                      <a:r>
                        <a:rPr kumimoji="0" lang="en-US" sz="2000" b="0" i="0" u="none" strike="noStrike" cap="none" normalizeH="0" baseline="0" dirty="0" smtClean="0">
                          <a:ln>
                            <a:noFill/>
                          </a:ln>
                          <a:solidFill>
                            <a:schemeClr val="tx1"/>
                          </a:solidFill>
                          <a:effectLst/>
                          <a:latin typeface="Calibri" pitchFamily="34" charset="0"/>
                          <a:cs typeface="Calibri" pitchFamily="34" charset="0"/>
                        </a:rPr>
                        <a:t>some of it really adds value</a:t>
                      </a:r>
                    </a:p>
                  </a:txBody>
                  <a:tcPr anchor="ctr" horzOverflow="overflow"/>
                </a:tc>
              </a:tr>
              <a:tr h="649210">
                <a:tc>
                  <a:txBody>
                    <a:bodyPr/>
                    <a:lstStyle/>
                    <a:p>
                      <a:pPr marL="0" marR="0" lvl="0" indent="0" algn="l" defTabSz="914400" rtl="0" eaLnBrk="1" fontAlgn="base" latinLnBrk="0" hangingPunct="1">
                        <a:lnSpc>
                          <a:spcPct val="90000"/>
                        </a:lnSpc>
                        <a:spcBef>
                          <a:spcPct val="0"/>
                        </a:spcBef>
                        <a:spcAft>
                          <a:spcPct val="50000"/>
                        </a:spcAft>
                        <a:buClr>
                          <a:schemeClr val="tx2"/>
                        </a:buClr>
                        <a:buSzPct val="85000"/>
                        <a:buFont typeface="Arial" charset="0"/>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We know who the </a:t>
                      </a:r>
                      <a:br>
                        <a:rPr kumimoji="0" lang="en-US" sz="2000" b="0" i="0" u="none" strike="noStrike" cap="none" normalizeH="0" baseline="0" dirty="0" smtClean="0">
                          <a:ln>
                            <a:noFill/>
                          </a:ln>
                          <a:solidFill>
                            <a:schemeClr val="tx1"/>
                          </a:solidFill>
                          <a:effectLst/>
                          <a:latin typeface="Calibri" pitchFamily="34" charset="0"/>
                          <a:cs typeface="Calibri" pitchFamily="34" charset="0"/>
                        </a:rPr>
                      </a:br>
                      <a:r>
                        <a:rPr kumimoji="0" lang="en-US" sz="2000" b="0" i="0" u="none" strike="noStrike" cap="none" normalizeH="0" baseline="0" dirty="0" smtClean="0">
                          <a:ln>
                            <a:noFill/>
                          </a:ln>
                          <a:solidFill>
                            <a:schemeClr val="tx1"/>
                          </a:solidFill>
                          <a:effectLst/>
                          <a:latin typeface="Calibri" pitchFamily="34" charset="0"/>
                          <a:cs typeface="Calibri" pitchFamily="34" charset="0"/>
                        </a:rPr>
                        <a:t>big problems are</a:t>
                      </a:r>
                    </a:p>
                  </a:txBody>
                  <a:tcPr anchor="ctr" horzOverflow="overflow"/>
                </a:tc>
                <a:tc>
                  <a:txBody>
                    <a:bodyPr/>
                    <a:lstStyle/>
                    <a:p>
                      <a:pPr marL="0" marR="0" lvl="0" indent="0" algn="l" defTabSz="914400" rtl="0" eaLnBrk="1" fontAlgn="base" latinLnBrk="0" hangingPunct="1">
                        <a:lnSpc>
                          <a:spcPct val="90000"/>
                        </a:lnSpc>
                        <a:spcBef>
                          <a:spcPct val="0"/>
                        </a:spcBef>
                        <a:spcAft>
                          <a:spcPct val="50000"/>
                        </a:spcAft>
                        <a:buClr>
                          <a:schemeClr val="tx2"/>
                        </a:buClr>
                        <a:buSzPct val="85000"/>
                        <a:buFont typeface="Arial" charset="0"/>
                        <a:buNone/>
                        <a:tabLst/>
                      </a:pPr>
                      <a:r>
                        <a:rPr kumimoji="0" lang="en-US" sz="2000" b="0" i="0" u="none" strike="noStrike" cap="none" normalizeH="0" baseline="0" dirty="0" smtClean="0">
                          <a:ln>
                            <a:noFill/>
                          </a:ln>
                          <a:solidFill>
                            <a:schemeClr val="tx1"/>
                          </a:solidFill>
                          <a:effectLst/>
                          <a:latin typeface="Calibri" pitchFamily="34" charset="0"/>
                          <a:cs typeface="Calibri" pitchFamily="34" charset="0"/>
                        </a:rPr>
                        <a:t>Our systems are set up to give us exactly what we get</a:t>
                      </a:r>
                    </a:p>
                  </a:txBody>
                  <a:tcPr anchor="ctr" horzOverflow="overflow"/>
                </a:tc>
              </a:tr>
            </a:tbl>
          </a:graphicData>
        </a:graphic>
      </p:graphicFrame>
      <p:sp>
        <p:nvSpPr>
          <p:cNvPr id="4" name="Rectangle 3">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240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4026" y="1219200"/>
            <a:ext cx="8229600" cy="4956175"/>
          </a:xfrm>
        </p:spPr>
        <p:txBody>
          <a:bodyPr>
            <a:normAutofit/>
          </a:bodyPr>
          <a:lstStyle/>
          <a:p>
            <a:pPr marL="342900" indent="-342900">
              <a:spcAft>
                <a:spcPts val="1200"/>
              </a:spcAft>
              <a:buFont typeface="Arial" pitchFamily="34" charset="0"/>
              <a:buChar char="•"/>
            </a:pPr>
            <a:r>
              <a:rPr lang="en-US" sz="2800" dirty="0" smtClean="0">
                <a:latin typeface="Calibri" pitchFamily="34" charset="0"/>
                <a:cs typeface="Calibri" pitchFamily="34" charset="0"/>
              </a:rPr>
              <a:t>Deliberate method to configure structures, processes, rewards, and people to create an effective organization capable of achieving strategy.</a:t>
            </a:r>
          </a:p>
          <a:p>
            <a:pPr marL="342900" indent="-342900">
              <a:spcAft>
                <a:spcPts val="1200"/>
              </a:spcAft>
              <a:buFont typeface="Arial" pitchFamily="34" charset="0"/>
              <a:buChar char="•"/>
            </a:pPr>
            <a:r>
              <a:rPr lang="en-US" sz="2800" dirty="0" smtClean="0">
                <a:latin typeface="Calibri" pitchFamily="34" charset="0"/>
                <a:cs typeface="Calibri" pitchFamily="34" charset="0"/>
              </a:rPr>
              <a:t>Not an </a:t>
            </a:r>
            <a:r>
              <a:rPr lang="en-US" sz="2800" dirty="0">
                <a:latin typeface="Calibri" pitchFamily="34" charset="0"/>
                <a:cs typeface="Calibri" pitchFamily="34" charset="0"/>
              </a:rPr>
              <a:t>end in </a:t>
            </a:r>
            <a:r>
              <a:rPr lang="en-US" sz="2800" dirty="0" smtClean="0">
                <a:latin typeface="Calibri" pitchFamily="34" charset="0"/>
                <a:cs typeface="Calibri" pitchFamily="34" charset="0"/>
              </a:rPr>
              <a:t>itself; it’s </a:t>
            </a:r>
            <a:r>
              <a:rPr lang="en-US" sz="2800" dirty="0">
                <a:latin typeface="Calibri" pitchFamily="34" charset="0"/>
                <a:cs typeface="Calibri" pitchFamily="34" charset="0"/>
              </a:rPr>
              <a:t>a way of </a:t>
            </a:r>
            <a:r>
              <a:rPr lang="en-US" sz="2800" dirty="0" smtClean="0">
                <a:latin typeface="Calibri" pitchFamily="34" charset="0"/>
                <a:cs typeface="Calibri" pitchFamily="34" charset="0"/>
              </a:rPr>
              <a:t/>
            </a:r>
            <a:br>
              <a:rPr lang="en-US" sz="2800" dirty="0" smtClean="0">
                <a:latin typeface="Calibri" pitchFamily="34" charset="0"/>
                <a:cs typeface="Calibri" pitchFamily="34" charset="0"/>
              </a:rPr>
            </a:br>
            <a:r>
              <a:rPr lang="en-US" sz="2800" dirty="0" smtClean="0">
                <a:latin typeface="Calibri" pitchFamily="34" charset="0"/>
                <a:cs typeface="Calibri" pitchFamily="34" charset="0"/>
              </a:rPr>
              <a:t>achieving results.</a:t>
            </a:r>
          </a:p>
          <a:p>
            <a:pPr marL="342900" indent="-342900">
              <a:spcAft>
                <a:spcPts val="1200"/>
              </a:spcAft>
              <a:buFont typeface="Arial" pitchFamily="34" charset="0"/>
              <a:buChar char="•"/>
            </a:pPr>
            <a:r>
              <a:rPr lang="en-US" sz="2800" dirty="0" smtClean="0">
                <a:latin typeface="Calibri" pitchFamily="34" charset="0"/>
                <a:cs typeface="Calibri" pitchFamily="34" charset="0"/>
              </a:rPr>
              <a:t>Improves ability of </a:t>
            </a:r>
            <a:br>
              <a:rPr lang="en-US" sz="2800" dirty="0" smtClean="0">
                <a:latin typeface="Calibri" pitchFamily="34" charset="0"/>
                <a:cs typeface="Calibri" pitchFamily="34" charset="0"/>
              </a:rPr>
            </a:br>
            <a:r>
              <a:rPr lang="en-US" sz="2800" dirty="0" smtClean="0">
                <a:latin typeface="Calibri" pitchFamily="34" charset="0"/>
                <a:cs typeface="Calibri" pitchFamily="34" charset="0"/>
              </a:rPr>
              <a:t>organization to </a:t>
            </a:r>
            <a:br>
              <a:rPr lang="en-US" sz="2800" dirty="0" smtClean="0">
                <a:latin typeface="Calibri" pitchFamily="34" charset="0"/>
                <a:cs typeface="Calibri" pitchFamily="34" charset="0"/>
              </a:rPr>
            </a:br>
            <a:r>
              <a:rPr lang="en-US" sz="2800" dirty="0" smtClean="0">
                <a:latin typeface="Calibri" pitchFamily="34" charset="0"/>
                <a:cs typeface="Calibri" pitchFamily="34" charset="0"/>
              </a:rPr>
              <a:t>adapt.</a:t>
            </a:r>
            <a:endParaRPr lang="en-US" sz="2800" dirty="0">
              <a:latin typeface="Calibri" pitchFamily="34" charset="0"/>
              <a:cs typeface="Calibri" pitchFamily="34" charset="0"/>
            </a:endParaRPr>
          </a:p>
          <a:p>
            <a:pPr>
              <a:spcAft>
                <a:spcPts val="1200"/>
              </a:spcAft>
            </a:pPr>
            <a:endParaRPr lang="en-US" sz="3200" dirty="0" smtClean="0"/>
          </a:p>
          <a:p>
            <a:pPr>
              <a:spcAft>
                <a:spcPts val="1200"/>
              </a:spcAft>
            </a:pPr>
            <a:endParaRPr lang="en-US" sz="2800" dirty="0"/>
          </a:p>
          <a:p>
            <a:pPr>
              <a:spcAft>
                <a:spcPts val="1200"/>
              </a:spcAft>
            </a:pPr>
            <a:endParaRPr lang="en-US" sz="2800" dirty="0" smtClean="0"/>
          </a:p>
          <a:p>
            <a:pPr>
              <a:spcAft>
                <a:spcPts val="1200"/>
              </a:spcAft>
            </a:pPr>
            <a:endParaRPr lang="en-US" sz="2800" dirty="0"/>
          </a:p>
          <a:p>
            <a:endParaRPr lang="en-US" sz="3200" dirty="0"/>
          </a:p>
          <a:p>
            <a:endParaRPr lang="en-US" sz="3200" dirty="0"/>
          </a:p>
        </p:txBody>
      </p:sp>
      <p:grpSp>
        <p:nvGrpSpPr>
          <p:cNvPr id="86" name="Group 85"/>
          <p:cNvGrpSpPr/>
          <p:nvPr/>
        </p:nvGrpSpPr>
        <p:grpSpPr>
          <a:xfrm>
            <a:off x="3093867" y="3191109"/>
            <a:ext cx="5901666" cy="2768092"/>
            <a:chOff x="819413" y="2411688"/>
            <a:chExt cx="5971094" cy="2800657"/>
          </a:xfrm>
        </p:grpSpPr>
        <p:cxnSp>
          <p:nvCxnSpPr>
            <p:cNvPr id="84" name="Gerade Verbindung 80"/>
            <p:cNvCxnSpPr/>
            <p:nvPr/>
          </p:nvCxnSpPr>
          <p:spPr bwMode="auto">
            <a:xfrm flipH="1">
              <a:off x="1708261" y="4280888"/>
              <a:ext cx="3612" cy="405185"/>
            </a:xfrm>
            <a:prstGeom prst="line">
              <a:avLst/>
            </a:prstGeom>
            <a:noFill/>
            <a:ln w="9525" cap="flat" cmpd="sng" algn="ctr">
              <a:solidFill>
                <a:srgbClr val="5F5F5F"/>
              </a:solidFill>
              <a:prstDash val="solid"/>
            </a:ln>
            <a:effectLst/>
          </p:spPr>
        </p:cxnSp>
        <p:cxnSp>
          <p:nvCxnSpPr>
            <p:cNvPr id="87" name="Gerade Verbindung 80"/>
            <p:cNvCxnSpPr/>
            <p:nvPr/>
          </p:nvCxnSpPr>
          <p:spPr bwMode="auto">
            <a:xfrm flipH="1">
              <a:off x="5848409" y="4285211"/>
              <a:ext cx="3612" cy="405185"/>
            </a:xfrm>
            <a:prstGeom prst="line">
              <a:avLst/>
            </a:prstGeom>
            <a:noFill/>
            <a:ln w="9525" cap="flat" cmpd="sng" algn="ctr">
              <a:solidFill>
                <a:srgbClr val="5F5F5F"/>
              </a:solidFill>
              <a:prstDash val="solid"/>
            </a:ln>
            <a:effectLst/>
          </p:spPr>
        </p:cxnSp>
        <p:cxnSp>
          <p:nvCxnSpPr>
            <p:cNvPr id="81" name="Gerade Verbindung 80"/>
            <p:cNvCxnSpPr/>
            <p:nvPr/>
          </p:nvCxnSpPr>
          <p:spPr bwMode="auto">
            <a:xfrm flipH="1">
              <a:off x="1653619" y="3725040"/>
              <a:ext cx="2158677" cy="0"/>
            </a:xfrm>
            <a:prstGeom prst="line">
              <a:avLst/>
            </a:prstGeom>
            <a:noFill/>
            <a:ln w="9525" cap="flat" cmpd="sng" algn="ctr">
              <a:solidFill>
                <a:srgbClr val="5F5F5F"/>
              </a:solidFill>
              <a:prstDash val="solid"/>
            </a:ln>
            <a:effectLst/>
          </p:spPr>
        </p:cxnSp>
        <p:cxnSp>
          <p:nvCxnSpPr>
            <p:cNvPr id="58" name="Gerade Verbindung 80"/>
            <p:cNvCxnSpPr/>
            <p:nvPr/>
          </p:nvCxnSpPr>
          <p:spPr bwMode="auto">
            <a:xfrm flipH="1">
              <a:off x="3812297" y="3017520"/>
              <a:ext cx="3611" cy="1668553"/>
            </a:xfrm>
            <a:prstGeom prst="line">
              <a:avLst/>
            </a:prstGeom>
            <a:noFill/>
            <a:ln w="9525" cap="flat" cmpd="sng" algn="ctr">
              <a:solidFill>
                <a:srgbClr val="5F5F5F"/>
              </a:solidFill>
              <a:prstDash val="solid"/>
            </a:ln>
            <a:effectLst/>
          </p:spPr>
        </p:cxnSp>
        <p:grpSp>
          <p:nvGrpSpPr>
            <p:cNvPr id="74" name="Group 73"/>
            <p:cNvGrpSpPr/>
            <p:nvPr/>
          </p:nvGrpSpPr>
          <p:grpSpPr>
            <a:xfrm>
              <a:off x="1093229" y="3355927"/>
              <a:ext cx="1875528" cy="724541"/>
              <a:chOff x="2031969" y="4895167"/>
              <a:chExt cx="1875528" cy="724541"/>
            </a:xfrm>
          </p:grpSpPr>
          <p:sp>
            <p:nvSpPr>
              <p:cNvPr id="59" name="Rectangle 58"/>
              <p:cNvSpPr>
                <a:spLocks noChangeArrowheads="1"/>
              </p:cNvSpPr>
              <p:nvPr/>
            </p:nvSpPr>
            <p:spPr bwMode="auto">
              <a:xfrm>
                <a:off x="2031969" y="4895167"/>
                <a:ext cx="1874084" cy="724541"/>
              </a:xfrm>
              <a:prstGeom prst="rect">
                <a:avLst/>
              </a:prstGeom>
              <a:solidFill>
                <a:schemeClr val="accent2">
                  <a:lumMod val="7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1">
                  <a:ln>
                    <a:noFill/>
                  </a:ln>
                  <a:solidFill>
                    <a:sysClr val="window" lastClr="FFFFFF"/>
                  </a:solidFill>
                  <a:effectLst/>
                  <a:uLnTx/>
                  <a:uFillTx/>
                  <a:latin typeface="Calibri"/>
                  <a:ea typeface="ＭＳ Ｐゴシック" pitchFamily="-112" charset="-128"/>
                  <a:cs typeface="+mn-cs"/>
                </a:endParaRPr>
              </a:p>
            </p:txBody>
          </p:sp>
          <p:sp>
            <p:nvSpPr>
              <p:cNvPr id="61" name="Rectangle 60"/>
              <p:cNvSpPr>
                <a:spLocks noChangeArrowheads="1"/>
              </p:cNvSpPr>
              <p:nvPr/>
            </p:nvSpPr>
            <p:spPr bwMode="auto">
              <a:xfrm>
                <a:off x="2034859" y="5093436"/>
                <a:ext cx="1872638" cy="328001"/>
              </a:xfrm>
              <a:prstGeom prst="rect">
                <a:avLst/>
              </a:prstGeom>
              <a:noFill/>
              <a:ln w="9525">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1" smtClean="0">
                    <a:ln>
                      <a:noFill/>
                    </a:ln>
                    <a:solidFill>
                      <a:sysClr val="window" lastClr="FFFFFF"/>
                    </a:solidFill>
                    <a:effectLst/>
                    <a:uLnTx/>
                    <a:uFillTx/>
                    <a:latin typeface="Calibri" pitchFamily="-112" charset="0"/>
                    <a:ea typeface="+mn-ea"/>
                    <a:cs typeface="+mn-cs"/>
                  </a:rPr>
                  <a:t>ASSISTANT</a:t>
                </a:r>
                <a:endParaRPr kumimoji="0" lang="en-US" sz="1200" i="0" u="none" strike="noStrike" kern="1200" cap="none" spc="0" normalizeH="0" baseline="0" noProof="1">
                  <a:ln>
                    <a:noFill/>
                  </a:ln>
                  <a:solidFill>
                    <a:sysClr val="window" lastClr="FFFFFF"/>
                  </a:solidFill>
                  <a:effectLst/>
                  <a:uLnTx/>
                  <a:uFillTx/>
                  <a:latin typeface="Calibri" pitchFamily="-112" charset="0"/>
                  <a:ea typeface="+mn-ea"/>
                  <a:cs typeface="+mn-cs"/>
                </a:endParaRPr>
              </a:p>
            </p:txBody>
          </p:sp>
        </p:grpSp>
        <p:grpSp>
          <p:nvGrpSpPr>
            <p:cNvPr id="75" name="Group 74"/>
            <p:cNvGrpSpPr/>
            <p:nvPr/>
          </p:nvGrpSpPr>
          <p:grpSpPr>
            <a:xfrm>
              <a:off x="2876699" y="2411688"/>
              <a:ext cx="1873256" cy="730416"/>
              <a:chOff x="1817519" y="2801739"/>
              <a:chExt cx="1873256" cy="730416"/>
            </a:xfrm>
          </p:grpSpPr>
          <p:sp>
            <p:nvSpPr>
              <p:cNvPr id="60" name="Rectangle 59"/>
              <p:cNvSpPr>
                <a:spLocks noChangeArrowheads="1"/>
              </p:cNvSpPr>
              <p:nvPr/>
            </p:nvSpPr>
            <p:spPr bwMode="auto">
              <a:xfrm>
                <a:off x="1817519" y="2801739"/>
                <a:ext cx="1871194" cy="730416"/>
              </a:xfrm>
              <a:prstGeom prst="rect">
                <a:avLst/>
              </a:prstGeom>
              <a:gradFill flip="none" rotWithShape="1">
                <a:gsLst>
                  <a:gs pos="0">
                    <a:srgbClr val="4F81BD">
                      <a:lumMod val="75000"/>
                    </a:srgbClr>
                  </a:gs>
                  <a:gs pos="100000">
                    <a:srgbClr val="1F497D">
                      <a:lumMod val="75000"/>
                    </a:srgbClr>
                  </a:gs>
                </a:gsLst>
                <a:lin ang="5400000" scaled="1"/>
                <a:tileRect/>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1">
                  <a:ln>
                    <a:noFill/>
                  </a:ln>
                  <a:solidFill>
                    <a:sysClr val="window" lastClr="FFFFFF"/>
                  </a:solidFill>
                  <a:effectLst/>
                  <a:uLnTx/>
                  <a:uFillTx/>
                  <a:latin typeface="Calibri"/>
                  <a:ea typeface="ＭＳ Ｐゴシック" pitchFamily="-112" charset="-128"/>
                  <a:cs typeface="+mn-cs"/>
                </a:endParaRPr>
              </a:p>
            </p:txBody>
          </p:sp>
          <p:sp>
            <p:nvSpPr>
              <p:cNvPr id="62" name="Rectangle 61"/>
              <p:cNvSpPr>
                <a:spLocks noChangeArrowheads="1"/>
              </p:cNvSpPr>
              <p:nvPr/>
            </p:nvSpPr>
            <p:spPr bwMode="auto">
              <a:xfrm>
                <a:off x="1818137" y="2988112"/>
                <a:ext cx="1872638" cy="328001"/>
              </a:xfrm>
              <a:prstGeom prst="rect">
                <a:avLst/>
              </a:prstGeom>
              <a:noFill/>
              <a:ln w="9525">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1" smtClean="0">
                    <a:ln>
                      <a:noFill/>
                    </a:ln>
                    <a:solidFill>
                      <a:sysClr val="window" lastClr="FFFFFF"/>
                    </a:solidFill>
                    <a:effectLst/>
                    <a:uLnTx/>
                    <a:uFillTx/>
                    <a:latin typeface="Calibri" pitchFamily="-112" charset="0"/>
                    <a:ea typeface="+mn-ea"/>
                    <a:cs typeface="+mn-cs"/>
                  </a:rPr>
                  <a:t>VICE</a:t>
                </a:r>
                <a:r>
                  <a:rPr kumimoji="0" lang="en-US" sz="1200" i="0" u="none" strike="noStrike" kern="1200" cap="none" spc="0" normalizeH="0" noProof="1" smtClean="0">
                    <a:ln>
                      <a:noFill/>
                    </a:ln>
                    <a:solidFill>
                      <a:sysClr val="window" lastClr="FFFFFF"/>
                    </a:solidFill>
                    <a:effectLst/>
                    <a:uLnTx/>
                    <a:uFillTx/>
                    <a:latin typeface="Calibri" pitchFamily="-112" charset="0"/>
                    <a:ea typeface="+mn-ea"/>
                    <a:cs typeface="+mn-cs"/>
                  </a:rPr>
                  <a:t> </a:t>
                </a:r>
                <a:br>
                  <a:rPr kumimoji="0" lang="en-US" sz="1200" i="0" u="none" strike="noStrike" kern="1200" cap="none" spc="0" normalizeH="0" noProof="1" smtClean="0">
                    <a:ln>
                      <a:noFill/>
                    </a:ln>
                    <a:solidFill>
                      <a:sysClr val="window" lastClr="FFFFFF"/>
                    </a:solidFill>
                    <a:effectLst/>
                    <a:uLnTx/>
                    <a:uFillTx/>
                    <a:latin typeface="Calibri" pitchFamily="-112" charset="0"/>
                    <a:ea typeface="+mn-ea"/>
                    <a:cs typeface="+mn-cs"/>
                  </a:rPr>
                </a:br>
                <a:r>
                  <a:rPr kumimoji="0" lang="en-US" sz="1200" i="0" u="none" strike="noStrike" kern="1200" cap="none" spc="0" normalizeH="0" noProof="1" smtClean="0">
                    <a:ln>
                      <a:noFill/>
                    </a:ln>
                    <a:solidFill>
                      <a:sysClr val="window" lastClr="FFFFFF"/>
                    </a:solidFill>
                    <a:effectLst/>
                    <a:uLnTx/>
                    <a:uFillTx/>
                    <a:latin typeface="Calibri" pitchFamily="-112" charset="0"/>
                    <a:ea typeface="+mn-ea"/>
                    <a:cs typeface="+mn-cs"/>
                  </a:rPr>
                  <a:t>CHANCELLOR</a:t>
                </a:r>
                <a:endParaRPr kumimoji="0" lang="en-US" sz="1200" i="0" u="none" strike="noStrike" kern="1200" cap="none" spc="0" normalizeH="0" baseline="0" noProof="1">
                  <a:ln>
                    <a:noFill/>
                  </a:ln>
                  <a:solidFill>
                    <a:sysClr val="window" lastClr="FFFFFF"/>
                  </a:solidFill>
                  <a:effectLst/>
                  <a:uLnTx/>
                  <a:uFillTx/>
                  <a:latin typeface="Calibri" pitchFamily="-112" charset="0"/>
                  <a:ea typeface="+mn-ea"/>
                  <a:cs typeface="+mn-cs"/>
                </a:endParaRPr>
              </a:p>
            </p:txBody>
          </p:sp>
        </p:grpSp>
        <p:grpSp>
          <p:nvGrpSpPr>
            <p:cNvPr id="71" name="Group 70"/>
            <p:cNvGrpSpPr/>
            <p:nvPr/>
          </p:nvGrpSpPr>
          <p:grpSpPr>
            <a:xfrm>
              <a:off x="819413" y="4487804"/>
              <a:ext cx="1875528" cy="724541"/>
              <a:chOff x="4527349" y="4883565"/>
              <a:chExt cx="1875528" cy="724541"/>
            </a:xfrm>
          </p:grpSpPr>
          <p:sp>
            <p:nvSpPr>
              <p:cNvPr id="63" name="Rectangle 62"/>
              <p:cNvSpPr>
                <a:spLocks noChangeArrowheads="1"/>
              </p:cNvSpPr>
              <p:nvPr/>
            </p:nvSpPr>
            <p:spPr bwMode="auto">
              <a:xfrm>
                <a:off x="4527349" y="4883565"/>
                <a:ext cx="1874084" cy="724541"/>
              </a:xfrm>
              <a:prstGeom prst="rect">
                <a:avLst/>
              </a:prstGeom>
              <a:solidFill>
                <a:schemeClr val="accent2">
                  <a:lumMod val="7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1">
                  <a:ln>
                    <a:noFill/>
                  </a:ln>
                  <a:solidFill>
                    <a:sysClr val="window" lastClr="FFFFFF"/>
                  </a:solidFill>
                  <a:effectLst/>
                  <a:uLnTx/>
                  <a:uFillTx/>
                  <a:latin typeface="Calibri"/>
                  <a:ea typeface="ＭＳ Ｐゴシック" pitchFamily="-112" charset="-128"/>
                  <a:cs typeface="+mn-cs"/>
                </a:endParaRPr>
              </a:p>
            </p:txBody>
          </p:sp>
          <p:sp>
            <p:nvSpPr>
              <p:cNvPr id="64" name="Rectangle 63"/>
              <p:cNvSpPr>
                <a:spLocks noChangeArrowheads="1"/>
              </p:cNvSpPr>
              <p:nvPr/>
            </p:nvSpPr>
            <p:spPr bwMode="auto">
              <a:xfrm>
                <a:off x="4530239" y="5081834"/>
                <a:ext cx="1872638" cy="328001"/>
              </a:xfrm>
              <a:prstGeom prst="rect">
                <a:avLst/>
              </a:prstGeom>
              <a:noFill/>
              <a:ln w="9525">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1" smtClean="0">
                    <a:ln>
                      <a:noFill/>
                    </a:ln>
                    <a:solidFill>
                      <a:sysClr val="window" lastClr="FFFFFF"/>
                    </a:solidFill>
                    <a:effectLst/>
                    <a:uLnTx/>
                    <a:uFillTx/>
                    <a:latin typeface="Calibri" pitchFamily="-112" charset="0"/>
                    <a:ea typeface="+mn-ea"/>
                    <a:cs typeface="+mn-cs"/>
                  </a:rPr>
                  <a:t>DIRECTOR 1</a:t>
                </a:r>
                <a:endParaRPr kumimoji="0" lang="en-US" sz="1200" i="0" u="none" strike="noStrike" kern="1200" cap="none" spc="0" normalizeH="0" baseline="0" noProof="1">
                  <a:ln>
                    <a:noFill/>
                  </a:ln>
                  <a:solidFill>
                    <a:sysClr val="window" lastClr="FFFFFF"/>
                  </a:solidFill>
                  <a:effectLst/>
                  <a:uLnTx/>
                  <a:uFillTx/>
                  <a:latin typeface="Calibri" pitchFamily="-112" charset="0"/>
                  <a:ea typeface="+mn-ea"/>
                  <a:cs typeface="+mn-cs"/>
                </a:endParaRPr>
              </a:p>
            </p:txBody>
          </p:sp>
        </p:grpSp>
        <p:grpSp>
          <p:nvGrpSpPr>
            <p:cNvPr id="73" name="Group 72"/>
            <p:cNvGrpSpPr/>
            <p:nvPr/>
          </p:nvGrpSpPr>
          <p:grpSpPr>
            <a:xfrm>
              <a:off x="2876699" y="4487804"/>
              <a:ext cx="1875528" cy="724541"/>
              <a:chOff x="4682639" y="3397170"/>
              <a:chExt cx="1875528" cy="724541"/>
            </a:xfrm>
          </p:grpSpPr>
          <p:sp>
            <p:nvSpPr>
              <p:cNvPr id="65" name="Rectangle 64"/>
              <p:cNvSpPr>
                <a:spLocks noChangeArrowheads="1"/>
              </p:cNvSpPr>
              <p:nvPr/>
            </p:nvSpPr>
            <p:spPr bwMode="auto">
              <a:xfrm>
                <a:off x="4682639" y="3397170"/>
                <a:ext cx="1874084" cy="724541"/>
              </a:xfrm>
              <a:prstGeom prst="rect">
                <a:avLst/>
              </a:prstGeom>
              <a:solidFill>
                <a:schemeClr val="accent2">
                  <a:lumMod val="7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1">
                  <a:ln>
                    <a:noFill/>
                  </a:ln>
                  <a:solidFill>
                    <a:sysClr val="window" lastClr="FFFFFF"/>
                  </a:solidFill>
                  <a:effectLst/>
                  <a:uLnTx/>
                  <a:uFillTx/>
                  <a:latin typeface="Calibri"/>
                  <a:ea typeface="ＭＳ Ｐゴシック" pitchFamily="-112" charset="-128"/>
                  <a:cs typeface="+mn-cs"/>
                </a:endParaRPr>
              </a:p>
            </p:txBody>
          </p:sp>
          <p:sp>
            <p:nvSpPr>
              <p:cNvPr id="66" name="Rectangle 65"/>
              <p:cNvSpPr>
                <a:spLocks noChangeArrowheads="1"/>
              </p:cNvSpPr>
              <p:nvPr/>
            </p:nvSpPr>
            <p:spPr bwMode="auto">
              <a:xfrm>
                <a:off x="4685529" y="3595439"/>
                <a:ext cx="1872638" cy="328001"/>
              </a:xfrm>
              <a:prstGeom prst="rect">
                <a:avLst/>
              </a:prstGeom>
              <a:noFill/>
              <a:ln w="9525">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1" smtClean="0">
                    <a:ln>
                      <a:noFill/>
                    </a:ln>
                    <a:solidFill>
                      <a:sysClr val="window" lastClr="FFFFFF"/>
                    </a:solidFill>
                    <a:effectLst/>
                    <a:uLnTx/>
                    <a:uFillTx/>
                    <a:latin typeface="Calibri" pitchFamily="-112" charset="0"/>
                    <a:ea typeface="+mn-ea"/>
                    <a:cs typeface="+mn-cs"/>
                  </a:rPr>
                  <a:t>DIRECTOR  2</a:t>
                </a:r>
                <a:endParaRPr kumimoji="0" lang="en-US" sz="1200" i="0" u="none" strike="noStrike" kern="1200" cap="none" spc="0" normalizeH="0" baseline="0" noProof="1">
                  <a:ln>
                    <a:noFill/>
                  </a:ln>
                  <a:solidFill>
                    <a:sysClr val="window" lastClr="FFFFFF"/>
                  </a:solidFill>
                  <a:effectLst/>
                  <a:uLnTx/>
                  <a:uFillTx/>
                  <a:latin typeface="Calibri" pitchFamily="-112" charset="0"/>
                  <a:ea typeface="+mn-ea"/>
                  <a:cs typeface="+mn-cs"/>
                </a:endParaRPr>
              </a:p>
            </p:txBody>
          </p:sp>
        </p:grpSp>
        <p:grpSp>
          <p:nvGrpSpPr>
            <p:cNvPr id="72" name="Group 71"/>
            <p:cNvGrpSpPr/>
            <p:nvPr/>
          </p:nvGrpSpPr>
          <p:grpSpPr>
            <a:xfrm>
              <a:off x="4914979" y="4487804"/>
              <a:ext cx="1875528" cy="724541"/>
              <a:chOff x="6888559" y="4539267"/>
              <a:chExt cx="1875528" cy="724541"/>
            </a:xfrm>
          </p:grpSpPr>
          <p:sp>
            <p:nvSpPr>
              <p:cNvPr id="67" name="Rectangle 66"/>
              <p:cNvSpPr>
                <a:spLocks noChangeArrowheads="1"/>
              </p:cNvSpPr>
              <p:nvPr/>
            </p:nvSpPr>
            <p:spPr bwMode="auto">
              <a:xfrm>
                <a:off x="6888559" y="4539267"/>
                <a:ext cx="1874084" cy="724541"/>
              </a:xfrm>
              <a:prstGeom prst="rect">
                <a:avLst/>
              </a:prstGeom>
              <a:solidFill>
                <a:schemeClr val="accent2">
                  <a:lumMod val="75000"/>
                </a:scheme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1">
                  <a:ln>
                    <a:noFill/>
                  </a:ln>
                  <a:solidFill>
                    <a:sysClr val="window" lastClr="FFFFFF"/>
                  </a:solidFill>
                  <a:effectLst/>
                  <a:uLnTx/>
                  <a:uFillTx/>
                  <a:latin typeface="Calibri"/>
                  <a:ea typeface="ＭＳ Ｐゴシック" pitchFamily="-112" charset="-128"/>
                  <a:cs typeface="+mn-cs"/>
                </a:endParaRPr>
              </a:p>
            </p:txBody>
          </p:sp>
          <p:sp>
            <p:nvSpPr>
              <p:cNvPr id="68" name="Rectangle 67"/>
              <p:cNvSpPr>
                <a:spLocks noChangeArrowheads="1"/>
              </p:cNvSpPr>
              <p:nvPr/>
            </p:nvSpPr>
            <p:spPr bwMode="auto">
              <a:xfrm>
                <a:off x="6891449" y="4737536"/>
                <a:ext cx="1872638" cy="328001"/>
              </a:xfrm>
              <a:prstGeom prst="rect">
                <a:avLst/>
              </a:prstGeom>
              <a:noFill/>
              <a:ln w="9525">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1" smtClean="0">
                    <a:ln>
                      <a:noFill/>
                    </a:ln>
                    <a:solidFill>
                      <a:sysClr val="window" lastClr="FFFFFF"/>
                    </a:solidFill>
                    <a:effectLst/>
                    <a:uLnTx/>
                    <a:uFillTx/>
                    <a:latin typeface="Calibri" pitchFamily="-112" charset="0"/>
                    <a:ea typeface="+mn-ea"/>
                    <a:cs typeface="+mn-cs"/>
                  </a:rPr>
                  <a:t>DIRECTOR 3</a:t>
                </a:r>
                <a:endParaRPr kumimoji="0" lang="en-US" sz="1200" i="0" u="none" strike="noStrike" kern="1200" cap="none" spc="0" normalizeH="0" baseline="0" noProof="1">
                  <a:ln>
                    <a:noFill/>
                  </a:ln>
                  <a:solidFill>
                    <a:sysClr val="window" lastClr="FFFFFF"/>
                  </a:solidFill>
                  <a:effectLst/>
                  <a:uLnTx/>
                  <a:uFillTx/>
                  <a:latin typeface="Calibri" pitchFamily="-112" charset="0"/>
                  <a:ea typeface="+mn-ea"/>
                  <a:cs typeface="+mn-cs"/>
                </a:endParaRPr>
              </a:p>
            </p:txBody>
          </p:sp>
        </p:grpSp>
        <p:cxnSp>
          <p:nvCxnSpPr>
            <p:cNvPr id="69" name="Gerade Verbindung 80"/>
            <p:cNvCxnSpPr/>
            <p:nvPr/>
          </p:nvCxnSpPr>
          <p:spPr bwMode="auto">
            <a:xfrm flipH="1">
              <a:off x="1717195" y="4280888"/>
              <a:ext cx="4134826" cy="0"/>
            </a:xfrm>
            <a:prstGeom prst="line">
              <a:avLst/>
            </a:prstGeom>
            <a:noFill/>
            <a:ln w="9525" cap="flat" cmpd="sng" algn="ctr">
              <a:solidFill>
                <a:srgbClr val="5F5F5F"/>
              </a:solidFill>
              <a:prstDash val="solid"/>
            </a:ln>
            <a:effectLst/>
          </p:spPr>
        </p:cxnSp>
      </p:grpSp>
      <p:sp>
        <p:nvSpPr>
          <p:cNvPr id="6" name="Title 1"/>
          <p:cNvSpPr txBox="1">
            <a:spLocks/>
          </p:cNvSpPr>
          <p:nvPr/>
        </p:nvSpPr>
        <p:spPr>
          <a:xfrm>
            <a:off x="370900" y="133350"/>
            <a:ext cx="8229600" cy="1104899"/>
          </a:xfrm>
          <a:prstGeom prst="rect">
            <a:avLst/>
          </a:prstGeom>
        </p:spPr>
        <p:txBody>
          <a:bodyPr lIns="0" tIns="0" rIns="0" bIns="0" anchor="ctr" anchorCtr="0">
            <a:normAutofit/>
          </a:bodyPr>
          <a:lstStyle>
            <a:lvl1pPr algn="l" defTabSz="457200" rtl="0" eaLnBrk="1" fontAlgn="base" hangingPunct="1">
              <a:spcBef>
                <a:spcPct val="0"/>
              </a:spcBef>
              <a:spcAft>
                <a:spcPct val="0"/>
              </a:spcAft>
              <a:defRPr sz="3200" b="1" kern="1200" baseline="0">
                <a:solidFill>
                  <a:schemeClr val="tx1"/>
                </a:solidFill>
                <a:latin typeface="Arial"/>
                <a:ea typeface="+mj-ea"/>
                <a:cs typeface="Arial"/>
              </a:defRPr>
            </a:lvl1pPr>
            <a:lvl2pPr algn="l" defTabSz="457200" rtl="0" eaLnBrk="1" fontAlgn="base" hangingPunct="1">
              <a:spcBef>
                <a:spcPct val="0"/>
              </a:spcBef>
              <a:spcAft>
                <a:spcPct val="0"/>
              </a:spcAft>
              <a:defRPr sz="3200" b="1">
                <a:solidFill>
                  <a:schemeClr val="tx1"/>
                </a:solidFill>
                <a:latin typeface="Arial" charset="0"/>
                <a:cs typeface="Arial" charset="0"/>
              </a:defRPr>
            </a:lvl2pPr>
            <a:lvl3pPr algn="l" defTabSz="457200" rtl="0" eaLnBrk="1" fontAlgn="base" hangingPunct="1">
              <a:spcBef>
                <a:spcPct val="0"/>
              </a:spcBef>
              <a:spcAft>
                <a:spcPct val="0"/>
              </a:spcAft>
              <a:defRPr sz="3200" b="1">
                <a:solidFill>
                  <a:schemeClr val="tx1"/>
                </a:solidFill>
                <a:latin typeface="Arial" charset="0"/>
                <a:cs typeface="Arial" charset="0"/>
              </a:defRPr>
            </a:lvl3pPr>
            <a:lvl4pPr algn="l" defTabSz="457200" rtl="0" eaLnBrk="1" fontAlgn="base" hangingPunct="1">
              <a:spcBef>
                <a:spcPct val="0"/>
              </a:spcBef>
              <a:spcAft>
                <a:spcPct val="0"/>
              </a:spcAft>
              <a:defRPr sz="3200" b="1">
                <a:solidFill>
                  <a:schemeClr val="tx1"/>
                </a:solidFill>
                <a:latin typeface="Arial" charset="0"/>
                <a:cs typeface="Arial" charset="0"/>
              </a:defRPr>
            </a:lvl4pPr>
            <a:lvl5pPr algn="l" defTabSz="457200" rtl="0" eaLnBrk="1" fontAlgn="base" hangingPunct="1">
              <a:spcBef>
                <a:spcPct val="0"/>
              </a:spcBef>
              <a:spcAft>
                <a:spcPct val="0"/>
              </a:spcAft>
              <a:defRPr sz="3200" b="1">
                <a:solidFill>
                  <a:schemeClr val="tx1"/>
                </a:solidFill>
                <a:latin typeface="Arial" charset="0"/>
                <a:cs typeface="Arial" charset="0"/>
              </a:defRPr>
            </a:lvl5pPr>
            <a:lvl6pPr marL="457200" algn="ctr" defTabSz="457200" rtl="0" eaLnBrk="1" fontAlgn="base" hangingPunct="1">
              <a:spcBef>
                <a:spcPct val="0"/>
              </a:spcBef>
              <a:spcAft>
                <a:spcPct val="0"/>
              </a:spcAft>
              <a:defRPr sz="4400">
                <a:solidFill>
                  <a:srgbClr val="404040"/>
                </a:solidFill>
                <a:latin typeface="Arial" charset="0"/>
                <a:cs typeface="Arial" charset="0"/>
              </a:defRPr>
            </a:lvl6pPr>
            <a:lvl7pPr marL="914400" algn="ctr" defTabSz="457200" rtl="0" eaLnBrk="1" fontAlgn="base" hangingPunct="1">
              <a:spcBef>
                <a:spcPct val="0"/>
              </a:spcBef>
              <a:spcAft>
                <a:spcPct val="0"/>
              </a:spcAft>
              <a:defRPr sz="4400">
                <a:solidFill>
                  <a:srgbClr val="404040"/>
                </a:solidFill>
                <a:latin typeface="Arial" charset="0"/>
                <a:cs typeface="Arial" charset="0"/>
              </a:defRPr>
            </a:lvl7pPr>
            <a:lvl8pPr marL="1371600" algn="ctr" defTabSz="457200" rtl="0" eaLnBrk="1" fontAlgn="base" hangingPunct="1">
              <a:spcBef>
                <a:spcPct val="0"/>
              </a:spcBef>
              <a:spcAft>
                <a:spcPct val="0"/>
              </a:spcAft>
              <a:defRPr sz="4400">
                <a:solidFill>
                  <a:srgbClr val="404040"/>
                </a:solidFill>
                <a:latin typeface="Arial" charset="0"/>
                <a:cs typeface="Arial" charset="0"/>
              </a:defRPr>
            </a:lvl8pPr>
            <a:lvl9pPr marL="1828800" algn="ctr" defTabSz="457200" rtl="0" eaLnBrk="1" fontAlgn="base" hangingPunct="1">
              <a:spcBef>
                <a:spcPct val="0"/>
              </a:spcBef>
              <a:spcAft>
                <a:spcPct val="0"/>
              </a:spcAft>
              <a:defRPr sz="4400">
                <a:solidFill>
                  <a:srgbClr val="404040"/>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464646"/>
                </a:solidFill>
                <a:effectLst/>
                <a:uLnTx/>
                <a:uFillTx/>
                <a:latin typeface="Calibri" pitchFamily="34" charset="0"/>
                <a:cs typeface="Calibri" pitchFamily="34" charset="0"/>
              </a:rPr>
              <a:t>WHAT</a:t>
            </a:r>
            <a:r>
              <a:rPr kumimoji="0" lang="en-US" sz="4000" b="1" i="0" u="none" strike="noStrike" kern="1200" cap="none" spc="0" normalizeH="0" noProof="0" dirty="0" smtClean="0">
                <a:ln>
                  <a:noFill/>
                </a:ln>
                <a:solidFill>
                  <a:srgbClr val="464646"/>
                </a:solidFill>
                <a:effectLst/>
                <a:uLnTx/>
                <a:uFillTx/>
                <a:latin typeface="Calibri" pitchFamily="34" charset="0"/>
                <a:cs typeface="Calibri" pitchFamily="34" charset="0"/>
              </a:rPr>
              <a:t> IS ORGANIZATION </a:t>
            </a:r>
            <a:r>
              <a:rPr kumimoji="0" lang="en-US" sz="4000" b="1" i="0" u="sng" strike="noStrike" kern="1200" cap="none" spc="0" normalizeH="0" noProof="0" dirty="0" smtClean="0">
                <a:ln>
                  <a:noFill/>
                </a:ln>
                <a:solidFill>
                  <a:srgbClr val="464646"/>
                </a:solidFill>
                <a:effectLst/>
                <a:uLnTx/>
                <a:uFillTx/>
                <a:latin typeface="Calibri" pitchFamily="34" charset="0"/>
                <a:cs typeface="Calibri" pitchFamily="34" charset="0"/>
              </a:rPr>
              <a:t>DESIGN</a:t>
            </a:r>
            <a:r>
              <a:rPr kumimoji="0" lang="en-US" sz="4000" b="1" i="0" u="none" strike="noStrike" kern="1200" cap="none" spc="0" normalizeH="0" noProof="0" dirty="0" smtClean="0">
                <a:ln>
                  <a:noFill/>
                </a:ln>
                <a:solidFill>
                  <a:srgbClr val="464646"/>
                </a:solidFill>
                <a:effectLst/>
                <a:uLnTx/>
                <a:uFillTx/>
                <a:latin typeface="Calibri" pitchFamily="34" charset="0"/>
                <a:cs typeface="Calibri" pitchFamily="34" charset="0"/>
              </a:rPr>
              <a:t>?</a:t>
            </a:r>
            <a:endParaRPr kumimoji="0" lang="en-US" sz="4000" b="1" i="0" u="none" strike="noStrike" kern="1200" cap="none" spc="0" normalizeH="0" baseline="0" noProof="0" dirty="0">
              <a:ln>
                <a:noFill/>
              </a:ln>
              <a:solidFill>
                <a:srgbClr val="464646"/>
              </a:solidFill>
              <a:effectLst/>
              <a:uLnTx/>
              <a:uFillTx/>
              <a:latin typeface="Calibri" pitchFamily="34" charset="0"/>
              <a:cs typeface="Calibri" pitchFamily="34" charset="0"/>
            </a:endParaRPr>
          </a:p>
        </p:txBody>
      </p:sp>
      <p:sp>
        <p:nvSpPr>
          <p:cNvPr id="25" name="Rectangle 24">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3477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Равнобедренный треугольник 29"/>
          <p:cNvSpPr/>
          <p:nvPr/>
        </p:nvSpPr>
        <p:spPr>
          <a:xfrm>
            <a:off x="3362089" y="1241555"/>
            <a:ext cx="2049471" cy="1871270"/>
          </a:xfrm>
          <a:prstGeom prst="triangle">
            <a:avLst>
              <a:gd name="adj" fmla="val 50056"/>
            </a:avLst>
          </a:prstGeom>
          <a:solidFill>
            <a:schemeClr val="bg1">
              <a:lumMod val="50000"/>
            </a:schemeClr>
          </a:solidFill>
          <a:ln w="25400" cap="flat" cmpd="sng" algn="ctr">
            <a:noFill/>
            <a:prstDash val="solid"/>
          </a:ln>
          <a:effectLst/>
        </p:spPr>
        <p:txBody>
          <a:bodyPr rtlCol="0" anchor="ctr"/>
          <a:lstStyle/>
          <a:p>
            <a:pPr algn="ctr">
              <a:defRPr/>
            </a:pPr>
            <a:endParaRPr lang="ru-RU" sz="4000" kern="0" smtClean="0">
              <a:solidFill>
                <a:srgbClr val="FFFFFF"/>
              </a:solidFill>
              <a:latin typeface="Arial"/>
              <a:cs typeface="Arial" pitchFamily="34" charset="0"/>
            </a:endParaRPr>
          </a:p>
        </p:txBody>
      </p:sp>
      <p:sp>
        <p:nvSpPr>
          <p:cNvPr id="18" name="Трапеция 34"/>
          <p:cNvSpPr/>
          <p:nvPr/>
        </p:nvSpPr>
        <p:spPr>
          <a:xfrm>
            <a:off x="2831830" y="3171993"/>
            <a:ext cx="3109992" cy="887497"/>
          </a:xfrm>
          <a:prstGeom prst="trapezoid">
            <a:avLst>
              <a:gd name="adj" fmla="val 60625"/>
            </a:avLst>
          </a:prstGeom>
          <a:solidFill>
            <a:schemeClr val="accent2">
              <a:lumMod val="75000"/>
            </a:schemeClr>
          </a:solidFill>
          <a:ln w="25400" cap="flat" cmpd="sng" algn="ctr">
            <a:noFill/>
            <a:prstDash val="solid"/>
          </a:ln>
          <a:effectLst/>
        </p:spPr>
        <p:txBody>
          <a:bodyPr rtlCol="0" anchor="ctr"/>
          <a:lstStyle/>
          <a:p>
            <a:pPr algn="ctr">
              <a:defRPr/>
            </a:pPr>
            <a:endParaRPr lang="ru-RU" sz="4000" kern="0" smtClean="0">
              <a:solidFill>
                <a:srgbClr val="FFFFFF"/>
              </a:solidFill>
              <a:latin typeface="Arial"/>
              <a:cs typeface="Arial" pitchFamily="34" charset="0"/>
            </a:endParaRPr>
          </a:p>
        </p:txBody>
      </p:sp>
      <p:sp>
        <p:nvSpPr>
          <p:cNvPr id="19" name="Трапеция 35"/>
          <p:cNvSpPr/>
          <p:nvPr/>
        </p:nvSpPr>
        <p:spPr>
          <a:xfrm>
            <a:off x="2309096" y="4121518"/>
            <a:ext cx="4155461" cy="887497"/>
          </a:xfrm>
          <a:prstGeom prst="trapezoid">
            <a:avLst>
              <a:gd name="adj" fmla="val 60625"/>
            </a:avLst>
          </a:prstGeom>
          <a:solidFill>
            <a:schemeClr val="accent3">
              <a:lumMod val="75000"/>
            </a:schemeClr>
          </a:solidFill>
          <a:ln w="25400" cap="flat" cmpd="sng" algn="ctr">
            <a:noFill/>
            <a:prstDash val="solid"/>
          </a:ln>
          <a:effectLst/>
        </p:spPr>
        <p:txBody>
          <a:bodyPr rtlCol="0" anchor="ctr"/>
          <a:lstStyle/>
          <a:p>
            <a:pPr algn="ctr">
              <a:defRPr/>
            </a:pPr>
            <a:endParaRPr lang="ru-RU" sz="4000" kern="0" smtClean="0">
              <a:solidFill>
                <a:srgbClr val="FFFFFF"/>
              </a:solidFill>
              <a:latin typeface="Arial"/>
              <a:cs typeface="Arial" pitchFamily="34" charset="0"/>
            </a:endParaRPr>
          </a:p>
        </p:txBody>
      </p:sp>
      <p:sp>
        <p:nvSpPr>
          <p:cNvPr id="20" name="Трапеция 35"/>
          <p:cNvSpPr/>
          <p:nvPr/>
        </p:nvSpPr>
        <p:spPr>
          <a:xfrm>
            <a:off x="1789277" y="5068315"/>
            <a:ext cx="5195098" cy="887497"/>
          </a:xfrm>
          <a:prstGeom prst="trapezoid">
            <a:avLst>
              <a:gd name="adj" fmla="val 60625"/>
            </a:avLst>
          </a:prstGeom>
          <a:solidFill>
            <a:schemeClr val="accent1">
              <a:lumMod val="75000"/>
            </a:scheme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a:defRPr/>
            </a:pPr>
            <a:endParaRPr lang="ru-RU" sz="4000" kern="0" smtClean="0">
              <a:solidFill>
                <a:srgbClr val="FFFFFF"/>
              </a:solidFill>
              <a:latin typeface="Arial"/>
              <a:cs typeface="Arial" pitchFamily="34" charset="0"/>
            </a:endParaRPr>
          </a:p>
        </p:txBody>
      </p:sp>
      <p:sp>
        <p:nvSpPr>
          <p:cNvPr id="21" name="TextBox 44"/>
          <p:cNvSpPr txBox="1">
            <a:spLocks noChangeArrowheads="1"/>
          </p:cNvSpPr>
          <p:nvPr/>
        </p:nvSpPr>
        <p:spPr bwMode="auto">
          <a:xfrm>
            <a:off x="2259205" y="5345392"/>
            <a:ext cx="4240828" cy="353943"/>
          </a:xfrm>
          <a:prstGeom prst="rect">
            <a:avLst/>
          </a:prstGeom>
          <a:noFill/>
          <a:ln w="9525">
            <a:noFill/>
            <a:miter lim="800000"/>
            <a:headEnd/>
            <a:tailEnd/>
          </a:ln>
        </p:spPr>
        <p:txBody>
          <a:bodyPr wrap="square">
            <a:spAutoFit/>
          </a:bodyPr>
          <a:lstStyle/>
          <a:p>
            <a:pPr marL="228600" indent="-228600" algn="ctr">
              <a:defRPr/>
            </a:pPr>
            <a:r>
              <a:rPr lang="en-US" sz="1700" kern="0" dirty="0" smtClean="0">
                <a:solidFill>
                  <a:srgbClr val="FFFFFF"/>
                </a:solidFill>
                <a:latin typeface="Calibri" pitchFamily="34" charset="0"/>
                <a:cs typeface="Calibri" pitchFamily="34" charset="0"/>
              </a:rPr>
              <a:t>LONG TERM </a:t>
            </a:r>
            <a:r>
              <a:rPr lang="en-US" sz="1700" u="sng" kern="0" dirty="0" smtClean="0">
                <a:solidFill>
                  <a:srgbClr val="FFFFFF"/>
                </a:solidFill>
                <a:latin typeface="Calibri" pitchFamily="34" charset="0"/>
                <a:cs typeface="Calibri" pitchFamily="34" charset="0"/>
              </a:rPr>
              <a:t>PHILOSOPHY</a:t>
            </a:r>
            <a:endParaRPr lang="ru-RU" sz="1700" u="sng" kern="0" dirty="0" smtClean="0">
              <a:solidFill>
                <a:srgbClr val="FFFFFF"/>
              </a:solidFill>
              <a:latin typeface="Calibri" pitchFamily="34" charset="0"/>
              <a:cs typeface="Calibri" pitchFamily="34" charset="0"/>
            </a:endParaRPr>
          </a:p>
        </p:txBody>
      </p:sp>
      <p:sp>
        <p:nvSpPr>
          <p:cNvPr id="22" name="TextBox 44"/>
          <p:cNvSpPr txBox="1">
            <a:spLocks noChangeArrowheads="1"/>
          </p:cNvSpPr>
          <p:nvPr/>
        </p:nvSpPr>
        <p:spPr bwMode="auto">
          <a:xfrm>
            <a:off x="2490999" y="4446049"/>
            <a:ext cx="3777239" cy="353943"/>
          </a:xfrm>
          <a:prstGeom prst="rect">
            <a:avLst/>
          </a:prstGeom>
          <a:noFill/>
          <a:ln w="9525">
            <a:noFill/>
            <a:miter lim="800000"/>
            <a:headEnd/>
            <a:tailEnd/>
          </a:ln>
        </p:spPr>
        <p:txBody>
          <a:bodyPr wrap="square">
            <a:spAutoFit/>
          </a:bodyPr>
          <a:lstStyle/>
          <a:p>
            <a:pPr marL="228600" indent="-228600" algn="ctr">
              <a:defRPr/>
            </a:pPr>
            <a:r>
              <a:rPr lang="en-US" sz="1700" kern="0" dirty="0" smtClean="0">
                <a:solidFill>
                  <a:srgbClr val="FFFFFF"/>
                </a:solidFill>
                <a:latin typeface="Calibri" pitchFamily="34" charset="0"/>
                <a:cs typeface="Calibri" pitchFamily="34" charset="0"/>
              </a:rPr>
              <a:t>RIGHT </a:t>
            </a:r>
            <a:r>
              <a:rPr lang="en-US" sz="1700" u="sng" kern="0" dirty="0" smtClean="0">
                <a:solidFill>
                  <a:srgbClr val="FFFFFF"/>
                </a:solidFill>
                <a:latin typeface="Calibri" pitchFamily="34" charset="0"/>
                <a:cs typeface="Calibri" pitchFamily="34" charset="0"/>
              </a:rPr>
              <a:t>PROCESS</a:t>
            </a:r>
            <a:r>
              <a:rPr lang="en-US" sz="1700" kern="0" dirty="0" smtClean="0">
                <a:solidFill>
                  <a:srgbClr val="FFFFFF"/>
                </a:solidFill>
                <a:latin typeface="Calibri" pitchFamily="34" charset="0"/>
                <a:cs typeface="Calibri" pitchFamily="34" charset="0"/>
              </a:rPr>
              <a:t> RIGHT RESULTS</a:t>
            </a:r>
            <a:endParaRPr lang="ru-RU" sz="1700" kern="0" dirty="0" smtClean="0">
              <a:solidFill>
                <a:srgbClr val="FFFFFF"/>
              </a:solidFill>
              <a:latin typeface="Calibri" pitchFamily="34" charset="0"/>
              <a:cs typeface="Calibri" pitchFamily="34" charset="0"/>
            </a:endParaRPr>
          </a:p>
        </p:txBody>
      </p:sp>
      <p:sp>
        <p:nvSpPr>
          <p:cNvPr id="23" name="TextBox 44"/>
          <p:cNvSpPr txBox="1">
            <a:spLocks noChangeArrowheads="1"/>
          </p:cNvSpPr>
          <p:nvPr/>
        </p:nvSpPr>
        <p:spPr bwMode="auto">
          <a:xfrm>
            <a:off x="2869448" y="3349124"/>
            <a:ext cx="2883180" cy="615553"/>
          </a:xfrm>
          <a:prstGeom prst="rect">
            <a:avLst/>
          </a:prstGeom>
          <a:noFill/>
          <a:ln w="9525">
            <a:noFill/>
            <a:miter lim="800000"/>
            <a:headEnd/>
            <a:tailEnd/>
          </a:ln>
        </p:spPr>
        <p:txBody>
          <a:bodyPr wrap="square">
            <a:spAutoFit/>
          </a:bodyPr>
          <a:lstStyle/>
          <a:p>
            <a:pPr marL="228600" indent="-228600" algn="ctr">
              <a:defRPr/>
            </a:pPr>
            <a:r>
              <a:rPr lang="en-US" sz="1700" kern="0" dirty="0" smtClean="0">
                <a:solidFill>
                  <a:srgbClr val="FFFFFF"/>
                </a:solidFill>
                <a:latin typeface="Calibri" pitchFamily="34" charset="0"/>
                <a:cs typeface="Calibri" pitchFamily="34" charset="0"/>
              </a:rPr>
              <a:t>DEVELOP </a:t>
            </a:r>
            <a:r>
              <a:rPr lang="en-US" sz="1700" u="sng" kern="0" dirty="0" smtClean="0">
                <a:solidFill>
                  <a:srgbClr val="FFFFFF"/>
                </a:solidFill>
                <a:latin typeface="Calibri" pitchFamily="34" charset="0"/>
                <a:cs typeface="Calibri" pitchFamily="34" charset="0"/>
              </a:rPr>
              <a:t>PEOPLE</a:t>
            </a:r>
            <a:r>
              <a:rPr lang="en-US" sz="1700" kern="0" dirty="0" smtClean="0">
                <a:solidFill>
                  <a:srgbClr val="FFFFFF"/>
                </a:solidFill>
                <a:latin typeface="Calibri" pitchFamily="34" charset="0"/>
                <a:cs typeface="Calibri" pitchFamily="34" charset="0"/>
              </a:rPr>
              <a:t>  </a:t>
            </a:r>
            <a:br>
              <a:rPr lang="en-US" sz="1700" kern="0" dirty="0" smtClean="0">
                <a:solidFill>
                  <a:srgbClr val="FFFFFF"/>
                </a:solidFill>
                <a:latin typeface="Calibri" pitchFamily="34" charset="0"/>
                <a:cs typeface="Calibri" pitchFamily="34" charset="0"/>
              </a:rPr>
            </a:br>
            <a:r>
              <a:rPr lang="en-US" sz="1700" kern="0" dirty="0" smtClean="0">
                <a:solidFill>
                  <a:srgbClr val="FFFFFF"/>
                </a:solidFill>
                <a:latin typeface="Calibri" pitchFamily="34" charset="0"/>
                <a:cs typeface="Calibri" pitchFamily="34" charset="0"/>
              </a:rPr>
              <a:t>&amp; </a:t>
            </a:r>
            <a:r>
              <a:rPr lang="en-US" sz="1700" u="sng" kern="0" dirty="0" smtClean="0">
                <a:solidFill>
                  <a:srgbClr val="FFFFFF"/>
                </a:solidFill>
                <a:latin typeface="Calibri" pitchFamily="34" charset="0"/>
                <a:cs typeface="Calibri" pitchFamily="34" charset="0"/>
              </a:rPr>
              <a:t>PARTNERS</a:t>
            </a:r>
            <a:endParaRPr lang="ru-RU" sz="1700" u="sng" kern="0" dirty="0" smtClean="0">
              <a:solidFill>
                <a:srgbClr val="FFFFFF"/>
              </a:solidFill>
              <a:latin typeface="Calibri" pitchFamily="34" charset="0"/>
              <a:cs typeface="Calibri" pitchFamily="34" charset="0"/>
            </a:endParaRPr>
          </a:p>
        </p:txBody>
      </p:sp>
      <p:grpSp>
        <p:nvGrpSpPr>
          <p:cNvPr id="4" name="Group 3"/>
          <p:cNvGrpSpPr/>
          <p:nvPr/>
        </p:nvGrpSpPr>
        <p:grpSpPr>
          <a:xfrm>
            <a:off x="2083653" y="1777249"/>
            <a:ext cx="1002589" cy="3086252"/>
            <a:chOff x="2083653" y="1777249"/>
            <a:chExt cx="1002589" cy="3086252"/>
          </a:xfrm>
        </p:grpSpPr>
        <p:sp>
          <p:nvSpPr>
            <p:cNvPr id="24" name="Right Arrow 23"/>
            <p:cNvSpPr/>
            <p:nvPr/>
          </p:nvSpPr>
          <p:spPr>
            <a:xfrm rot="18026461">
              <a:off x="1041822" y="2819080"/>
              <a:ext cx="3086252" cy="1002589"/>
            </a:xfrm>
            <a:prstGeom prst="rightArrow">
              <a:avLst/>
            </a:prstGeom>
            <a:solidFill>
              <a:srgbClr val="5E9CAE"/>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en-US" sz="4000" kern="0" smtClean="0">
                <a:solidFill>
                  <a:srgbClr val="FFFFFF"/>
                </a:solidFill>
                <a:latin typeface="Calibri" pitchFamily="34" charset="0"/>
                <a:cs typeface="Calibri" pitchFamily="34" charset="0"/>
              </a:endParaRPr>
            </a:p>
          </p:txBody>
        </p:sp>
        <p:sp>
          <p:nvSpPr>
            <p:cNvPr id="25" name="TextBox 24"/>
            <p:cNvSpPr txBox="1"/>
            <p:nvPr/>
          </p:nvSpPr>
          <p:spPr>
            <a:xfrm rot="18062546">
              <a:off x="1256059" y="3243998"/>
              <a:ext cx="2510875" cy="400110"/>
            </a:xfrm>
            <a:prstGeom prst="rect">
              <a:avLst/>
            </a:prstGeom>
            <a:noFill/>
          </p:spPr>
          <p:txBody>
            <a:bodyPr wrap="square" rtlCol="0">
              <a:spAutoFit/>
            </a:bodyPr>
            <a:lstStyle/>
            <a:p>
              <a:pPr algn="ctr">
                <a:defRPr/>
              </a:pPr>
              <a:r>
                <a:rPr lang="en-US" sz="2000" kern="0" dirty="0" smtClean="0">
                  <a:solidFill>
                    <a:srgbClr val="FFFFFF"/>
                  </a:solidFill>
                  <a:latin typeface="Calibri" pitchFamily="34" charset="0"/>
                  <a:cs typeface="Calibri" pitchFamily="34" charset="0"/>
                </a:rPr>
                <a:t>Overarching “4P”</a:t>
              </a:r>
            </a:p>
          </p:txBody>
        </p:sp>
      </p:grpSp>
      <p:sp>
        <p:nvSpPr>
          <p:cNvPr id="26" name="TextBox 44"/>
          <p:cNvSpPr txBox="1">
            <a:spLocks noChangeArrowheads="1"/>
          </p:cNvSpPr>
          <p:nvPr/>
        </p:nvSpPr>
        <p:spPr bwMode="auto">
          <a:xfrm>
            <a:off x="3457958" y="2141479"/>
            <a:ext cx="1843810" cy="877163"/>
          </a:xfrm>
          <a:prstGeom prst="rect">
            <a:avLst/>
          </a:prstGeom>
          <a:noFill/>
          <a:ln w="9525">
            <a:noFill/>
            <a:miter lim="800000"/>
            <a:headEnd/>
            <a:tailEnd/>
          </a:ln>
        </p:spPr>
        <p:txBody>
          <a:bodyPr wrap="square">
            <a:spAutoFit/>
          </a:bodyPr>
          <a:lstStyle/>
          <a:p>
            <a:pPr marL="228600" indent="-228600" algn="ctr">
              <a:defRPr/>
            </a:pPr>
            <a:r>
              <a:rPr lang="en-US" sz="1700" kern="0" dirty="0" smtClean="0">
                <a:solidFill>
                  <a:srgbClr val="FFFFFF"/>
                </a:solidFill>
                <a:latin typeface="Calibri" pitchFamily="34" charset="0"/>
                <a:cs typeface="Calibri" pitchFamily="34" charset="0"/>
              </a:rPr>
              <a:t>EXPOSE &amp; </a:t>
            </a:r>
          </a:p>
          <a:p>
            <a:pPr marL="228600" indent="-228600" algn="ctr">
              <a:defRPr/>
            </a:pPr>
            <a:r>
              <a:rPr lang="en-US" sz="1700" kern="0" dirty="0" smtClean="0">
                <a:solidFill>
                  <a:srgbClr val="FFFFFF"/>
                </a:solidFill>
                <a:latin typeface="Calibri" pitchFamily="34" charset="0"/>
                <a:cs typeface="Calibri" pitchFamily="34" charset="0"/>
              </a:rPr>
              <a:t>SOLVE </a:t>
            </a:r>
          </a:p>
          <a:p>
            <a:pPr marL="228600" indent="-228600" algn="ctr">
              <a:defRPr/>
            </a:pPr>
            <a:r>
              <a:rPr lang="en-US" sz="1700" u="sng" kern="0" dirty="0" smtClean="0">
                <a:solidFill>
                  <a:srgbClr val="FFFFFF"/>
                </a:solidFill>
                <a:latin typeface="Calibri" pitchFamily="34" charset="0"/>
                <a:cs typeface="Calibri" pitchFamily="34" charset="0"/>
              </a:rPr>
              <a:t>PROBLEMS</a:t>
            </a:r>
            <a:endParaRPr lang="ru-RU" sz="1700" u="sng" kern="0" dirty="0" smtClean="0">
              <a:solidFill>
                <a:srgbClr val="FFFFFF"/>
              </a:solidFill>
              <a:latin typeface="Calibri" pitchFamily="34" charset="0"/>
              <a:cs typeface="Calibri" pitchFamily="34" charset="0"/>
            </a:endParaRPr>
          </a:p>
        </p:txBody>
      </p:sp>
      <p:sp>
        <p:nvSpPr>
          <p:cNvPr id="14" name="Title 1"/>
          <p:cNvSpPr txBox="1">
            <a:spLocks/>
          </p:cNvSpPr>
          <p:nvPr/>
        </p:nvSpPr>
        <p:spPr>
          <a:xfrm>
            <a:off x="370900" y="133350"/>
            <a:ext cx="8229600" cy="1104899"/>
          </a:xfrm>
          <a:prstGeom prst="rect">
            <a:avLst/>
          </a:prstGeom>
        </p:spPr>
        <p:txBody>
          <a:bodyPr lIns="0" tIns="0" rIns="0" bIns="0" anchor="ctr" anchorCtr="0">
            <a:normAutofit/>
          </a:bodyPr>
          <a:lstStyle>
            <a:lvl1pPr algn="l" defTabSz="457200" rtl="0" eaLnBrk="1" fontAlgn="base" hangingPunct="1">
              <a:spcBef>
                <a:spcPct val="0"/>
              </a:spcBef>
              <a:spcAft>
                <a:spcPct val="0"/>
              </a:spcAft>
              <a:defRPr sz="3200" b="1" kern="1200" baseline="0">
                <a:solidFill>
                  <a:schemeClr val="tx1"/>
                </a:solidFill>
                <a:latin typeface="Arial"/>
                <a:ea typeface="+mj-ea"/>
                <a:cs typeface="Arial"/>
              </a:defRPr>
            </a:lvl1pPr>
            <a:lvl2pPr algn="l" defTabSz="457200" rtl="0" eaLnBrk="1" fontAlgn="base" hangingPunct="1">
              <a:spcBef>
                <a:spcPct val="0"/>
              </a:spcBef>
              <a:spcAft>
                <a:spcPct val="0"/>
              </a:spcAft>
              <a:defRPr sz="3200" b="1">
                <a:solidFill>
                  <a:schemeClr val="tx1"/>
                </a:solidFill>
                <a:latin typeface="Arial" charset="0"/>
                <a:cs typeface="Arial" charset="0"/>
              </a:defRPr>
            </a:lvl2pPr>
            <a:lvl3pPr algn="l" defTabSz="457200" rtl="0" eaLnBrk="1" fontAlgn="base" hangingPunct="1">
              <a:spcBef>
                <a:spcPct val="0"/>
              </a:spcBef>
              <a:spcAft>
                <a:spcPct val="0"/>
              </a:spcAft>
              <a:defRPr sz="3200" b="1">
                <a:solidFill>
                  <a:schemeClr val="tx1"/>
                </a:solidFill>
                <a:latin typeface="Arial" charset="0"/>
                <a:cs typeface="Arial" charset="0"/>
              </a:defRPr>
            </a:lvl3pPr>
            <a:lvl4pPr algn="l" defTabSz="457200" rtl="0" eaLnBrk="1" fontAlgn="base" hangingPunct="1">
              <a:spcBef>
                <a:spcPct val="0"/>
              </a:spcBef>
              <a:spcAft>
                <a:spcPct val="0"/>
              </a:spcAft>
              <a:defRPr sz="3200" b="1">
                <a:solidFill>
                  <a:schemeClr val="tx1"/>
                </a:solidFill>
                <a:latin typeface="Arial" charset="0"/>
                <a:cs typeface="Arial" charset="0"/>
              </a:defRPr>
            </a:lvl4pPr>
            <a:lvl5pPr algn="l" defTabSz="457200" rtl="0" eaLnBrk="1" fontAlgn="base" hangingPunct="1">
              <a:spcBef>
                <a:spcPct val="0"/>
              </a:spcBef>
              <a:spcAft>
                <a:spcPct val="0"/>
              </a:spcAft>
              <a:defRPr sz="3200" b="1">
                <a:solidFill>
                  <a:schemeClr val="tx1"/>
                </a:solidFill>
                <a:latin typeface="Arial" charset="0"/>
                <a:cs typeface="Arial" charset="0"/>
              </a:defRPr>
            </a:lvl5pPr>
            <a:lvl6pPr marL="457200" algn="ctr" defTabSz="457200" rtl="0" eaLnBrk="1" fontAlgn="base" hangingPunct="1">
              <a:spcBef>
                <a:spcPct val="0"/>
              </a:spcBef>
              <a:spcAft>
                <a:spcPct val="0"/>
              </a:spcAft>
              <a:defRPr sz="4400">
                <a:solidFill>
                  <a:srgbClr val="404040"/>
                </a:solidFill>
                <a:latin typeface="Arial" charset="0"/>
                <a:cs typeface="Arial" charset="0"/>
              </a:defRPr>
            </a:lvl6pPr>
            <a:lvl7pPr marL="914400" algn="ctr" defTabSz="457200" rtl="0" eaLnBrk="1" fontAlgn="base" hangingPunct="1">
              <a:spcBef>
                <a:spcPct val="0"/>
              </a:spcBef>
              <a:spcAft>
                <a:spcPct val="0"/>
              </a:spcAft>
              <a:defRPr sz="4400">
                <a:solidFill>
                  <a:srgbClr val="404040"/>
                </a:solidFill>
                <a:latin typeface="Arial" charset="0"/>
                <a:cs typeface="Arial" charset="0"/>
              </a:defRPr>
            </a:lvl7pPr>
            <a:lvl8pPr marL="1371600" algn="ctr" defTabSz="457200" rtl="0" eaLnBrk="1" fontAlgn="base" hangingPunct="1">
              <a:spcBef>
                <a:spcPct val="0"/>
              </a:spcBef>
              <a:spcAft>
                <a:spcPct val="0"/>
              </a:spcAft>
              <a:defRPr sz="4400">
                <a:solidFill>
                  <a:srgbClr val="404040"/>
                </a:solidFill>
                <a:latin typeface="Arial" charset="0"/>
                <a:cs typeface="Arial" charset="0"/>
              </a:defRPr>
            </a:lvl8pPr>
            <a:lvl9pPr marL="1828800" algn="ctr" defTabSz="457200" rtl="0" eaLnBrk="1" fontAlgn="base" hangingPunct="1">
              <a:spcBef>
                <a:spcPct val="0"/>
              </a:spcBef>
              <a:spcAft>
                <a:spcPct val="0"/>
              </a:spcAft>
              <a:defRPr sz="4400">
                <a:solidFill>
                  <a:srgbClr val="404040"/>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464646"/>
                </a:solidFill>
                <a:effectLst/>
                <a:uLnTx/>
                <a:uFillTx/>
                <a:latin typeface="Calibri" pitchFamily="34" charset="0"/>
                <a:cs typeface="Calibri" pitchFamily="34" charset="0"/>
              </a:rPr>
              <a:t>LEAN SYSTEM HAS “4P” PRINCIPLES </a:t>
            </a:r>
            <a:endParaRPr kumimoji="0" lang="en-US" sz="4000" b="1" i="0" u="none" strike="noStrike" kern="1200" cap="none" spc="0" normalizeH="0" baseline="0" noProof="0" dirty="0">
              <a:ln>
                <a:noFill/>
              </a:ln>
              <a:solidFill>
                <a:srgbClr val="464646"/>
              </a:solidFill>
              <a:effectLst/>
              <a:uLnTx/>
              <a:uFillTx/>
              <a:latin typeface="Calibri" pitchFamily="34" charset="0"/>
              <a:cs typeface="Calibri" pitchFamily="34" charset="0"/>
            </a:endParaRPr>
          </a:p>
        </p:txBody>
      </p:sp>
      <p:sp>
        <p:nvSpPr>
          <p:cNvPr id="15" name="Rectangle 14">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407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p:bldP spid="23"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789277" y="1268994"/>
            <a:ext cx="5195098" cy="4714257"/>
            <a:chOff x="6838985" y="1393955"/>
            <a:chExt cx="5195098" cy="4714257"/>
          </a:xfrm>
        </p:grpSpPr>
        <p:sp>
          <p:nvSpPr>
            <p:cNvPr id="29" name="Равнобедренный треугольник 29"/>
            <p:cNvSpPr/>
            <p:nvPr/>
          </p:nvSpPr>
          <p:spPr>
            <a:xfrm>
              <a:off x="8411797" y="1393955"/>
              <a:ext cx="2049471" cy="1871270"/>
            </a:xfrm>
            <a:prstGeom prst="triangle">
              <a:avLst>
                <a:gd name="adj" fmla="val 50056"/>
              </a:avLst>
            </a:prstGeom>
            <a:solidFill>
              <a:schemeClr val="bg1">
                <a:lumMod val="50000"/>
              </a:schemeClr>
            </a:solidFill>
            <a:ln w="25400" cap="flat" cmpd="sng" algn="ctr">
              <a:noFill/>
              <a:prstDash val="solid"/>
            </a:ln>
            <a:effectLst/>
          </p:spPr>
          <p:txBody>
            <a:bodyPr rtlCol="0" anchor="ctr"/>
            <a:lstStyle/>
            <a:p>
              <a:pPr algn="ctr">
                <a:defRPr/>
              </a:pPr>
              <a:endParaRPr lang="ru-RU" sz="4000" kern="0" smtClean="0">
                <a:solidFill>
                  <a:srgbClr val="FFFFFF"/>
                </a:solidFill>
                <a:latin typeface="Arial"/>
                <a:cs typeface="Arial" pitchFamily="34" charset="0"/>
              </a:endParaRPr>
            </a:p>
          </p:txBody>
        </p:sp>
        <p:sp>
          <p:nvSpPr>
            <p:cNvPr id="30" name="Трапеция 34"/>
            <p:cNvSpPr/>
            <p:nvPr/>
          </p:nvSpPr>
          <p:spPr>
            <a:xfrm>
              <a:off x="7881538" y="3324393"/>
              <a:ext cx="3109992" cy="887497"/>
            </a:xfrm>
            <a:prstGeom prst="trapezoid">
              <a:avLst>
                <a:gd name="adj" fmla="val 60625"/>
              </a:avLst>
            </a:prstGeom>
            <a:solidFill>
              <a:schemeClr val="accent2">
                <a:lumMod val="75000"/>
              </a:schemeClr>
            </a:solidFill>
            <a:ln w="25400" cap="flat" cmpd="sng" algn="ctr">
              <a:noFill/>
              <a:prstDash val="solid"/>
            </a:ln>
            <a:effectLst/>
          </p:spPr>
          <p:txBody>
            <a:bodyPr rtlCol="0" anchor="ctr"/>
            <a:lstStyle/>
            <a:p>
              <a:pPr algn="ctr">
                <a:defRPr/>
              </a:pPr>
              <a:endParaRPr lang="ru-RU" sz="4000" kern="0" smtClean="0">
                <a:solidFill>
                  <a:srgbClr val="FFFFFF"/>
                </a:solidFill>
                <a:latin typeface="Arial"/>
                <a:cs typeface="Arial" pitchFamily="34" charset="0"/>
              </a:endParaRPr>
            </a:p>
          </p:txBody>
        </p:sp>
        <p:sp>
          <p:nvSpPr>
            <p:cNvPr id="31" name="Трапеция 35"/>
            <p:cNvSpPr/>
            <p:nvPr/>
          </p:nvSpPr>
          <p:spPr>
            <a:xfrm>
              <a:off x="7358804" y="4273918"/>
              <a:ext cx="4155461" cy="887497"/>
            </a:xfrm>
            <a:prstGeom prst="trapezoid">
              <a:avLst>
                <a:gd name="adj" fmla="val 60625"/>
              </a:avLst>
            </a:prstGeom>
            <a:solidFill>
              <a:schemeClr val="accent3">
                <a:lumMod val="75000"/>
              </a:schemeClr>
            </a:solidFill>
            <a:ln w="25400" cap="flat" cmpd="sng" algn="ctr">
              <a:noFill/>
              <a:prstDash val="solid"/>
            </a:ln>
            <a:effectLst/>
          </p:spPr>
          <p:txBody>
            <a:bodyPr rtlCol="0" anchor="ctr"/>
            <a:lstStyle/>
            <a:p>
              <a:pPr algn="ctr">
                <a:defRPr/>
              </a:pPr>
              <a:endParaRPr lang="ru-RU" sz="4000" kern="0" smtClean="0">
                <a:solidFill>
                  <a:srgbClr val="FFFFFF"/>
                </a:solidFill>
                <a:latin typeface="Arial"/>
                <a:cs typeface="Arial" pitchFamily="34" charset="0"/>
              </a:endParaRPr>
            </a:p>
          </p:txBody>
        </p:sp>
        <p:sp>
          <p:nvSpPr>
            <p:cNvPr id="32" name="Трапеция 35"/>
            <p:cNvSpPr/>
            <p:nvPr/>
          </p:nvSpPr>
          <p:spPr>
            <a:xfrm>
              <a:off x="6838985" y="5220715"/>
              <a:ext cx="5195098" cy="887497"/>
            </a:xfrm>
            <a:prstGeom prst="trapezoid">
              <a:avLst>
                <a:gd name="adj" fmla="val 60625"/>
              </a:avLst>
            </a:prstGeom>
            <a:solidFill>
              <a:schemeClr val="accent1">
                <a:lumMod val="75000"/>
              </a:scheme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a:defRPr/>
              </a:pPr>
              <a:endParaRPr lang="ru-RU" sz="4000" kern="0" smtClean="0">
                <a:solidFill>
                  <a:srgbClr val="FFFFFF"/>
                </a:solidFill>
                <a:latin typeface="Arial"/>
                <a:cs typeface="Arial" pitchFamily="34" charset="0"/>
              </a:endParaRPr>
            </a:p>
          </p:txBody>
        </p:sp>
        <p:sp>
          <p:nvSpPr>
            <p:cNvPr id="33" name="TextBox 44"/>
            <p:cNvSpPr txBox="1">
              <a:spLocks noChangeArrowheads="1"/>
            </p:cNvSpPr>
            <p:nvPr/>
          </p:nvSpPr>
          <p:spPr bwMode="auto">
            <a:xfrm>
              <a:off x="7308913" y="5497792"/>
              <a:ext cx="4240828" cy="353943"/>
            </a:xfrm>
            <a:prstGeom prst="rect">
              <a:avLst/>
            </a:prstGeom>
            <a:noFill/>
            <a:ln w="9525">
              <a:noFill/>
              <a:miter lim="800000"/>
              <a:headEnd/>
              <a:tailEnd/>
            </a:ln>
          </p:spPr>
          <p:txBody>
            <a:bodyPr wrap="square">
              <a:spAutoFit/>
            </a:bodyPr>
            <a:lstStyle/>
            <a:p>
              <a:pPr marL="228600" indent="-228600" algn="ctr">
                <a:defRPr/>
              </a:pPr>
              <a:r>
                <a:rPr lang="en-US" sz="1700" kern="0" dirty="0" smtClean="0">
                  <a:solidFill>
                    <a:srgbClr val="FFFFFF"/>
                  </a:solidFill>
                  <a:latin typeface="Calibri" pitchFamily="34" charset="0"/>
                  <a:cs typeface="Calibri" pitchFamily="34" charset="0"/>
                </a:rPr>
                <a:t>LONG TERM </a:t>
              </a:r>
              <a:r>
                <a:rPr lang="en-US" sz="1700" u="sng" kern="0" dirty="0" smtClean="0">
                  <a:solidFill>
                    <a:srgbClr val="FFFFFF"/>
                  </a:solidFill>
                  <a:latin typeface="Calibri" pitchFamily="34" charset="0"/>
                  <a:cs typeface="Calibri" pitchFamily="34" charset="0"/>
                </a:rPr>
                <a:t>PHILOSOPHY</a:t>
              </a:r>
              <a:endParaRPr lang="ru-RU" sz="1700" u="sng" kern="0" dirty="0" smtClean="0">
                <a:solidFill>
                  <a:srgbClr val="FFFFFF"/>
                </a:solidFill>
                <a:latin typeface="Calibri" pitchFamily="34" charset="0"/>
                <a:cs typeface="Calibri" pitchFamily="34" charset="0"/>
              </a:endParaRPr>
            </a:p>
          </p:txBody>
        </p:sp>
        <p:sp>
          <p:nvSpPr>
            <p:cNvPr id="34" name="TextBox 44"/>
            <p:cNvSpPr txBox="1">
              <a:spLocks noChangeArrowheads="1"/>
            </p:cNvSpPr>
            <p:nvPr/>
          </p:nvSpPr>
          <p:spPr bwMode="auto">
            <a:xfrm>
              <a:off x="7540707" y="4598449"/>
              <a:ext cx="3777239" cy="353943"/>
            </a:xfrm>
            <a:prstGeom prst="rect">
              <a:avLst/>
            </a:prstGeom>
            <a:noFill/>
            <a:ln w="9525">
              <a:noFill/>
              <a:miter lim="800000"/>
              <a:headEnd/>
              <a:tailEnd/>
            </a:ln>
          </p:spPr>
          <p:txBody>
            <a:bodyPr wrap="square">
              <a:spAutoFit/>
            </a:bodyPr>
            <a:lstStyle/>
            <a:p>
              <a:pPr marL="228600" indent="-228600" algn="ctr">
                <a:defRPr/>
              </a:pPr>
              <a:r>
                <a:rPr lang="en-US" sz="1700" kern="0" dirty="0" smtClean="0">
                  <a:solidFill>
                    <a:srgbClr val="FFFFFF"/>
                  </a:solidFill>
                  <a:latin typeface="Calibri" pitchFamily="34" charset="0"/>
                  <a:cs typeface="Calibri" pitchFamily="34" charset="0"/>
                </a:rPr>
                <a:t>RIGHT </a:t>
              </a:r>
              <a:r>
                <a:rPr lang="en-US" sz="1700" u="sng" kern="0" dirty="0" smtClean="0">
                  <a:solidFill>
                    <a:srgbClr val="FFFFFF"/>
                  </a:solidFill>
                  <a:latin typeface="Calibri" pitchFamily="34" charset="0"/>
                  <a:cs typeface="Calibri" pitchFamily="34" charset="0"/>
                </a:rPr>
                <a:t>PROCESS</a:t>
              </a:r>
              <a:r>
                <a:rPr lang="en-US" sz="1700" kern="0" dirty="0" smtClean="0">
                  <a:solidFill>
                    <a:srgbClr val="FFFFFF"/>
                  </a:solidFill>
                  <a:latin typeface="Calibri" pitchFamily="34" charset="0"/>
                  <a:cs typeface="Calibri" pitchFamily="34" charset="0"/>
                </a:rPr>
                <a:t> RIGHT RESULTS</a:t>
              </a:r>
              <a:endParaRPr lang="ru-RU" sz="1700" kern="0" dirty="0" smtClean="0">
                <a:solidFill>
                  <a:srgbClr val="FFFFFF"/>
                </a:solidFill>
                <a:latin typeface="Calibri" pitchFamily="34" charset="0"/>
                <a:cs typeface="Calibri" pitchFamily="34" charset="0"/>
              </a:endParaRPr>
            </a:p>
          </p:txBody>
        </p:sp>
        <p:sp>
          <p:nvSpPr>
            <p:cNvPr id="35" name="TextBox 44"/>
            <p:cNvSpPr txBox="1">
              <a:spLocks noChangeArrowheads="1"/>
            </p:cNvSpPr>
            <p:nvPr/>
          </p:nvSpPr>
          <p:spPr bwMode="auto">
            <a:xfrm>
              <a:off x="7919156" y="3501524"/>
              <a:ext cx="2883180" cy="615553"/>
            </a:xfrm>
            <a:prstGeom prst="rect">
              <a:avLst/>
            </a:prstGeom>
            <a:noFill/>
            <a:ln w="9525">
              <a:noFill/>
              <a:miter lim="800000"/>
              <a:headEnd/>
              <a:tailEnd/>
            </a:ln>
          </p:spPr>
          <p:txBody>
            <a:bodyPr wrap="square">
              <a:spAutoFit/>
            </a:bodyPr>
            <a:lstStyle/>
            <a:p>
              <a:pPr marL="228600" indent="-228600" algn="ctr">
                <a:defRPr/>
              </a:pPr>
              <a:r>
                <a:rPr lang="en-US" sz="1700" kern="0" dirty="0" smtClean="0">
                  <a:solidFill>
                    <a:srgbClr val="FFFFFF"/>
                  </a:solidFill>
                  <a:latin typeface="Calibri" pitchFamily="34" charset="0"/>
                  <a:cs typeface="Calibri" pitchFamily="34" charset="0"/>
                </a:rPr>
                <a:t>DEVELOP </a:t>
              </a:r>
              <a:r>
                <a:rPr lang="en-US" sz="1700" u="sng" kern="0" dirty="0" smtClean="0">
                  <a:solidFill>
                    <a:srgbClr val="FFFFFF"/>
                  </a:solidFill>
                  <a:latin typeface="Calibri" pitchFamily="34" charset="0"/>
                  <a:cs typeface="Calibri" pitchFamily="34" charset="0"/>
                </a:rPr>
                <a:t>PEOPLE</a:t>
              </a:r>
              <a:r>
                <a:rPr lang="en-US" sz="1700" kern="0" dirty="0" smtClean="0">
                  <a:solidFill>
                    <a:srgbClr val="FFFFFF"/>
                  </a:solidFill>
                  <a:latin typeface="Calibri" pitchFamily="34" charset="0"/>
                  <a:cs typeface="Calibri" pitchFamily="34" charset="0"/>
                </a:rPr>
                <a:t>  </a:t>
              </a:r>
              <a:br>
                <a:rPr lang="en-US" sz="1700" kern="0" dirty="0" smtClean="0">
                  <a:solidFill>
                    <a:srgbClr val="FFFFFF"/>
                  </a:solidFill>
                  <a:latin typeface="Calibri" pitchFamily="34" charset="0"/>
                  <a:cs typeface="Calibri" pitchFamily="34" charset="0"/>
                </a:rPr>
              </a:br>
              <a:r>
                <a:rPr lang="en-US" sz="1700" kern="0" dirty="0" smtClean="0">
                  <a:solidFill>
                    <a:srgbClr val="FFFFFF"/>
                  </a:solidFill>
                  <a:latin typeface="Calibri" pitchFamily="34" charset="0"/>
                  <a:cs typeface="Calibri" pitchFamily="34" charset="0"/>
                </a:rPr>
                <a:t>&amp; </a:t>
              </a:r>
              <a:r>
                <a:rPr lang="en-US" sz="1700" u="sng" kern="0" dirty="0" smtClean="0">
                  <a:solidFill>
                    <a:srgbClr val="FFFFFF"/>
                  </a:solidFill>
                  <a:latin typeface="Calibri" pitchFamily="34" charset="0"/>
                  <a:cs typeface="Calibri" pitchFamily="34" charset="0"/>
                </a:rPr>
                <a:t>PARTNERS</a:t>
              </a:r>
              <a:endParaRPr lang="ru-RU" sz="1700" u="sng" kern="0" dirty="0" smtClean="0">
                <a:solidFill>
                  <a:srgbClr val="FFFFFF"/>
                </a:solidFill>
                <a:latin typeface="Calibri" pitchFamily="34" charset="0"/>
                <a:cs typeface="Calibri" pitchFamily="34" charset="0"/>
              </a:endParaRPr>
            </a:p>
          </p:txBody>
        </p:sp>
        <p:sp>
          <p:nvSpPr>
            <p:cNvPr id="36" name="Right Arrow 35"/>
            <p:cNvSpPr/>
            <p:nvPr/>
          </p:nvSpPr>
          <p:spPr>
            <a:xfrm rot="18026461">
              <a:off x="6091530" y="2971480"/>
              <a:ext cx="3086252" cy="1002589"/>
            </a:xfrm>
            <a:prstGeom prst="rightArrow">
              <a:avLst/>
            </a:prstGeom>
            <a:solidFill>
              <a:srgbClr val="5E9CAE"/>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en-US" sz="4000" kern="0" smtClean="0">
                <a:solidFill>
                  <a:srgbClr val="FFFFFF"/>
                </a:solidFill>
                <a:latin typeface="Arial"/>
              </a:endParaRPr>
            </a:p>
          </p:txBody>
        </p:sp>
        <p:sp>
          <p:nvSpPr>
            <p:cNvPr id="37" name="TextBox 36"/>
            <p:cNvSpPr txBox="1"/>
            <p:nvPr/>
          </p:nvSpPr>
          <p:spPr>
            <a:xfrm rot="18062546">
              <a:off x="6305767" y="3396398"/>
              <a:ext cx="2510875" cy="400110"/>
            </a:xfrm>
            <a:prstGeom prst="rect">
              <a:avLst/>
            </a:prstGeom>
            <a:noFill/>
          </p:spPr>
          <p:txBody>
            <a:bodyPr wrap="square" rtlCol="0">
              <a:spAutoFit/>
            </a:bodyPr>
            <a:lstStyle/>
            <a:p>
              <a:pPr algn="ctr">
                <a:defRPr/>
              </a:pPr>
              <a:r>
                <a:rPr lang="en-US" sz="2000" kern="0" dirty="0" smtClean="0">
                  <a:solidFill>
                    <a:srgbClr val="FFFFFF"/>
                  </a:solidFill>
                  <a:latin typeface="Calibri" pitchFamily="34" charset="0"/>
                  <a:cs typeface="Calibri" pitchFamily="34" charset="0"/>
                </a:rPr>
                <a:t>Overarching “4P”</a:t>
              </a:r>
            </a:p>
          </p:txBody>
        </p:sp>
        <p:sp>
          <p:nvSpPr>
            <p:cNvPr id="38" name="TextBox 37"/>
            <p:cNvSpPr txBox="1">
              <a:spLocks noChangeArrowheads="1"/>
            </p:cNvSpPr>
            <p:nvPr/>
          </p:nvSpPr>
          <p:spPr bwMode="auto">
            <a:xfrm>
              <a:off x="8507666" y="2293879"/>
              <a:ext cx="1843810" cy="877163"/>
            </a:xfrm>
            <a:prstGeom prst="rect">
              <a:avLst/>
            </a:prstGeom>
            <a:noFill/>
            <a:ln w="9525">
              <a:noFill/>
              <a:miter lim="800000"/>
              <a:headEnd/>
              <a:tailEnd/>
            </a:ln>
          </p:spPr>
          <p:txBody>
            <a:bodyPr wrap="square">
              <a:spAutoFit/>
            </a:bodyPr>
            <a:lstStyle/>
            <a:p>
              <a:pPr marL="228600" indent="-228600" algn="ctr">
                <a:defRPr/>
              </a:pPr>
              <a:r>
                <a:rPr lang="en-US" sz="1700" kern="0" dirty="0" smtClean="0">
                  <a:solidFill>
                    <a:srgbClr val="FFFFFF"/>
                  </a:solidFill>
                  <a:latin typeface="Calibri" pitchFamily="34" charset="0"/>
                  <a:cs typeface="Calibri" pitchFamily="34" charset="0"/>
                </a:rPr>
                <a:t>EXPOSE &amp; </a:t>
              </a:r>
            </a:p>
            <a:p>
              <a:pPr marL="228600" indent="-228600" algn="ctr">
                <a:defRPr/>
              </a:pPr>
              <a:r>
                <a:rPr lang="en-US" sz="1700" kern="0" dirty="0" smtClean="0">
                  <a:solidFill>
                    <a:srgbClr val="FFFFFF"/>
                  </a:solidFill>
                  <a:latin typeface="Calibri" pitchFamily="34" charset="0"/>
                  <a:cs typeface="Calibri" pitchFamily="34" charset="0"/>
                </a:rPr>
                <a:t>SOLVE </a:t>
              </a:r>
            </a:p>
            <a:p>
              <a:pPr marL="228600" indent="-228600" algn="ctr">
                <a:defRPr/>
              </a:pPr>
              <a:r>
                <a:rPr lang="en-US" sz="1700" u="sng" kern="0" dirty="0" smtClean="0">
                  <a:solidFill>
                    <a:srgbClr val="FFFFFF"/>
                  </a:solidFill>
                  <a:latin typeface="Calibri" pitchFamily="34" charset="0"/>
                  <a:cs typeface="Calibri" pitchFamily="34" charset="0"/>
                </a:rPr>
                <a:t>PROBLEMS</a:t>
              </a:r>
              <a:endParaRPr lang="ru-RU" sz="1700" u="sng" kern="0" dirty="0" smtClean="0">
                <a:solidFill>
                  <a:srgbClr val="FFFFFF"/>
                </a:solidFill>
                <a:latin typeface="Calibri" pitchFamily="34" charset="0"/>
                <a:cs typeface="Calibri" pitchFamily="34" charset="0"/>
              </a:endParaRPr>
            </a:p>
          </p:txBody>
        </p:sp>
      </p:grpSp>
      <p:sp>
        <p:nvSpPr>
          <p:cNvPr id="27" name="Title 1"/>
          <p:cNvSpPr txBox="1">
            <a:spLocks/>
          </p:cNvSpPr>
          <p:nvPr/>
        </p:nvSpPr>
        <p:spPr>
          <a:xfrm>
            <a:off x="370900" y="133350"/>
            <a:ext cx="8229600" cy="1104899"/>
          </a:xfrm>
          <a:prstGeom prst="rect">
            <a:avLst/>
          </a:prstGeom>
        </p:spPr>
        <p:txBody>
          <a:bodyPr lIns="0" tIns="0" rIns="0" bIns="0" anchor="ctr" anchorCtr="0">
            <a:normAutofit/>
          </a:bodyPr>
          <a:lstStyle>
            <a:lvl1pPr algn="l" defTabSz="457200" rtl="0" eaLnBrk="1" fontAlgn="base" hangingPunct="1">
              <a:spcBef>
                <a:spcPct val="0"/>
              </a:spcBef>
              <a:spcAft>
                <a:spcPct val="0"/>
              </a:spcAft>
              <a:defRPr sz="3200" b="1" kern="1200" baseline="0">
                <a:solidFill>
                  <a:schemeClr val="tx1"/>
                </a:solidFill>
                <a:latin typeface="Arial"/>
                <a:ea typeface="+mj-ea"/>
                <a:cs typeface="Arial"/>
              </a:defRPr>
            </a:lvl1pPr>
            <a:lvl2pPr algn="l" defTabSz="457200" rtl="0" eaLnBrk="1" fontAlgn="base" hangingPunct="1">
              <a:spcBef>
                <a:spcPct val="0"/>
              </a:spcBef>
              <a:spcAft>
                <a:spcPct val="0"/>
              </a:spcAft>
              <a:defRPr sz="3200" b="1">
                <a:solidFill>
                  <a:schemeClr val="tx1"/>
                </a:solidFill>
                <a:latin typeface="Arial" charset="0"/>
                <a:cs typeface="Arial" charset="0"/>
              </a:defRPr>
            </a:lvl2pPr>
            <a:lvl3pPr algn="l" defTabSz="457200" rtl="0" eaLnBrk="1" fontAlgn="base" hangingPunct="1">
              <a:spcBef>
                <a:spcPct val="0"/>
              </a:spcBef>
              <a:spcAft>
                <a:spcPct val="0"/>
              </a:spcAft>
              <a:defRPr sz="3200" b="1">
                <a:solidFill>
                  <a:schemeClr val="tx1"/>
                </a:solidFill>
                <a:latin typeface="Arial" charset="0"/>
                <a:cs typeface="Arial" charset="0"/>
              </a:defRPr>
            </a:lvl3pPr>
            <a:lvl4pPr algn="l" defTabSz="457200" rtl="0" eaLnBrk="1" fontAlgn="base" hangingPunct="1">
              <a:spcBef>
                <a:spcPct val="0"/>
              </a:spcBef>
              <a:spcAft>
                <a:spcPct val="0"/>
              </a:spcAft>
              <a:defRPr sz="3200" b="1">
                <a:solidFill>
                  <a:schemeClr val="tx1"/>
                </a:solidFill>
                <a:latin typeface="Arial" charset="0"/>
                <a:cs typeface="Arial" charset="0"/>
              </a:defRPr>
            </a:lvl4pPr>
            <a:lvl5pPr algn="l" defTabSz="457200" rtl="0" eaLnBrk="1" fontAlgn="base" hangingPunct="1">
              <a:spcBef>
                <a:spcPct val="0"/>
              </a:spcBef>
              <a:spcAft>
                <a:spcPct val="0"/>
              </a:spcAft>
              <a:defRPr sz="3200" b="1">
                <a:solidFill>
                  <a:schemeClr val="tx1"/>
                </a:solidFill>
                <a:latin typeface="Arial" charset="0"/>
                <a:cs typeface="Arial" charset="0"/>
              </a:defRPr>
            </a:lvl5pPr>
            <a:lvl6pPr marL="457200" algn="ctr" defTabSz="457200" rtl="0" eaLnBrk="1" fontAlgn="base" hangingPunct="1">
              <a:spcBef>
                <a:spcPct val="0"/>
              </a:spcBef>
              <a:spcAft>
                <a:spcPct val="0"/>
              </a:spcAft>
              <a:defRPr sz="4400">
                <a:solidFill>
                  <a:srgbClr val="404040"/>
                </a:solidFill>
                <a:latin typeface="Arial" charset="0"/>
                <a:cs typeface="Arial" charset="0"/>
              </a:defRPr>
            </a:lvl6pPr>
            <a:lvl7pPr marL="914400" algn="ctr" defTabSz="457200" rtl="0" eaLnBrk="1" fontAlgn="base" hangingPunct="1">
              <a:spcBef>
                <a:spcPct val="0"/>
              </a:spcBef>
              <a:spcAft>
                <a:spcPct val="0"/>
              </a:spcAft>
              <a:defRPr sz="4400">
                <a:solidFill>
                  <a:srgbClr val="404040"/>
                </a:solidFill>
                <a:latin typeface="Arial" charset="0"/>
                <a:cs typeface="Arial" charset="0"/>
              </a:defRPr>
            </a:lvl7pPr>
            <a:lvl8pPr marL="1371600" algn="ctr" defTabSz="457200" rtl="0" eaLnBrk="1" fontAlgn="base" hangingPunct="1">
              <a:spcBef>
                <a:spcPct val="0"/>
              </a:spcBef>
              <a:spcAft>
                <a:spcPct val="0"/>
              </a:spcAft>
              <a:defRPr sz="4400">
                <a:solidFill>
                  <a:srgbClr val="404040"/>
                </a:solidFill>
                <a:latin typeface="Arial" charset="0"/>
                <a:cs typeface="Arial" charset="0"/>
              </a:defRPr>
            </a:lvl8pPr>
            <a:lvl9pPr marL="1828800" algn="ctr" defTabSz="457200" rtl="0" eaLnBrk="1" fontAlgn="base" hangingPunct="1">
              <a:spcBef>
                <a:spcPct val="0"/>
              </a:spcBef>
              <a:spcAft>
                <a:spcPct val="0"/>
              </a:spcAft>
              <a:defRPr sz="4400">
                <a:solidFill>
                  <a:srgbClr val="404040"/>
                </a:solidFill>
                <a:latin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rgbClr val="464646"/>
                </a:solidFill>
                <a:effectLst/>
                <a:uLnTx/>
                <a:uFillTx/>
                <a:latin typeface="Calibri" pitchFamily="34" charset="0"/>
                <a:cs typeface="Calibri" pitchFamily="34" charset="0"/>
              </a:rPr>
              <a:t>OVERARCHING LEAN PRNCIPLES – 4P</a:t>
            </a:r>
            <a:endParaRPr kumimoji="0" lang="en-US" sz="4000" b="1" i="0" u="none" strike="noStrike" kern="1200" cap="none" spc="0" normalizeH="0" baseline="0" noProof="0" dirty="0">
              <a:ln>
                <a:noFill/>
              </a:ln>
              <a:solidFill>
                <a:srgbClr val="464646"/>
              </a:solidFill>
              <a:effectLst/>
              <a:uLnTx/>
              <a:uFillTx/>
              <a:latin typeface="Calibri" pitchFamily="34" charset="0"/>
              <a:cs typeface="Calibri" pitchFamily="34" charset="0"/>
            </a:endParaRPr>
          </a:p>
        </p:txBody>
      </p:sp>
      <p:sp>
        <p:nvSpPr>
          <p:cNvPr id="3" name="Oval 2"/>
          <p:cNvSpPr/>
          <p:nvPr/>
        </p:nvSpPr>
        <p:spPr>
          <a:xfrm>
            <a:off x="1941677" y="4043472"/>
            <a:ext cx="5523648" cy="130645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4485700" y="1418108"/>
            <a:ext cx="4379970" cy="2756627"/>
            <a:chOff x="4485700" y="1418108"/>
            <a:chExt cx="4379970" cy="2756627"/>
          </a:xfrm>
          <a:solidFill>
            <a:schemeClr val="accent3">
              <a:lumMod val="75000"/>
            </a:schemeClr>
          </a:solidFill>
        </p:grpSpPr>
        <p:cxnSp>
          <p:nvCxnSpPr>
            <p:cNvPr id="7" name="Straight Arrow Connector 6"/>
            <p:cNvCxnSpPr/>
            <p:nvPr/>
          </p:nvCxnSpPr>
          <p:spPr>
            <a:xfrm flipH="1">
              <a:off x="6464558" y="2705100"/>
              <a:ext cx="850642" cy="1469635"/>
            </a:xfrm>
            <a:prstGeom prst="straightConnector1">
              <a:avLst/>
            </a:prstGeom>
            <a:grpFill/>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4485700" y="1418108"/>
              <a:ext cx="4379970" cy="2156458"/>
            </a:xfrm>
            <a:prstGeom prst="roundRect">
              <a:avLst/>
            </a:prstGeom>
            <a:grpFill/>
            <a:ln w="25400" cap="flat" cmpd="sng" algn="ctr">
              <a:noFill/>
              <a:prstDash val="solid"/>
            </a:ln>
            <a:effectLst/>
          </p:spPr>
          <p:txBody>
            <a:bodyPr rtlCol="0" anchor="ctr"/>
            <a:lstStyle/>
            <a:p>
              <a:pPr algn="ctr"/>
              <a:r>
                <a:rPr lang="en-US" sz="2200" dirty="0" smtClean="0">
                  <a:solidFill>
                    <a:schemeClr val="bg1"/>
                  </a:solidFill>
                  <a:latin typeface="Calibri" pitchFamily="34" charset="0"/>
                  <a:cs typeface="Calibri" pitchFamily="34" charset="0"/>
                </a:rPr>
                <a:t>Many Lean efforts</a:t>
              </a:r>
              <a:r>
                <a:rPr lang="en-US" sz="2200" dirty="0">
                  <a:solidFill>
                    <a:schemeClr val="bg1"/>
                  </a:solidFill>
                  <a:latin typeface="Calibri" pitchFamily="34" charset="0"/>
                  <a:cs typeface="Calibri" pitchFamily="34" charset="0"/>
                </a:rPr>
                <a:t/>
              </a:r>
              <a:br>
                <a:rPr lang="en-US" sz="2200" dirty="0">
                  <a:solidFill>
                    <a:schemeClr val="bg1"/>
                  </a:solidFill>
                  <a:latin typeface="Calibri" pitchFamily="34" charset="0"/>
                  <a:cs typeface="Calibri" pitchFamily="34" charset="0"/>
                </a:rPr>
              </a:br>
              <a:r>
                <a:rPr lang="en-US" sz="2200" dirty="0" smtClean="0">
                  <a:solidFill>
                    <a:schemeClr val="bg1"/>
                  </a:solidFill>
                  <a:latin typeface="Calibri" pitchFamily="34" charset="0"/>
                  <a:cs typeface="Calibri" pitchFamily="34" charset="0"/>
                </a:rPr>
                <a:t>focus on process </a:t>
              </a:r>
              <a:r>
                <a:rPr lang="en-US" sz="2200" dirty="0">
                  <a:solidFill>
                    <a:schemeClr val="bg1"/>
                  </a:solidFill>
                  <a:latin typeface="Calibri" pitchFamily="34" charset="0"/>
                  <a:cs typeface="Calibri" pitchFamily="34" charset="0"/>
                </a:rPr>
                <a:t>“waste”. </a:t>
              </a:r>
            </a:p>
            <a:p>
              <a:pPr algn="ctr"/>
              <a:r>
                <a:rPr lang="en-US" sz="2200" dirty="0">
                  <a:solidFill>
                    <a:schemeClr val="bg1"/>
                  </a:solidFill>
                  <a:latin typeface="Calibri" pitchFamily="34" charset="0"/>
                  <a:cs typeface="Calibri" pitchFamily="34" charset="0"/>
                </a:rPr>
                <a:t>This works but </a:t>
              </a:r>
              <a:r>
                <a:rPr lang="en-US" sz="2200" dirty="0" smtClean="0">
                  <a:solidFill>
                    <a:schemeClr val="bg1"/>
                  </a:solidFill>
                  <a:latin typeface="Calibri" pitchFamily="34" charset="0"/>
                  <a:cs typeface="Calibri" pitchFamily="34" charset="0"/>
                </a:rPr>
                <a:t>can be tough </a:t>
              </a:r>
              <a:r>
                <a:rPr lang="en-US" sz="2200" dirty="0">
                  <a:solidFill>
                    <a:schemeClr val="bg1"/>
                  </a:solidFill>
                  <a:latin typeface="Calibri" pitchFamily="34" charset="0"/>
                  <a:cs typeface="Calibri" pitchFamily="34" charset="0"/>
                </a:rPr>
                <a:t>to make </a:t>
              </a:r>
              <a:r>
                <a:rPr lang="en-US" sz="2200" dirty="0" smtClean="0">
                  <a:solidFill>
                    <a:schemeClr val="bg1"/>
                  </a:solidFill>
                  <a:latin typeface="Calibri" pitchFamily="34" charset="0"/>
                  <a:cs typeface="Calibri" pitchFamily="34" charset="0"/>
                </a:rPr>
                <a:t>stick without  constant involvement of lean practitioners or management.</a:t>
              </a:r>
              <a:endParaRPr lang="en-US" sz="2200" dirty="0">
                <a:solidFill>
                  <a:schemeClr val="bg1"/>
                </a:solidFill>
                <a:latin typeface="Calibri" pitchFamily="34" charset="0"/>
                <a:cs typeface="Calibri" pitchFamily="34" charset="0"/>
              </a:endParaRPr>
            </a:p>
          </p:txBody>
        </p:sp>
      </p:grpSp>
      <p:sp>
        <p:nvSpPr>
          <p:cNvPr id="18" name="Rectangle 17">
            <a:hlinkClick r:id="" action="ppaction://noaction"/>
          </p:cNvPr>
          <p:cNvSpPr/>
          <p:nvPr/>
        </p:nvSpPr>
        <p:spPr>
          <a:xfrm>
            <a:off x="5907723" y="6275343"/>
            <a:ext cx="3236275" cy="582657"/>
          </a:xfrm>
          <a:prstGeom prst="rect">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807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28460</TotalTime>
  <Words>3168</Words>
  <Application>Microsoft Macintosh PowerPoint</Application>
  <PresentationFormat>On-screen Show (4:3)</PresentationFormat>
  <Paragraphs>855</Paragraphs>
  <Slides>38</Slides>
  <Notes>13</Notes>
  <HiddenSlides>9</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DESIRED OUTCOMES</vt:lpstr>
      <vt:lpstr>PowerPoint Presentation</vt:lpstr>
      <vt:lpstr>PowerPoint Presentation</vt:lpstr>
      <vt:lpstr>WHAT IS LEAN? A system of thinking and acting which:  </vt:lpstr>
      <vt:lpstr>GETTING STARTED On a Broader Lean Perspective </vt:lpstr>
      <vt:lpstr>PowerPoint Presentation</vt:lpstr>
      <vt:lpstr>PowerPoint Presentation</vt:lpstr>
      <vt:lpstr>PowerPoint Presentation</vt:lpstr>
      <vt:lpstr>ORGANIZATION DESIGN  Deals with Similar Considerations</vt:lpstr>
      <vt:lpstr>According to Susan Mohrman &amp; others at USC’s Center for Effective Organizations High performing organizations support strategy with:</vt:lpstr>
      <vt:lpstr>APPLY PRINCIPLES TO ORGANIZATION:</vt:lpstr>
      <vt:lpstr>AGENDA</vt:lpstr>
      <vt:lpstr>CP PURPOSE Create a healthier workplace to get more done with less stress </vt:lpstr>
      <vt:lpstr>CURRENT SITUATION SUMMARY</vt:lpstr>
      <vt:lpstr>CUSTOMERS: CURRENT STATE</vt:lpstr>
      <vt:lpstr>STAFF “PAIN” RESULTED FROM PROCESS, PERSONALITY, STRUCTURE </vt:lpstr>
      <vt:lpstr>THINGS WORKING WELL </vt:lpstr>
      <vt:lpstr>THINGS WE NEED TO IMPROVE</vt:lpstr>
      <vt:lpstr>PowerPoint Presentation</vt:lpstr>
      <vt:lpstr>WHAT STEPS ARE WE TAKING?</vt:lpstr>
      <vt:lpstr>CUSTOMER “PAIN” &amp; STAFF  PERSONALITY DRIVES MATCHED!</vt:lpstr>
      <vt:lpstr>WHAT DOES THIS MEAN FOR ACTIONS?</vt:lpstr>
      <vt:lpstr>SUMMARY OF KEY ACTIONS  Process, Capabilities, Structure Will Improve Together</vt:lpstr>
      <vt:lpstr>Understanding Current State:  CP Project Initiation</vt:lpstr>
      <vt:lpstr>Developing Desired Future State Value Stream Map</vt:lpstr>
      <vt:lpstr>Identifying Major Problems &amp;  Possible Countermeasures</vt:lpstr>
      <vt:lpstr>Assessing Countermeasure Ideas</vt:lpstr>
      <vt:lpstr>Finalizing a Future State</vt:lpstr>
      <vt:lpstr>Developing an Action Plan</vt:lpstr>
      <vt:lpstr>Creating metrics and Checks</vt:lpstr>
      <vt:lpstr>Agree on Check &amp; Adjust Process</vt:lpstr>
      <vt:lpstr>Small Projects Initiative</vt:lpstr>
      <vt:lpstr>Strategies</vt:lpstr>
      <vt:lpstr>Small Projects Process Improvements</vt:lpstr>
      <vt:lpstr>LEAN APPROACH GAVE US A PLAN:  Improve Each Element For Higher Performance</vt:lpstr>
      <vt:lpstr>A Few Lessons Learned </vt:lpstr>
      <vt:lpstr>PowerPoint Presentation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UCSF</dc:creator>
  <cp:lastModifiedBy>Alan Mossman</cp:lastModifiedBy>
  <cp:revision>5</cp:revision>
  <dcterms:created xsi:type="dcterms:W3CDTF">2013-08-30T23:44:23Z</dcterms:created>
  <dcterms:modified xsi:type="dcterms:W3CDTF">2014-02-27T10:39:32Z</dcterms:modified>
</cp:coreProperties>
</file>