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50" r:id="rId1"/>
    <p:sldMasterId id="2147483651" r:id="rId2"/>
    <p:sldMasterId id="2147484154" r:id="rId3"/>
    <p:sldMasterId id="2147484167" r:id="rId4"/>
    <p:sldMasterId id="2147484180" r:id="rId5"/>
    <p:sldMasterId id="2147484193" r:id="rId6"/>
    <p:sldMasterId id="2147484232" r:id="rId7"/>
    <p:sldMasterId id="2147484247" r:id="rId8"/>
    <p:sldMasterId id="2147484266" r:id="rId9"/>
    <p:sldMasterId id="2147484299" r:id="rId10"/>
    <p:sldMasterId id="2147485121" r:id="rId11"/>
    <p:sldMasterId id="2147486257" r:id="rId12"/>
    <p:sldMasterId id="2147486288" r:id="rId13"/>
  </p:sldMasterIdLst>
  <p:notesMasterIdLst>
    <p:notesMasterId r:id="rId149"/>
  </p:notesMasterIdLst>
  <p:handoutMasterIdLst>
    <p:handoutMasterId r:id="rId150"/>
  </p:handoutMasterIdLst>
  <p:sldIdLst>
    <p:sldId id="680" r:id="rId14"/>
    <p:sldId id="565" r:id="rId15"/>
    <p:sldId id="956" r:id="rId16"/>
    <p:sldId id="587" r:id="rId17"/>
    <p:sldId id="960" r:id="rId18"/>
    <p:sldId id="693" r:id="rId19"/>
    <p:sldId id="694" r:id="rId20"/>
    <p:sldId id="963" r:id="rId21"/>
    <p:sldId id="696" r:id="rId22"/>
    <p:sldId id="964" r:id="rId23"/>
    <p:sldId id="698" r:id="rId24"/>
    <p:sldId id="965" r:id="rId25"/>
    <p:sldId id="700" r:id="rId26"/>
    <p:sldId id="701" r:id="rId27"/>
    <p:sldId id="702" r:id="rId28"/>
    <p:sldId id="703" r:id="rId29"/>
    <p:sldId id="704" r:id="rId30"/>
    <p:sldId id="705" r:id="rId31"/>
    <p:sldId id="621" r:id="rId32"/>
    <p:sldId id="620" r:id="rId33"/>
    <p:sldId id="622" r:id="rId34"/>
    <p:sldId id="486" r:id="rId35"/>
    <p:sldId id="485" r:id="rId36"/>
    <p:sldId id="487" r:id="rId37"/>
    <p:sldId id="707" r:id="rId38"/>
    <p:sldId id="709" r:id="rId39"/>
    <p:sldId id="916" r:id="rId40"/>
    <p:sldId id="708" r:id="rId41"/>
    <p:sldId id="710" r:id="rId42"/>
    <p:sldId id="711" r:id="rId43"/>
    <p:sldId id="489" r:id="rId44"/>
    <p:sldId id="715" r:id="rId45"/>
    <p:sldId id="809" r:id="rId46"/>
    <p:sldId id="716" r:id="rId47"/>
    <p:sldId id="717" r:id="rId48"/>
    <p:sldId id="718" r:id="rId49"/>
    <p:sldId id="719" r:id="rId50"/>
    <p:sldId id="720" r:id="rId51"/>
    <p:sldId id="491" r:id="rId52"/>
    <p:sldId id="810" r:id="rId53"/>
    <p:sldId id="721" r:id="rId54"/>
    <p:sldId id="723" r:id="rId55"/>
    <p:sldId id="726" r:id="rId56"/>
    <p:sldId id="636" r:id="rId57"/>
    <p:sldId id="637" r:id="rId58"/>
    <p:sldId id="961" r:id="rId59"/>
    <p:sldId id="526" r:id="rId60"/>
    <p:sldId id="527" r:id="rId61"/>
    <p:sldId id="528" r:id="rId62"/>
    <p:sldId id="492" r:id="rId63"/>
    <p:sldId id="493" r:id="rId64"/>
    <p:sldId id="959" r:id="rId65"/>
    <p:sldId id="727" r:id="rId66"/>
    <p:sldId id="728" r:id="rId67"/>
    <p:sldId id="729" r:id="rId68"/>
    <p:sldId id="730" r:id="rId69"/>
    <p:sldId id="731" r:id="rId70"/>
    <p:sldId id="732" r:id="rId71"/>
    <p:sldId id="733" r:id="rId72"/>
    <p:sldId id="734" r:id="rId73"/>
    <p:sldId id="735" r:id="rId74"/>
    <p:sldId id="736" r:id="rId75"/>
    <p:sldId id="737" r:id="rId76"/>
    <p:sldId id="738" r:id="rId77"/>
    <p:sldId id="631" r:id="rId78"/>
    <p:sldId id="632" r:id="rId79"/>
    <p:sldId id="950" r:id="rId80"/>
    <p:sldId id="951" r:id="rId81"/>
    <p:sldId id="952" r:id="rId82"/>
    <p:sldId id="953" r:id="rId83"/>
    <p:sldId id="808" r:id="rId84"/>
    <p:sldId id="635" r:id="rId85"/>
    <p:sldId id="955" r:id="rId86"/>
    <p:sldId id="499" r:id="rId87"/>
    <p:sldId id="812" r:id="rId88"/>
    <p:sldId id="813" r:id="rId89"/>
    <p:sldId id="814" r:id="rId90"/>
    <p:sldId id="815" r:id="rId91"/>
    <p:sldId id="816" r:id="rId92"/>
    <p:sldId id="817" r:id="rId93"/>
    <p:sldId id="818" r:id="rId94"/>
    <p:sldId id="819" r:id="rId95"/>
    <p:sldId id="820" r:id="rId96"/>
    <p:sldId id="821" r:id="rId97"/>
    <p:sldId id="822" r:id="rId98"/>
    <p:sldId id="823" r:id="rId99"/>
    <p:sldId id="824" r:id="rId100"/>
    <p:sldId id="825" r:id="rId101"/>
    <p:sldId id="826" r:id="rId102"/>
    <p:sldId id="827" r:id="rId103"/>
    <p:sldId id="828" r:id="rId104"/>
    <p:sldId id="829" r:id="rId105"/>
    <p:sldId id="830" r:id="rId106"/>
    <p:sldId id="856" r:id="rId107"/>
    <p:sldId id="857" r:id="rId108"/>
    <p:sldId id="687" r:id="rId109"/>
    <p:sldId id="962" r:id="rId110"/>
    <p:sldId id="638" r:id="rId111"/>
    <p:sldId id="507" r:id="rId112"/>
    <p:sldId id="342" r:id="rId113"/>
    <p:sldId id="681" r:id="rId114"/>
    <p:sldId id="690" r:id="rId115"/>
    <p:sldId id="689" r:id="rId116"/>
    <p:sldId id="691" r:id="rId117"/>
    <p:sldId id="343" r:id="rId118"/>
    <p:sldId id="309" r:id="rId119"/>
    <p:sldId id="599" r:id="rId120"/>
    <p:sldId id="601" r:id="rId121"/>
    <p:sldId id="602" r:id="rId122"/>
    <p:sldId id="603" r:id="rId123"/>
    <p:sldId id="682" r:id="rId124"/>
    <p:sldId id="683" r:id="rId125"/>
    <p:sldId id="684" r:id="rId126"/>
    <p:sldId id="685" r:id="rId127"/>
    <p:sldId id="692" r:id="rId128"/>
    <p:sldId id="686" r:id="rId129"/>
    <p:sldId id="508" r:id="rId130"/>
    <p:sldId id="519" r:id="rId131"/>
    <p:sldId id="529" r:id="rId132"/>
    <p:sldId id="954" r:id="rId133"/>
    <p:sldId id="649" r:id="rId134"/>
    <p:sldId id="650" r:id="rId135"/>
    <p:sldId id="561" r:id="rId136"/>
    <p:sldId id="656" r:id="rId137"/>
    <p:sldId id="662" r:id="rId138"/>
    <p:sldId id="543" r:id="rId139"/>
    <p:sldId id="544" r:id="rId140"/>
    <p:sldId id="660" r:id="rId141"/>
    <p:sldId id="673" r:id="rId142"/>
    <p:sldId id="674" r:id="rId143"/>
    <p:sldId id="675" r:id="rId144"/>
    <p:sldId id="506" r:id="rId145"/>
    <p:sldId id="958" r:id="rId146"/>
    <p:sldId id="679" r:id="rId147"/>
    <p:sldId id="678" r:id="rId148"/>
  </p:sldIdLst>
  <p:sldSz cx="9144000" cy="6858000" type="letter"/>
  <p:notesSz cx="7315200" cy="96012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128"/>
        <a:cs typeface="+mn-cs"/>
      </a:defRPr>
    </a:lvl1pPr>
    <a:lvl2pPr marL="457200" algn="l" rtl="0" fontAlgn="base">
      <a:spcBef>
        <a:spcPct val="0"/>
      </a:spcBef>
      <a:spcAft>
        <a:spcPct val="0"/>
      </a:spcAft>
      <a:defRPr sz="2400" kern="1200">
        <a:solidFill>
          <a:schemeClr val="tx1"/>
        </a:solidFill>
        <a:latin typeface="Arial" charset="0"/>
        <a:ea typeface="ヒラギノ角ゴ Pro W3" charset="-128"/>
        <a:cs typeface="+mn-cs"/>
      </a:defRPr>
    </a:lvl2pPr>
    <a:lvl3pPr marL="914400" algn="l" rtl="0" fontAlgn="base">
      <a:spcBef>
        <a:spcPct val="0"/>
      </a:spcBef>
      <a:spcAft>
        <a:spcPct val="0"/>
      </a:spcAft>
      <a:defRPr sz="2400" kern="1200">
        <a:solidFill>
          <a:schemeClr val="tx1"/>
        </a:solidFill>
        <a:latin typeface="Arial" charset="0"/>
        <a:ea typeface="ヒラギノ角ゴ Pro W3" charset="-128"/>
        <a:cs typeface="+mn-cs"/>
      </a:defRPr>
    </a:lvl3pPr>
    <a:lvl4pPr marL="1371600" algn="l" rtl="0" fontAlgn="base">
      <a:spcBef>
        <a:spcPct val="0"/>
      </a:spcBef>
      <a:spcAft>
        <a:spcPct val="0"/>
      </a:spcAft>
      <a:defRPr sz="2400" kern="1200">
        <a:solidFill>
          <a:schemeClr val="tx1"/>
        </a:solidFill>
        <a:latin typeface="Arial" charset="0"/>
        <a:ea typeface="ヒラギノ角ゴ Pro W3" charset="-128"/>
        <a:cs typeface="+mn-cs"/>
      </a:defRPr>
    </a:lvl4pPr>
    <a:lvl5pPr marL="1828800" algn="l" rtl="0" fontAlgn="base">
      <a:spcBef>
        <a:spcPct val="0"/>
      </a:spcBef>
      <a:spcAft>
        <a:spcPct val="0"/>
      </a:spcAft>
      <a:defRPr sz="2400" kern="1200">
        <a:solidFill>
          <a:schemeClr val="tx1"/>
        </a:solidFill>
        <a:latin typeface="Arial" charset="0"/>
        <a:ea typeface="ヒラギノ角ゴ Pro W3" charset="-128"/>
        <a:cs typeface="+mn-cs"/>
      </a:defRPr>
    </a:lvl5pPr>
    <a:lvl6pPr marL="2286000" algn="l" defTabSz="914400" rtl="0" eaLnBrk="1" latinLnBrk="0" hangingPunct="1">
      <a:defRPr sz="2400" kern="1200">
        <a:solidFill>
          <a:schemeClr val="tx1"/>
        </a:solidFill>
        <a:latin typeface="Arial" charset="0"/>
        <a:ea typeface="ヒラギノ角ゴ Pro W3" charset="-128"/>
        <a:cs typeface="+mn-cs"/>
      </a:defRPr>
    </a:lvl6pPr>
    <a:lvl7pPr marL="2743200" algn="l" defTabSz="914400" rtl="0" eaLnBrk="1" latinLnBrk="0" hangingPunct="1">
      <a:defRPr sz="2400" kern="1200">
        <a:solidFill>
          <a:schemeClr val="tx1"/>
        </a:solidFill>
        <a:latin typeface="Arial" charset="0"/>
        <a:ea typeface="ヒラギノ角ゴ Pro W3" charset="-128"/>
        <a:cs typeface="+mn-cs"/>
      </a:defRPr>
    </a:lvl7pPr>
    <a:lvl8pPr marL="3200400" algn="l" defTabSz="914400" rtl="0" eaLnBrk="1" latinLnBrk="0" hangingPunct="1">
      <a:defRPr sz="2400" kern="1200">
        <a:solidFill>
          <a:schemeClr val="tx1"/>
        </a:solidFill>
        <a:latin typeface="Arial" charset="0"/>
        <a:ea typeface="ヒラギノ角ゴ Pro W3" charset="-128"/>
        <a:cs typeface="+mn-cs"/>
      </a:defRPr>
    </a:lvl8pPr>
    <a:lvl9pPr marL="3657600" algn="l" defTabSz="914400" rtl="0" eaLnBrk="1" latinLnBrk="0" hangingPunct="1">
      <a:defRPr sz="2400" kern="1200">
        <a:solidFill>
          <a:schemeClr val="tx1"/>
        </a:solidFill>
        <a:latin typeface="Arial"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scaleToFitPaper="1" frameSlides="1"/>
  <p:clrMru>
    <a:srgbClr val="99CC00"/>
    <a:srgbClr val="CC0000"/>
    <a:srgbClr val="CC9900"/>
    <a:srgbClr val="FFFF66"/>
    <a:srgbClr val="FF9900"/>
    <a:srgbClr val="FFCC00"/>
    <a:srgbClr val="CC6600"/>
    <a:srgbClr val="431E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65" d="100"/>
          <a:sy n="65" d="100"/>
        </p:scale>
        <p:origin x="-1320" y="-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560"/>
    </p:cViewPr>
  </p:sorterViewPr>
  <p:notesViewPr>
    <p:cSldViewPr snapToGrid="0">
      <p:cViewPr varScale="1">
        <p:scale>
          <a:sx n="77" d="100"/>
          <a:sy n="77" d="100"/>
        </p:scale>
        <p:origin x="-1848" y="-11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120" Type="http://schemas.openxmlformats.org/officeDocument/2006/relationships/slide" Target="slides/slide107.xml"/><Relationship Id="rId121" Type="http://schemas.openxmlformats.org/officeDocument/2006/relationships/slide" Target="slides/slide108.xml"/><Relationship Id="rId122" Type="http://schemas.openxmlformats.org/officeDocument/2006/relationships/slide" Target="slides/slide109.xml"/><Relationship Id="rId123" Type="http://schemas.openxmlformats.org/officeDocument/2006/relationships/slide" Target="slides/slide110.xml"/><Relationship Id="rId124" Type="http://schemas.openxmlformats.org/officeDocument/2006/relationships/slide" Target="slides/slide111.xml"/><Relationship Id="rId125" Type="http://schemas.openxmlformats.org/officeDocument/2006/relationships/slide" Target="slides/slide112.xml"/><Relationship Id="rId126" Type="http://schemas.openxmlformats.org/officeDocument/2006/relationships/slide" Target="slides/slide113.xml"/><Relationship Id="rId127" Type="http://schemas.openxmlformats.org/officeDocument/2006/relationships/slide" Target="slides/slide114.xml"/><Relationship Id="rId128" Type="http://schemas.openxmlformats.org/officeDocument/2006/relationships/slide" Target="slides/slide115.xml"/><Relationship Id="rId129" Type="http://schemas.openxmlformats.org/officeDocument/2006/relationships/slide" Target="slides/slide1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90" Type="http://schemas.openxmlformats.org/officeDocument/2006/relationships/slide" Target="slides/slide77.xml"/><Relationship Id="rId91" Type="http://schemas.openxmlformats.org/officeDocument/2006/relationships/slide" Target="slides/slide78.xml"/><Relationship Id="rId92" Type="http://schemas.openxmlformats.org/officeDocument/2006/relationships/slide" Target="slides/slide79.xml"/><Relationship Id="rId93" Type="http://schemas.openxmlformats.org/officeDocument/2006/relationships/slide" Target="slides/slide80.xml"/><Relationship Id="rId94" Type="http://schemas.openxmlformats.org/officeDocument/2006/relationships/slide" Target="slides/slide81.xml"/><Relationship Id="rId95" Type="http://schemas.openxmlformats.org/officeDocument/2006/relationships/slide" Target="slides/slide82.xml"/><Relationship Id="rId96" Type="http://schemas.openxmlformats.org/officeDocument/2006/relationships/slide" Target="slides/slide83.xml"/><Relationship Id="rId101" Type="http://schemas.openxmlformats.org/officeDocument/2006/relationships/slide" Target="slides/slide88.xml"/><Relationship Id="rId102" Type="http://schemas.openxmlformats.org/officeDocument/2006/relationships/slide" Target="slides/slide89.xml"/><Relationship Id="rId103" Type="http://schemas.openxmlformats.org/officeDocument/2006/relationships/slide" Target="slides/slide90.xml"/><Relationship Id="rId104" Type="http://schemas.openxmlformats.org/officeDocument/2006/relationships/slide" Target="slides/slide91.xml"/><Relationship Id="rId105" Type="http://schemas.openxmlformats.org/officeDocument/2006/relationships/slide" Target="slides/slide92.xml"/><Relationship Id="rId106" Type="http://schemas.openxmlformats.org/officeDocument/2006/relationships/slide" Target="slides/slide93.xml"/><Relationship Id="rId107" Type="http://schemas.openxmlformats.org/officeDocument/2006/relationships/slide" Target="slides/slide94.xml"/><Relationship Id="rId108" Type="http://schemas.openxmlformats.org/officeDocument/2006/relationships/slide" Target="slides/slide95.xml"/><Relationship Id="rId109" Type="http://schemas.openxmlformats.org/officeDocument/2006/relationships/slide" Target="slides/slide96.xml"/><Relationship Id="rId97" Type="http://schemas.openxmlformats.org/officeDocument/2006/relationships/slide" Target="slides/slide84.xml"/><Relationship Id="rId98" Type="http://schemas.openxmlformats.org/officeDocument/2006/relationships/slide" Target="slides/slide85.xml"/><Relationship Id="rId99" Type="http://schemas.openxmlformats.org/officeDocument/2006/relationships/slide" Target="slides/slide86.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00" Type="http://schemas.openxmlformats.org/officeDocument/2006/relationships/slide" Target="slides/slide87.xml"/><Relationship Id="rId150" Type="http://schemas.openxmlformats.org/officeDocument/2006/relationships/handoutMaster" Target="handoutMasters/handoutMaster1.xml"/><Relationship Id="rId151" Type="http://schemas.openxmlformats.org/officeDocument/2006/relationships/presProps" Target="presProps.xml"/><Relationship Id="rId152" Type="http://schemas.openxmlformats.org/officeDocument/2006/relationships/viewProps" Target="viewProps.xml"/><Relationship Id="rId153" Type="http://schemas.openxmlformats.org/officeDocument/2006/relationships/theme" Target="theme/theme1.xml"/><Relationship Id="rId154"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30" Type="http://schemas.openxmlformats.org/officeDocument/2006/relationships/slide" Target="slides/slide117.xml"/><Relationship Id="rId131" Type="http://schemas.openxmlformats.org/officeDocument/2006/relationships/slide" Target="slides/slide118.xml"/><Relationship Id="rId132" Type="http://schemas.openxmlformats.org/officeDocument/2006/relationships/slide" Target="slides/slide119.xml"/><Relationship Id="rId133" Type="http://schemas.openxmlformats.org/officeDocument/2006/relationships/slide" Target="slides/slide120.xml"/><Relationship Id="rId134" Type="http://schemas.openxmlformats.org/officeDocument/2006/relationships/slide" Target="slides/slide121.xml"/><Relationship Id="rId135" Type="http://schemas.openxmlformats.org/officeDocument/2006/relationships/slide" Target="slides/slide122.xml"/><Relationship Id="rId136" Type="http://schemas.openxmlformats.org/officeDocument/2006/relationships/slide" Target="slides/slide123.xml"/><Relationship Id="rId137" Type="http://schemas.openxmlformats.org/officeDocument/2006/relationships/slide" Target="slides/slide124.xml"/><Relationship Id="rId138" Type="http://schemas.openxmlformats.org/officeDocument/2006/relationships/slide" Target="slides/slide125.xml"/><Relationship Id="rId139" Type="http://schemas.openxmlformats.org/officeDocument/2006/relationships/slide" Target="slides/slide1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110" Type="http://schemas.openxmlformats.org/officeDocument/2006/relationships/slide" Target="slides/slide97.xml"/><Relationship Id="rId111" Type="http://schemas.openxmlformats.org/officeDocument/2006/relationships/slide" Target="slides/slide98.xml"/><Relationship Id="rId112" Type="http://schemas.openxmlformats.org/officeDocument/2006/relationships/slide" Target="slides/slide99.xml"/><Relationship Id="rId113" Type="http://schemas.openxmlformats.org/officeDocument/2006/relationships/slide" Target="slides/slide100.xml"/><Relationship Id="rId114" Type="http://schemas.openxmlformats.org/officeDocument/2006/relationships/slide" Target="slides/slide101.xml"/><Relationship Id="rId115" Type="http://schemas.openxmlformats.org/officeDocument/2006/relationships/slide" Target="slides/slide102.xml"/><Relationship Id="rId116" Type="http://schemas.openxmlformats.org/officeDocument/2006/relationships/slide" Target="slides/slide103.xml"/><Relationship Id="rId117" Type="http://schemas.openxmlformats.org/officeDocument/2006/relationships/slide" Target="slides/slide104.xml"/><Relationship Id="rId118" Type="http://schemas.openxmlformats.org/officeDocument/2006/relationships/slide" Target="slides/slide105.xml"/><Relationship Id="rId119" Type="http://schemas.openxmlformats.org/officeDocument/2006/relationships/slide" Target="slides/slide10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 Id="rId140" Type="http://schemas.openxmlformats.org/officeDocument/2006/relationships/slide" Target="slides/slide127.xml"/><Relationship Id="rId141" Type="http://schemas.openxmlformats.org/officeDocument/2006/relationships/slide" Target="slides/slide128.xml"/><Relationship Id="rId142" Type="http://schemas.openxmlformats.org/officeDocument/2006/relationships/slide" Target="slides/slide129.xml"/><Relationship Id="rId143" Type="http://schemas.openxmlformats.org/officeDocument/2006/relationships/slide" Target="slides/slide130.xml"/><Relationship Id="rId144" Type="http://schemas.openxmlformats.org/officeDocument/2006/relationships/slide" Target="slides/slide131.xml"/><Relationship Id="rId145" Type="http://schemas.openxmlformats.org/officeDocument/2006/relationships/slide" Target="slides/slide132.xml"/><Relationship Id="rId146" Type="http://schemas.openxmlformats.org/officeDocument/2006/relationships/slide" Target="slides/slide133.xml"/><Relationship Id="rId147" Type="http://schemas.openxmlformats.org/officeDocument/2006/relationships/slide" Target="slides/slide134.xml"/><Relationship Id="rId148" Type="http://schemas.openxmlformats.org/officeDocument/2006/relationships/slide" Target="slides/slide135.xml"/><Relationship Id="rId1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52" tIns="48326" rIns="96652" bIns="48326" numCol="1" anchor="t" anchorCtr="0" compatLnSpc="1">
            <a:prstTxWarp prst="textNoShape">
              <a:avLst/>
            </a:prstTxWarp>
          </a:bodyPr>
          <a:lstStyle>
            <a:lvl1pPr eaLnBrk="0" hangingPunct="0">
              <a:defRPr sz="1300">
                <a:latin typeface="Arial" pitchFamily="-108" charset="0"/>
                <a:ea typeface="ヒラギノ角ゴ Pro W3" pitchFamily="-108" charset="-128"/>
                <a:cs typeface="ヒラギノ角ゴ Pro W3" pitchFamily="-108" charset="-128"/>
              </a:defRPr>
            </a:lvl1pPr>
          </a:lstStyle>
          <a:p>
            <a:pPr>
              <a:defRPr/>
            </a:pPr>
            <a:endParaRPr lang="en-US"/>
          </a:p>
        </p:txBody>
      </p:sp>
      <p:sp>
        <p:nvSpPr>
          <p:cNvPr id="32771"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p:spPr>
        <p:txBody>
          <a:bodyPr vert="horz" wrap="square" lIns="96652" tIns="48326" rIns="96652" bIns="48326" numCol="1" anchor="t" anchorCtr="0" compatLnSpc="1">
            <a:prstTxWarp prst="textNoShape">
              <a:avLst/>
            </a:prstTxWarp>
          </a:bodyPr>
          <a:lstStyle>
            <a:lvl1pPr algn="r" eaLnBrk="0" hangingPunct="0">
              <a:defRPr sz="1300">
                <a:latin typeface="Arial" pitchFamily="-108" charset="0"/>
                <a:ea typeface="ヒラギノ角ゴ Pro W3" pitchFamily="-108" charset="-128"/>
                <a:cs typeface="ヒラギノ角ゴ Pro W3" pitchFamily="-108" charset="-128"/>
              </a:defRPr>
            </a:lvl1pPr>
          </a:lstStyle>
          <a:p>
            <a:pPr>
              <a:defRPr/>
            </a:pPr>
            <a:endParaRPr lang="en-US"/>
          </a:p>
        </p:txBody>
      </p:sp>
      <p:sp>
        <p:nvSpPr>
          <p:cNvPr id="32772"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6652" tIns="48326" rIns="96652" bIns="48326" numCol="1" anchor="b" anchorCtr="0" compatLnSpc="1">
            <a:prstTxWarp prst="textNoShape">
              <a:avLst/>
            </a:prstTxWarp>
          </a:bodyPr>
          <a:lstStyle>
            <a:lvl1pPr eaLnBrk="0" hangingPunct="0">
              <a:defRPr sz="1300"/>
            </a:lvl1pPr>
          </a:lstStyle>
          <a:p>
            <a:r>
              <a:rPr lang="en-US" altLang="en-US"/>
              <a:t>© Lean Construction Institute 2009 </a:t>
            </a:r>
          </a:p>
        </p:txBody>
      </p:sp>
      <p:sp>
        <p:nvSpPr>
          <p:cNvPr id="32773"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6652" tIns="48326" rIns="96652" bIns="48326" numCol="1" anchor="b" anchorCtr="0" compatLnSpc="1">
            <a:prstTxWarp prst="textNoShape">
              <a:avLst/>
            </a:prstTxWarp>
          </a:bodyPr>
          <a:lstStyle>
            <a:lvl1pPr algn="r" eaLnBrk="0" hangingPunct="0">
              <a:defRPr sz="1300"/>
            </a:lvl1pPr>
          </a:lstStyle>
          <a:p>
            <a:fld id="{0F3FE322-125A-124A-8EC1-54E5B8BDFADD}" type="slidenum">
              <a:rPr lang="en-US" altLang="en-US"/>
              <a:pPr/>
              <a:t>‹#›</a:t>
            </a:fld>
            <a:endParaRPr lang="en-US" altLang="en-US"/>
          </a:p>
        </p:txBody>
      </p:sp>
    </p:spTree>
    <p:extLst>
      <p:ext uri="{BB962C8B-B14F-4D97-AF65-F5344CB8AC3E}">
        <p14:creationId xmlns:p14="http://schemas.microsoft.com/office/powerpoint/2010/main" val="155852183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52" tIns="48326" rIns="96652" bIns="48326" numCol="1" anchor="t" anchorCtr="0" compatLnSpc="1">
            <a:prstTxWarp prst="textNoShape">
              <a:avLst/>
            </a:prstTxWarp>
          </a:bodyPr>
          <a:lstStyle>
            <a:lvl1pPr eaLnBrk="0" hangingPunct="0">
              <a:defRPr sz="1300">
                <a:latin typeface="Arial" pitchFamily="-108" charset="0"/>
                <a:ea typeface="ヒラギノ角ゴ Pro W3" pitchFamily="-108" charset="-128"/>
                <a:cs typeface="ヒラギノ角ゴ Pro W3" pitchFamily="-108" charset="-128"/>
              </a:defRPr>
            </a:lvl1pPr>
          </a:lstStyle>
          <a:p>
            <a:pPr>
              <a:defRPr/>
            </a:pPr>
            <a:endParaRPr lang="en-US"/>
          </a:p>
        </p:txBody>
      </p:sp>
      <p:sp>
        <p:nvSpPr>
          <p:cNvPr id="4099"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52" tIns="48326" rIns="96652" bIns="48326" numCol="1" anchor="t" anchorCtr="0" compatLnSpc="1">
            <a:prstTxWarp prst="textNoShape">
              <a:avLst/>
            </a:prstTxWarp>
          </a:bodyPr>
          <a:lstStyle>
            <a:lvl1pPr algn="r" eaLnBrk="0" hangingPunct="0">
              <a:defRPr sz="1300">
                <a:latin typeface="Arial" pitchFamily="-108" charset="0"/>
                <a:ea typeface="ヒラギノ角ゴ Pro W3" pitchFamily="-108" charset="-128"/>
                <a:cs typeface="ヒラギノ角ゴ Pro W3" pitchFamily="-108" charset="-128"/>
              </a:defRPr>
            </a:lvl1pPr>
          </a:lstStyle>
          <a:p>
            <a:pPr>
              <a:defRPr/>
            </a:pPr>
            <a:endParaRPr lang="en-US"/>
          </a:p>
        </p:txBody>
      </p:sp>
      <p:sp>
        <p:nvSpPr>
          <p:cNvPr id="19763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52" tIns="48326" rIns="96652" bIns="4832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52" tIns="48326" rIns="96652" bIns="48326" numCol="1" anchor="b" anchorCtr="0" compatLnSpc="1">
            <a:prstTxWarp prst="textNoShape">
              <a:avLst/>
            </a:prstTxWarp>
          </a:bodyPr>
          <a:lstStyle>
            <a:lvl1pPr eaLnBrk="0" hangingPunct="0">
              <a:defRPr sz="1300"/>
            </a:lvl1pPr>
          </a:lstStyle>
          <a:p>
            <a:r>
              <a:rPr lang="en-US" altLang="en-US"/>
              <a:t>© Lean Construction Institute 2009 </a:t>
            </a:r>
          </a:p>
        </p:txBody>
      </p:sp>
      <p:sp>
        <p:nvSpPr>
          <p:cNvPr id="4103"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52" tIns="48326" rIns="96652" bIns="48326" numCol="1" anchor="b" anchorCtr="0" compatLnSpc="1">
            <a:prstTxWarp prst="textNoShape">
              <a:avLst/>
            </a:prstTxWarp>
          </a:bodyPr>
          <a:lstStyle>
            <a:lvl1pPr algn="r" eaLnBrk="0" hangingPunct="0">
              <a:defRPr sz="1300"/>
            </a:lvl1pPr>
          </a:lstStyle>
          <a:p>
            <a:fld id="{6DF55A11-DA4A-E947-ACA2-601A39A1445E}" type="slidenum">
              <a:rPr lang="en-US" altLang="en-US"/>
              <a:pPr/>
              <a:t>‹#›</a:t>
            </a:fld>
            <a:endParaRPr lang="en-US" altLang="en-US"/>
          </a:p>
        </p:txBody>
      </p:sp>
    </p:spTree>
    <p:extLst>
      <p:ext uri="{BB962C8B-B14F-4D97-AF65-F5344CB8AC3E}">
        <p14:creationId xmlns:p14="http://schemas.microsoft.com/office/powerpoint/2010/main" val="1190810890"/>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19968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21847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283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2835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6A984089-764D-B041-BE86-23AD44620395}" type="slidenum">
              <a:rPr lang="en-US" altLang="en-US" sz="1300"/>
              <a:pPr/>
              <a:t>20</a:t>
            </a:fld>
            <a:endParaRPr lang="en-US" altLang="en-US" sz="1300"/>
          </a:p>
        </p:txBody>
      </p:sp>
      <p:sp>
        <p:nvSpPr>
          <p:cNvPr id="228357" name="Rectangle 2"/>
          <p:cNvSpPr>
            <a:spLocks noGrp="1" noRot="1" noChangeAspect="1" noChangeArrowheads="1" noTextEdit="1"/>
          </p:cNvSpPr>
          <p:nvPr>
            <p:ph type="sldImg"/>
          </p:nvPr>
        </p:nvSpPr>
        <p:spPr>
          <a:ln/>
        </p:spPr>
      </p:sp>
      <p:sp>
        <p:nvSpPr>
          <p:cNvPr id="2283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228359"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4564444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582E17E4-2C45-3A49-8924-33D783BA8C5B}" type="slidenum">
              <a:rPr lang="en-US" altLang="en-US" sz="1300"/>
              <a:pPr/>
              <a:t>131</a:t>
            </a:fld>
            <a:endParaRPr lang="en-US" altLang="en-US" sz="130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88" rIns="91577" bIns="45788"/>
          <a:lstStyle/>
          <a:p>
            <a:r>
              <a:rPr lang="en-US" altLang="en-US"/>
              <a:t>I DOUBT ANYONE IN THE SEMINAR WOULD UNDERSTAND OR AGREE WITH THESE ADVANTAGES BASED ON THE PREVIOUS MATERIAL.</a:t>
            </a:r>
          </a:p>
        </p:txBody>
      </p:sp>
      <p:sp>
        <p:nvSpPr>
          <p:cNvPr id="43418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7440269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ED2B408C-7039-E24F-BAB6-8E404563BA22}" type="slidenum">
              <a:rPr lang="en-US" altLang="en-US" sz="1300"/>
              <a:pPr/>
              <a:t>132</a:t>
            </a:fld>
            <a:endParaRPr lang="en-US" altLang="en-US" sz="130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43622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63083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304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3040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A9126E58-7BD7-AC4E-88DE-4003C58991FD}" type="slidenum">
              <a:rPr lang="en-US" altLang="en-US" sz="1300"/>
              <a:pPr/>
              <a:t>21</a:t>
            </a:fld>
            <a:endParaRPr lang="en-US" altLang="en-US" sz="1300"/>
          </a:p>
        </p:txBody>
      </p:sp>
      <p:sp>
        <p:nvSpPr>
          <p:cNvPr id="230405" name="Rectangle 2"/>
          <p:cNvSpPr>
            <a:spLocks noGrp="1" noRot="1" noChangeAspect="1" noChangeArrowheads="1" noTextEdit="1"/>
          </p:cNvSpPr>
          <p:nvPr>
            <p:ph type="sldImg"/>
          </p:nvPr>
        </p:nvSpPr>
        <p:spPr>
          <a:ln/>
        </p:spPr>
      </p:sp>
      <p:sp>
        <p:nvSpPr>
          <p:cNvPr id="2304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230407"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650284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p:cNvSpPr>
          <p:nvPr>
            <p:ph type="sldImg"/>
          </p:nvPr>
        </p:nvSpPr>
        <p:spPr>
          <a:ln/>
        </p:spPr>
      </p:sp>
      <p:sp>
        <p:nvSpPr>
          <p:cNvPr id="233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a:t>Why Last Planner? </a:t>
            </a:r>
          </a:p>
          <a:p>
            <a:pPr>
              <a:lnSpc>
                <a:spcPct val="90000"/>
              </a:lnSpc>
            </a:pPr>
            <a:endParaRPr lang="en-US" altLang="en-US"/>
          </a:p>
          <a:p>
            <a:pPr>
              <a:lnSpc>
                <a:spcPct val="90000"/>
              </a:lnSpc>
            </a:pPr>
            <a:r>
              <a:rPr lang="en-US" altLang="en-US"/>
              <a:t>Without it, studies have found that only about half the tasks on work plans made as little as one week in advance are completed as planned. Since members of the project team are highly dependent on one another for doing their work, this robs everyone of the ability to plan and prepare.</a:t>
            </a:r>
          </a:p>
          <a:p>
            <a:pPr>
              <a:lnSpc>
                <a:spcPct val="90000"/>
              </a:lnSpc>
            </a:pPr>
            <a:endParaRPr lang="en-US" altLang="en-US"/>
          </a:p>
          <a:p>
            <a:pPr>
              <a:lnSpc>
                <a:spcPct val="90000"/>
              </a:lnSpc>
            </a:pPr>
            <a:r>
              <a:rPr lang="en-US" altLang="en-US"/>
              <a:t>‘Project control’ has traditionally involved measuring what DID happen against what SHOULD happen, then acting on negative differences between them. This is like trying to drive a car while looking in the rear view mirror.</a:t>
            </a:r>
          </a:p>
          <a:p>
            <a:pPr>
              <a:lnSpc>
                <a:spcPct val="90000"/>
              </a:lnSpc>
            </a:pPr>
            <a:endParaRPr lang="en-US" altLang="en-US"/>
          </a:p>
          <a:p>
            <a:pPr>
              <a:lnSpc>
                <a:spcPct val="90000"/>
              </a:lnSpc>
            </a:pPr>
            <a:r>
              <a:rPr lang="en-US" altLang="en-US"/>
              <a:t>Successful projects run on promises—in fact, that is true for all human cooperation. If you can’t say ‘no’, you can’t make a promise. On projects managed without the Last Planner philosophy, you can’t say ‘no’. Promises are neither requested nor made. This is a key reason for the 50% completion percentage. </a:t>
            </a:r>
          </a:p>
          <a:p>
            <a:pPr>
              <a:lnSpc>
                <a:spcPct val="90000"/>
              </a:lnSpc>
            </a:pPr>
            <a:endParaRPr lang="en-US" altLang="en-US"/>
          </a:p>
        </p:txBody>
      </p:sp>
      <p:sp>
        <p:nvSpPr>
          <p:cNvPr id="233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C71EBB6C-9123-E141-AEEA-0331868234D0}" type="slidenum">
              <a:rPr lang="en-US" altLang="en-US" sz="1300"/>
              <a:pPr/>
              <a:t>23</a:t>
            </a:fld>
            <a:endParaRPr lang="en-US" altLang="en-US" sz="1300"/>
          </a:p>
        </p:txBody>
      </p:sp>
      <p:sp>
        <p:nvSpPr>
          <p:cNvPr id="23347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780017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D4AEE605-A962-154D-8B6A-EB424231B087}" type="slidenum">
              <a:rPr lang="en-US" altLang="en-US" sz="1300"/>
              <a:pPr/>
              <a:t>24</a:t>
            </a:fld>
            <a:endParaRPr lang="en-US" altLang="en-US" sz="1300"/>
          </a:p>
        </p:txBody>
      </p:sp>
      <p:sp>
        <p:nvSpPr>
          <p:cNvPr id="235523" name="Rectangle 2"/>
          <p:cNvSpPr>
            <a:spLocks noGrp="1" noRot="1" noChangeAspect="1" noChangeArrowheads="1" noTextEdit="1"/>
          </p:cNvSpPr>
          <p:nvPr>
            <p:ph type="sldImg"/>
          </p:nvPr>
        </p:nvSpPr>
        <p:spPr>
          <a:xfrm>
            <a:off x="1266825" y="717550"/>
            <a:ext cx="4783138" cy="3587750"/>
          </a:xfrm>
          <a:ln/>
        </p:spPr>
      </p:sp>
      <p:sp>
        <p:nvSpPr>
          <p:cNvPr id="235524" name="Rectangle 3"/>
          <p:cNvSpPr>
            <a:spLocks noGrp="1" noChangeArrowheads="1"/>
          </p:cNvSpPr>
          <p:nvPr>
            <p:ph type="body" idx="1"/>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3" tIns="45777" rIns="91553" bIns="45777"/>
          <a:lstStyle/>
          <a:p>
            <a:pPr eaLnBrk="1" hangingPunct="1"/>
            <a:r>
              <a:rPr lang="en-US" altLang="en-US"/>
              <a:t> Another reason for using the Last Planner approach lies in the facts about decision making in conditions of uncertainty; namely: All plans are forecasts and all forecasts are, by definition, wrong. No one can see into the future. The longer the forecast extends into the future, the more wrong it is. The greater the level of detail in the forecast, the more wrong it is.</a:t>
            </a:r>
          </a:p>
          <a:p>
            <a:pPr eaLnBrk="1" hangingPunct="1"/>
            <a:r>
              <a:rPr lang="en-US" altLang="en-US"/>
              <a:t>These principles are the ‘design criteria’ for the Last Planner system.</a:t>
            </a:r>
          </a:p>
          <a:p>
            <a:pPr eaLnBrk="1" hangingPunct="1"/>
            <a:endParaRPr lang="en-US" altLang="en-US"/>
          </a:p>
          <a:p>
            <a:pPr eaLnBrk="1" hangingPunct="1"/>
            <a:r>
              <a:rPr lang="en-US" altLang="en-US"/>
              <a:t>“Plan in greater detail as you get closer to doing the work.” This is a response to the facts about forecasting and uncertainty.</a:t>
            </a:r>
          </a:p>
          <a:p>
            <a:pPr eaLnBrk="1" hangingPunct="1"/>
            <a:endParaRPr lang="en-US" altLang="en-US"/>
          </a:p>
          <a:p>
            <a:pPr eaLnBrk="1" hangingPunct="1"/>
            <a:r>
              <a:rPr lang="en-US" altLang="en-US"/>
              <a:t>“Produce plans collaboratively.” Planning is 90% social and 10% technical. The best plan is the one agreed by those responsible for execution. Collaborative planning produces better plans, better understanding of plans, and greater flexibility in changing plans should that be needed.</a:t>
            </a:r>
          </a:p>
          <a:p>
            <a:pPr eaLnBrk="1" hangingPunct="1"/>
            <a:endParaRPr lang="en-US" altLang="en-US"/>
          </a:p>
          <a:p>
            <a:pPr eaLnBrk="1" hangingPunct="1"/>
            <a:r>
              <a:rPr lang="en-US" altLang="en-US"/>
              <a:t>“Reveal and remove constraints on planned tasks as a team”. This is a consequence of the interdependence of team members one on another. Tasks have many constraints, and usually many different team members have control over those constraints.</a:t>
            </a:r>
          </a:p>
          <a:p>
            <a:pPr eaLnBrk="1" hangingPunct="1"/>
            <a:endParaRPr lang="en-US" altLang="en-US"/>
          </a:p>
          <a:p>
            <a:pPr eaLnBrk="1" hangingPunct="1"/>
            <a:r>
              <a:rPr lang="en-US" altLang="en-US"/>
              <a:t>“Make reliable promises”. Normal people take their promises seriously. That is the basis of social cooperation. Projects are temporary societies that must bring promising into play to enable working together effectively.</a:t>
            </a:r>
          </a:p>
          <a:p>
            <a:pPr eaLnBrk="1" hangingPunct="1"/>
            <a:endParaRPr lang="en-US" altLang="en-US"/>
          </a:p>
          <a:p>
            <a:pPr eaLnBrk="1" hangingPunct="1"/>
            <a:r>
              <a:rPr lang="en-US" altLang="en-US"/>
              <a:t>“Learn from breakdowns”. Despite best efforts, some promises will be broken. These breakdowns should be taken as opportunities for learning. Act on root causes to prevent reoccurrence. Being perfect planners is impossible. Not making the same mistake twice is only very difficult. </a:t>
            </a:r>
          </a:p>
          <a:p>
            <a:pPr eaLnBrk="1" hangingPunct="1"/>
            <a:endParaRPr lang="en-US" altLang="en-US"/>
          </a:p>
          <a:p>
            <a:pPr eaLnBrk="1" hangingPunct="1"/>
            <a:endParaRPr lang="en-US" altLang="en-US"/>
          </a:p>
        </p:txBody>
      </p:sp>
      <p:sp>
        <p:nvSpPr>
          <p:cNvPr id="23552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516949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3757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37572" name="Rectangle 2"/>
          <p:cNvSpPr>
            <a:spLocks noGrp="1" noRot="1" noChangeAspect="1" noChangeArrowheads="1" noTextEdit="1"/>
          </p:cNvSpPr>
          <p:nvPr>
            <p:ph type="sldImg"/>
          </p:nvPr>
        </p:nvSpPr>
        <p:spPr>
          <a:ln/>
        </p:spPr>
      </p:sp>
      <p:sp>
        <p:nvSpPr>
          <p:cNvPr id="2375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person or team that gives assignments (makes requests for commitments) to production units such as the squad leader for a design squad or the foreman for construction crews.</a:t>
            </a:r>
          </a:p>
          <a:p>
            <a:pPr eaLnBrk="1" hangingPunct="1"/>
            <a:endParaRPr lang="en-US" altLang="en-US"/>
          </a:p>
        </p:txBody>
      </p:sp>
      <p:sp>
        <p:nvSpPr>
          <p:cNvPr id="23757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447162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396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396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EBC470B4-0F07-0849-84E0-4BB9D5450AFD}" type="slidenum">
              <a:rPr lang="en-US" altLang="en-US" sz="1300"/>
              <a:pPr/>
              <a:t>26</a:t>
            </a:fld>
            <a:endParaRPr lang="en-US" altLang="en-US" sz="1300"/>
          </a:p>
        </p:txBody>
      </p:sp>
      <p:sp>
        <p:nvSpPr>
          <p:cNvPr id="239621" name="Rectangle 2"/>
          <p:cNvSpPr>
            <a:spLocks noGrp="1" noRot="1" noChangeAspect="1" noChangeArrowheads="1" noTextEdit="1"/>
          </p:cNvSpPr>
          <p:nvPr>
            <p:ph type="sldImg"/>
          </p:nvPr>
        </p:nvSpPr>
        <p:spPr>
          <a:solidFill>
            <a:srgbClr val="FFFFFF"/>
          </a:solidFill>
          <a:ln/>
        </p:spPr>
      </p:sp>
      <p:sp>
        <p:nvSpPr>
          <p:cNvPr id="239622" name="Rectangle 3"/>
          <p:cNvSpPr>
            <a:spLocks noGrp="1" noChangeArrowheads="1"/>
          </p:cNvSpPr>
          <p:nvPr>
            <p:ph type="body" idx="1"/>
          </p:nvPr>
        </p:nvSpPr>
        <p:spPr>
          <a:solidFill>
            <a:srgbClr val="FFFFFF"/>
          </a:solidFill>
          <a:ln>
            <a:solidFill>
              <a:srgbClr val="000000"/>
            </a:solidFill>
          </a:ln>
        </p:spPr>
        <p:txBody>
          <a:bodyPr lIns="96647" tIns="48325" rIns="96647" bIns="48325"/>
          <a:lstStyle/>
          <a:p>
            <a:r>
              <a:rPr lang="en-US" altLang="en-US"/>
              <a:t>All business starts with an offer or a request. Those offers and requests arise from some human concern</a:t>
            </a:r>
          </a:p>
          <a:p>
            <a:r>
              <a:rPr lang="en-US" altLang="en-US"/>
              <a:t>Management is primarily concerned with the design and activation of the network of commitments needed to deliver the project.</a:t>
            </a:r>
          </a:p>
          <a:p>
            <a:pPr eaLnBrk="1" hangingPunct="1"/>
            <a:r>
              <a:rPr lang="en-US" altLang="en-US"/>
              <a:t>Accountability arises in the moment of promise. It isn’t a promise if you can’t say no</a:t>
            </a:r>
          </a:p>
          <a:p>
            <a:pPr eaLnBrk="1" hangingPunct="1"/>
            <a:r>
              <a:rPr lang="en-US" altLang="en-US"/>
              <a:t>Trust builds when people make and keep them in public.</a:t>
            </a:r>
          </a:p>
          <a:p>
            <a:pPr eaLnBrk="1" hangingPunct="1"/>
            <a:r>
              <a:rPr lang="en-US" altLang="en-US"/>
              <a:t>Lump sum vs </a:t>
            </a:r>
          </a:p>
        </p:txBody>
      </p:sp>
      <p:sp>
        <p:nvSpPr>
          <p:cNvPr id="23962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414369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DC770F60-E434-4646-A487-ABB399A83154}" type="slidenum">
              <a:rPr lang="en-US" altLang="en-US" sz="1300">
                <a:ea typeface="ＭＳ Ｐゴシック" charset="-128"/>
              </a:rPr>
              <a:pPr/>
              <a:t>27</a:t>
            </a:fld>
            <a:endParaRPr lang="en-US" altLang="en-US" sz="1300">
              <a:ea typeface="ＭＳ Ｐゴシック" charset="-128"/>
            </a:endParaRPr>
          </a:p>
        </p:txBody>
      </p:sp>
      <p:sp>
        <p:nvSpPr>
          <p:cNvPr id="241667" name="Rectangle 2"/>
          <p:cNvSpPr>
            <a:spLocks noGrp="1" noRot="1" noChangeAspect="1" noChangeArrowheads="1"/>
          </p:cNvSpPr>
          <p:nvPr>
            <p:ph type="sldImg"/>
          </p:nvPr>
        </p:nvSpPr>
        <p:spPr>
          <a:solidFill>
            <a:srgbClr val="FFFFFF"/>
          </a:solidFill>
          <a:ln/>
        </p:spPr>
      </p:sp>
      <p:sp>
        <p:nvSpPr>
          <p:cNvPr id="241668"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altLang="en-US">
                <a:ea typeface="ＭＳ Ｐゴシック" charset="-128"/>
              </a:rPr>
              <a:t>Just-in-Time is only possible if you know what time it is.</a:t>
            </a:r>
          </a:p>
          <a:p>
            <a:pPr eaLnBrk="1" hangingPunct="1">
              <a:spcBef>
                <a:spcPct val="0"/>
              </a:spcBef>
            </a:pPr>
            <a:r>
              <a:rPr lang="en-US" altLang="en-US">
                <a:ea typeface="ＭＳ Ｐゴシック" charset="-128"/>
              </a:rPr>
              <a:t>Makes it possible to shorten duration and reduce cost.</a:t>
            </a:r>
          </a:p>
          <a:p>
            <a:pPr eaLnBrk="1" hangingPunct="1">
              <a:spcBef>
                <a:spcPct val="0"/>
              </a:spcBef>
            </a:pPr>
            <a:r>
              <a:rPr lang="en-US" altLang="en-US">
                <a:ea typeface="ＭＳ Ｐゴシック" charset="-128"/>
              </a:rPr>
              <a:t>Requires a planning system that makes it possible for people to do what they promise - and then developing their ability to make and our ability to secure a reliable promise.</a:t>
            </a:r>
          </a:p>
          <a:p>
            <a:pPr eaLnBrk="1" hangingPunct="1">
              <a:spcBef>
                <a:spcPct val="0"/>
              </a:spcBef>
            </a:pPr>
            <a:r>
              <a:rPr lang="en-US" altLang="en-US">
                <a:ea typeface="ＭＳ Ｐゴシック" charset="-128"/>
              </a:rPr>
              <a:t>Accountability arises at the moment of promise.</a:t>
            </a:r>
          </a:p>
          <a:p>
            <a:pPr eaLnBrk="1" hangingPunct="1">
              <a:spcBef>
                <a:spcPct val="0"/>
              </a:spcBef>
            </a:pPr>
            <a:r>
              <a:rPr lang="en-US" altLang="en-US">
                <a:ea typeface="ＭＳ Ｐゴシック" charset="-128"/>
              </a:rPr>
              <a:t>Performance and trust increase when people make promises and declare complete in public.</a:t>
            </a:r>
          </a:p>
          <a:p>
            <a:pPr eaLnBrk="1" hangingPunct="1">
              <a:spcBef>
                <a:spcPct val="0"/>
              </a:spcBef>
            </a:pPr>
            <a:endParaRPr lang="en-US" altLang="en-US">
              <a:ea typeface="ＭＳ Ｐゴシック" charset="-128"/>
            </a:endParaRPr>
          </a:p>
        </p:txBody>
      </p:sp>
      <p:sp>
        <p:nvSpPr>
          <p:cNvPr id="241669" name="Header Placehold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latin typeface="Calibri" charset="0"/>
                <a:ea typeface="ＭＳ Ｐゴシック" charset="-128"/>
              </a:rPr>
              <a:t>Lean Construction Institute 2008</a:t>
            </a:r>
          </a:p>
        </p:txBody>
      </p:sp>
    </p:spTree>
    <p:extLst>
      <p:ext uri="{BB962C8B-B14F-4D97-AF65-F5344CB8AC3E}">
        <p14:creationId xmlns:p14="http://schemas.microsoft.com/office/powerpoint/2010/main" val="807395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4371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43716" name="Rectangle 2"/>
          <p:cNvSpPr>
            <a:spLocks noGrp="1" noRot="1" noChangeAspect="1" noChangeArrowheads="1"/>
          </p:cNvSpPr>
          <p:nvPr>
            <p:ph type="sldImg"/>
          </p:nvPr>
        </p:nvSpPr>
        <p:spPr>
          <a:solidFill>
            <a:srgbClr val="FFFFFF"/>
          </a:solidFill>
          <a:ln/>
        </p:spPr>
      </p:sp>
      <p:sp>
        <p:nvSpPr>
          <p:cNvPr id="24371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
        <p:nvSpPr>
          <p:cNvPr id="24371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2090537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4576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45764" name="Rectangle 2"/>
          <p:cNvSpPr>
            <a:spLocks noGrp="1" noRot="1" noChangeAspect="1" noChangeArrowheads="1" noTextEdit="1"/>
          </p:cNvSpPr>
          <p:nvPr>
            <p:ph type="sldImg"/>
          </p:nvPr>
        </p:nvSpPr>
        <p:spPr>
          <a:solidFill>
            <a:srgbClr val="FFFFFF"/>
          </a:solidFill>
          <a:ln/>
        </p:spPr>
      </p:sp>
      <p:sp>
        <p:nvSpPr>
          <p:cNvPr id="245765" name="Rectangle 3"/>
          <p:cNvSpPr>
            <a:spLocks noGrp="1" noChangeArrowheads="1"/>
          </p:cNvSpPr>
          <p:nvPr>
            <p:ph type="body" idx="1"/>
          </p:nvPr>
        </p:nvSpPr>
        <p:spPr>
          <a:solidFill>
            <a:srgbClr val="FFFFFF"/>
          </a:solidFill>
          <a:ln>
            <a:solidFill>
              <a:srgbClr val="000000"/>
            </a:solidFill>
          </a:ln>
        </p:spPr>
        <p:txBody>
          <a:bodyPr lIns="91556" tIns="45779" rIns="91556" bIns="45779"/>
          <a:lstStyle/>
          <a:p>
            <a:pPr eaLnBrk="1" hangingPunct="1"/>
            <a:r>
              <a:rPr lang="en-US" altLang="en-US"/>
              <a:t>What happens when we apply this weekly work planning process? The chart shows actual data from an electrical contractor with whom we worked in Venezuela. The blue columns are weekly PPC measurements. For example, in the week of 12 March, Rasacaven had a PPC of 45%. The line graph is a 4 week moving average of the weekly PPC measurements. The first 4 weeks PPC numbers were averaged together to yield approximately a 58% PPC shown at 3 April. For 10 April, we drop the first week (12 March) and add the week of 10 April, which yields an average of about 60%. The 4 week moving average is used to try to reveal trends in the measurement data.</a:t>
            </a:r>
          </a:p>
          <a:p>
            <a:pPr eaLnBrk="1" hangingPunct="1"/>
            <a:endParaRPr lang="en-US" altLang="en-US"/>
          </a:p>
          <a:p>
            <a:pPr eaLnBrk="1" hangingPunct="1"/>
            <a:r>
              <a:rPr lang="en-US" altLang="en-US"/>
              <a:t>In this case, the trend is obvious. After the first 6 weeks, PPC jumps from the 55-60% level to around 85%. We did not see their books, but they told us they “…made lotsa money.”</a:t>
            </a:r>
          </a:p>
          <a:p>
            <a:pPr eaLnBrk="1" hangingPunct="1"/>
            <a:endParaRPr lang="en-US" altLang="en-US"/>
          </a:p>
          <a:p>
            <a:pPr eaLnBrk="1" hangingPunct="1"/>
            <a:r>
              <a:rPr lang="en-US" altLang="en-US"/>
              <a:t>The Rasacaven profile is not unusual. It often takes 6 weeks or so before they’re confident they’re getting good data and before they can identify the key reasons for plan failure they want to attack. In another case, a mechanical contractor working on a semiconductor wafer fab plant, they discovered that the majority of their plan failures involved materials shipped from their own fabrication shops. Their PPC also jumped up once they solved that problem.</a:t>
            </a:r>
          </a:p>
        </p:txBody>
      </p:sp>
      <p:sp>
        <p:nvSpPr>
          <p:cNvPr id="24576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677242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478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47812" name="Rectangle 2"/>
          <p:cNvSpPr>
            <a:spLocks noGrp="1" noRot="1" noChangeAspect="1" noChangeArrowheads="1" noTextEdit="1"/>
          </p:cNvSpPr>
          <p:nvPr>
            <p:ph type="sldImg"/>
          </p:nvPr>
        </p:nvSpPr>
        <p:spPr>
          <a:xfrm>
            <a:off x="1266825" y="719138"/>
            <a:ext cx="4783138" cy="3586162"/>
          </a:xfrm>
          <a:solidFill>
            <a:srgbClr val="FFFFFF"/>
          </a:solidFill>
          <a:ln/>
        </p:spPr>
      </p:sp>
      <p:sp>
        <p:nvSpPr>
          <p:cNvPr id="247813" name="Rectangle 3"/>
          <p:cNvSpPr>
            <a:spLocks noGrp="1" noChangeArrowheads="1"/>
          </p:cNvSpPr>
          <p:nvPr>
            <p:ph type="body" idx="1"/>
          </p:nvPr>
        </p:nvSpPr>
        <p:spPr>
          <a:solidFill>
            <a:srgbClr val="FFFFFF"/>
          </a:solidFill>
          <a:ln>
            <a:solidFill>
              <a:srgbClr val="000000"/>
            </a:solidFill>
          </a:ln>
        </p:spPr>
        <p:txBody>
          <a:bodyPr lIns="91556" tIns="45779" rIns="91556" bIns="45779"/>
          <a:lstStyle/>
          <a:p>
            <a:pPr eaLnBrk="1" hangingPunct="1"/>
            <a:r>
              <a:rPr lang="en-US" altLang="en-US"/>
              <a:t>We’ve developed these quality characteristics of assignments and the weekly work plans made from them.</a:t>
            </a:r>
          </a:p>
          <a:p>
            <a:pPr eaLnBrk="1" hangingPunct="1"/>
            <a:endParaRPr lang="en-US" altLang="en-US"/>
          </a:p>
          <a:p>
            <a:pPr eaLnBrk="1" hangingPunct="1"/>
            <a:r>
              <a:rPr lang="en-US" altLang="en-US"/>
              <a:t>Definition: an assignment should be sufficiently defined that it is possible to tell by looking at the end of the plan period if it has been completed or not. It should be defined sufficiently that those who receive the assignment can understand exactly what work needs to be done and what is required in order to do it; e.g., location, materials, instructions, etc. It should be defined sufficiently that those whose work follows can understand exactly what is to be released to them.</a:t>
            </a:r>
          </a:p>
          <a:p>
            <a:pPr eaLnBrk="1" hangingPunct="1"/>
            <a:endParaRPr lang="en-US" altLang="en-US"/>
          </a:p>
          <a:p>
            <a:pPr eaLnBrk="1" hangingPunct="1"/>
            <a:r>
              <a:rPr lang="en-US" altLang="en-US"/>
              <a:t>Soundness: Are all prerequisites and resources in our control? Prerequisites include work space or assemblies from others in which or on which we build. In some cases, permits are also prerequisites. Resources include labor, tools, and space.</a:t>
            </a:r>
          </a:p>
          <a:p>
            <a:pPr eaLnBrk="1" hangingPunct="1"/>
            <a:endParaRPr lang="en-US" altLang="en-US"/>
          </a:p>
          <a:p>
            <a:pPr eaLnBrk="1" hangingPunct="1"/>
            <a:r>
              <a:rPr lang="en-US" altLang="en-US"/>
              <a:t>Sequence: What is the best order in which to do available work? We do not want to do work now that causes us or someone else heartache later down the road. </a:t>
            </a:r>
          </a:p>
          <a:p>
            <a:pPr eaLnBrk="1" hangingPunct="1"/>
            <a:endParaRPr lang="en-US" altLang="en-US"/>
          </a:p>
          <a:p>
            <a:pPr eaLnBrk="1" hangingPunct="1"/>
            <a:r>
              <a:rPr lang="en-US" altLang="en-US"/>
              <a:t> Size: Assignments should be sized to the capacity of those to whom they are given, adjusting for the difficulty level of the tasks. Budget unit rates may, miraculously, be accurate on average, but are rarely accurate for any specific assignment. Some workers are more productive than others. Some work is more difficult than others, even when they share the same budgeted rate. As we will see later this afternoon, there is also good reason to underload resources relative to their estimated capacity.</a:t>
            </a:r>
          </a:p>
          <a:p>
            <a:pPr eaLnBrk="1" hangingPunct="1"/>
            <a:endParaRPr lang="en-US" altLang="en-US"/>
          </a:p>
          <a:p>
            <a:pPr eaLnBrk="1" hangingPunct="1"/>
            <a:r>
              <a:rPr lang="en-US" altLang="en-US"/>
              <a:t>Learning: This is really a characteristic of the entire production control system, rather than a characteristic of an individual assignment. The point is that we will never be perfect planners, so we must always be learning from our mistakes in order to become better. That is done by measuring PPC and by identifying and acting on reasons for plan failures. </a:t>
            </a:r>
          </a:p>
        </p:txBody>
      </p:sp>
      <p:sp>
        <p:nvSpPr>
          <p:cNvPr id="24781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74962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6323C5A2-6A81-1349-B425-638C26B4A1C7}" type="slidenum">
              <a:rPr lang="en-US" altLang="en-US" sz="1300"/>
              <a:pPr/>
              <a:t>2</a:t>
            </a:fld>
            <a:endParaRPr lang="en-US" altLang="en-US" sz="1300"/>
          </a:p>
        </p:txBody>
      </p:sp>
      <p:sp>
        <p:nvSpPr>
          <p:cNvPr id="201731" name="Rectangle 2"/>
          <p:cNvSpPr>
            <a:spLocks noGrp="1" noRot="1" noChangeAspect="1" noChangeArrowheads="1" noTextEdit="1"/>
          </p:cNvSpPr>
          <p:nvPr>
            <p:ph type="sldImg"/>
          </p:nvPr>
        </p:nvSpPr>
        <p:spPr>
          <a:xfrm>
            <a:off x="1266825" y="719138"/>
            <a:ext cx="4781550" cy="3586162"/>
          </a:xfrm>
          <a:ln/>
        </p:spPr>
      </p:sp>
      <p:sp>
        <p:nvSpPr>
          <p:cNvPr id="201732" name="Rectangle 3"/>
          <p:cNvSpPr>
            <a:spLocks noGrp="1" noChangeArrowheads="1"/>
          </p:cNvSpPr>
          <p:nvPr>
            <p:ph type="body" idx="1"/>
          </p:nvPr>
        </p:nvSpPr>
        <p:spPr>
          <a:xfrm>
            <a:off x="839788" y="4425950"/>
            <a:ext cx="5364162"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555" tIns="45778" rIns="91555" bIns="45778"/>
          <a:lstStyle/>
          <a:p>
            <a:pPr>
              <a:spcBef>
                <a:spcPct val="0"/>
              </a:spcBef>
            </a:pPr>
            <a:endParaRPr lang="en-GB" altLang="en-US" sz="2500">
              <a:latin typeface="Times" charset="0"/>
            </a:endParaRPr>
          </a:p>
        </p:txBody>
      </p:sp>
      <p:sp>
        <p:nvSpPr>
          <p:cNvPr id="20173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454846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508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50884" name="Rectangle 2"/>
          <p:cNvSpPr>
            <a:spLocks noGrp="1" noRot="1" noChangeAspect="1" noChangeArrowheads="1" noTextEdit="1"/>
          </p:cNvSpPr>
          <p:nvPr>
            <p:ph type="sldImg"/>
          </p:nvPr>
        </p:nvSpPr>
        <p:spPr>
          <a:xfrm>
            <a:off x="1266825" y="719138"/>
            <a:ext cx="4783138" cy="3586162"/>
          </a:xfrm>
          <a:solidFill>
            <a:srgbClr val="FFFFFF"/>
          </a:solidFill>
          <a:ln/>
        </p:spPr>
      </p:sp>
      <p:sp>
        <p:nvSpPr>
          <p:cNvPr id="250885" name="Rectangle 3"/>
          <p:cNvSpPr>
            <a:spLocks noGrp="1" noChangeArrowheads="1"/>
          </p:cNvSpPr>
          <p:nvPr>
            <p:ph type="body" idx="1"/>
          </p:nvPr>
        </p:nvSpPr>
        <p:spPr>
          <a:solidFill>
            <a:srgbClr val="FFFFFF"/>
          </a:solidFill>
          <a:ln>
            <a:solidFill>
              <a:srgbClr val="000000"/>
            </a:solidFill>
          </a:ln>
        </p:spPr>
        <p:txBody>
          <a:bodyPr lIns="91561" tIns="45781" rIns="91561" bIns="45781"/>
          <a:lstStyle/>
          <a:p>
            <a:pPr eaLnBrk="1" hangingPunct="1"/>
            <a:r>
              <a:rPr lang="en-US" altLang="en-US"/>
              <a:t>Alex story on gymnasium</a:t>
            </a:r>
          </a:p>
          <a:p>
            <a:pPr eaLnBrk="1" hangingPunct="1"/>
            <a:endParaRPr lang="en-US" altLang="en-US"/>
          </a:p>
          <a:p>
            <a:pPr eaLnBrk="1" hangingPunct="1"/>
            <a:r>
              <a:rPr lang="en-US" altLang="en-US"/>
              <a:t> </a:t>
            </a:r>
          </a:p>
          <a:p>
            <a:pPr eaLnBrk="1" hangingPunct="1"/>
            <a:r>
              <a:rPr lang="en-US" altLang="en-US"/>
              <a:t> </a:t>
            </a:r>
          </a:p>
        </p:txBody>
      </p:sp>
      <p:sp>
        <p:nvSpPr>
          <p:cNvPr id="25088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732199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96BA93D4-9C81-264F-951F-EDB711D293EB}" type="slidenum">
              <a:rPr lang="en-US" altLang="en-US" sz="1300"/>
              <a:pPr/>
              <a:t>39</a:t>
            </a:fld>
            <a:endParaRPr lang="en-US" altLang="en-US" sz="130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best technology for this team planning, at least the best technology so far discovered, is stickies-on-a-wall. The name ‘pull scheduling’ comes from the practice of working backwards from some near term milestone, often an integrating event where the work of multiple specialists, members of the project team playing different roles, is aligned and synchronized. This technique can be applied to explode master schedule tasks into greater level of detail, but can also be used by any team working on any shared tasks. </a:t>
            </a:r>
          </a:p>
          <a:p>
            <a:pPr eaLnBrk="1" hangingPunct="1"/>
            <a:endParaRPr lang="en-US" altLang="en-US"/>
          </a:p>
        </p:txBody>
      </p:sp>
      <p:sp>
        <p:nvSpPr>
          <p:cNvPr id="25907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790392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6214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62148" name="Rectangle 2"/>
          <p:cNvSpPr>
            <a:spLocks noGrp="1" noRot="1" noChangeAspect="1" noChangeArrowheads="1" noTextEdit="1"/>
          </p:cNvSpPr>
          <p:nvPr>
            <p:ph type="sldImg"/>
          </p:nvPr>
        </p:nvSpPr>
        <p:spPr>
          <a:xfrm>
            <a:off x="1266825" y="719138"/>
            <a:ext cx="4783138" cy="3586162"/>
          </a:xfrm>
          <a:solidFill>
            <a:srgbClr val="FFFFFF"/>
          </a:solidFill>
          <a:ln/>
        </p:spPr>
      </p:sp>
      <p:sp>
        <p:nvSpPr>
          <p:cNvPr id="262149" name="Rectangle 3"/>
          <p:cNvSpPr>
            <a:spLocks noGrp="1" noChangeArrowheads="1"/>
          </p:cNvSpPr>
          <p:nvPr>
            <p:ph type="body" idx="1"/>
          </p:nvPr>
        </p:nvSpPr>
        <p:spPr>
          <a:solidFill>
            <a:srgbClr val="FFFFFF"/>
          </a:solidFill>
          <a:ln>
            <a:solidFill>
              <a:srgbClr val="000000"/>
            </a:solidFill>
          </a:ln>
        </p:spPr>
        <p:txBody>
          <a:bodyPr lIns="91561" tIns="45781" rIns="91561" bIns="45781"/>
          <a:lstStyle/>
          <a:p>
            <a:pPr eaLnBrk="1" hangingPunct="1"/>
            <a:endParaRPr lang="en-US" altLang="en-US"/>
          </a:p>
        </p:txBody>
      </p:sp>
      <p:sp>
        <p:nvSpPr>
          <p:cNvPr id="26215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578860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6419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64196" name="Rectangle 2"/>
          <p:cNvSpPr>
            <a:spLocks noGrp="1" noRot="1" noChangeAspect="1" noChangeArrowheads="1"/>
          </p:cNvSpPr>
          <p:nvPr>
            <p:ph type="sldImg"/>
          </p:nvPr>
        </p:nvSpPr>
        <p:spPr>
          <a:solidFill>
            <a:srgbClr val="FFFFFF"/>
          </a:solidFill>
          <a:ln/>
        </p:spPr>
      </p:sp>
      <p:sp>
        <p:nvSpPr>
          <p:cNvPr id="264197" name="Rectangle 3"/>
          <p:cNvSpPr>
            <a:spLocks noGrp="1" noChangeArrowheads="1"/>
          </p:cNvSpPr>
          <p:nvPr>
            <p:ph type="body" idx="1"/>
          </p:nvPr>
        </p:nvSpPr>
        <p:spPr>
          <a:solidFill>
            <a:srgbClr val="FFFFFF"/>
          </a:solidFill>
          <a:ln>
            <a:solidFill>
              <a:srgbClr val="000000"/>
            </a:solidFill>
          </a:ln>
        </p:spPr>
        <p:txBody>
          <a:bodyPr/>
          <a:lstStyle/>
          <a:p>
            <a:pPr marL="457200" indent="-457200" defTabSz="820738">
              <a:spcAft>
                <a:spcPct val="75000"/>
              </a:spcAft>
              <a:buFontTx/>
              <a:buAutoNum type="arabicPeriod"/>
            </a:pPr>
            <a:r>
              <a:rPr lang="en-US" altLang="en-US"/>
              <a:t>We think we are already doing it.</a:t>
            </a:r>
          </a:p>
          <a:p>
            <a:pPr marL="457200" indent="-457200" defTabSz="820738">
              <a:spcAft>
                <a:spcPct val="75000"/>
              </a:spcAft>
              <a:buFontTx/>
              <a:buAutoNum type="arabicPeriod"/>
            </a:pPr>
            <a:r>
              <a:rPr lang="en-US" altLang="en-US"/>
              <a:t>There are some good ideas here - we will adapt the system to our situation.</a:t>
            </a:r>
          </a:p>
          <a:p>
            <a:pPr marL="457200" indent="-457200" defTabSz="820738">
              <a:spcAft>
                <a:spcPct val="75000"/>
              </a:spcAft>
              <a:buFontTx/>
              <a:buAutoNum type="arabicPeriod"/>
            </a:pPr>
            <a:r>
              <a:rPr lang="en-US" altLang="en-US"/>
              <a:t>Other people need to change their practices.</a:t>
            </a:r>
          </a:p>
          <a:p>
            <a:pPr marL="457200" indent="-457200" defTabSz="820738">
              <a:buFontTx/>
              <a:buAutoNum type="arabicPeriod"/>
            </a:pPr>
            <a:r>
              <a:rPr lang="en-US" altLang="en-US"/>
              <a:t>Fear of looking like a beginner. </a:t>
            </a:r>
          </a:p>
          <a:p>
            <a:pPr marL="457200" indent="-457200" defTabSz="820738" eaLnBrk="1" hangingPunct="1"/>
            <a:endParaRPr lang="en-US" altLang="en-US"/>
          </a:p>
        </p:txBody>
      </p:sp>
      <p:sp>
        <p:nvSpPr>
          <p:cNvPr id="26419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805989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662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66244" name="Rectangle 2"/>
          <p:cNvSpPr>
            <a:spLocks noGrp="1" noRot="1" noChangeAspect="1" noChangeArrowheads="1"/>
          </p:cNvSpPr>
          <p:nvPr>
            <p:ph type="sldImg"/>
          </p:nvPr>
        </p:nvSpPr>
        <p:spPr>
          <a:solidFill>
            <a:srgbClr val="FFFFFF"/>
          </a:solidFill>
          <a:ln/>
        </p:spPr>
      </p:sp>
      <p:sp>
        <p:nvSpPr>
          <p:cNvPr id="26624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
        <p:nvSpPr>
          <p:cNvPr id="26624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2093896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7033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70340" name="Rectangle 2"/>
          <p:cNvSpPr>
            <a:spLocks noGrp="1" noRot="1" noChangeAspect="1" noChangeArrowheads="1"/>
          </p:cNvSpPr>
          <p:nvPr>
            <p:ph type="sldImg"/>
          </p:nvPr>
        </p:nvSpPr>
        <p:spPr>
          <a:solidFill>
            <a:srgbClr val="FFFFFF"/>
          </a:solidFill>
          <a:ln/>
        </p:spPr>
      </p:sp>
      <p:sp>
        <p:nvSpPr>
          <p:cNvPr id="27034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
        <p:nvSpPr>
          <p:cNvPr id="27034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297078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latin typeface="Times New Roman" charset="0"/>
            </a:endParaRPr>
          </a:p>
        </p:txBody>
      </p:sp>
      <p:sp>
        <p:nvSpPr>
          <p:cNvPr id="275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97B43C4E-3319-1042-B490-6A284F1C49D7}" type="slidenum">
              <a:rPr lang="en-US" altLang="en-US" sz="1300">
                <a:latin typeface="Times New Roman" charset="0"/>
                <a:ea typeface="ＭＳ Ｐゴシック" charset="-128"/>
              </a:rPr>
              <a:pPr/>
              <a:t>50</a:t>
            </a:fld>
            <a:endParaRPr lang="en-US" altLang="en-US" sz="1300">
              <a:latin typeface="Times New Roman" charset="0"/>
              <a:ea typeface="ＭＳ Ｐゴシック" charset="-128"/>
            </a:endParaRPr>
          </a:p>
        </p:txBody>
      </p:sp>
      <p:sp>
        <p:nvSpPr>
          <p:cNvPr id="27546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884252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4ED57AF6-2003-C742-A9FA-E55FFD598E59}" type="slidenum">
              <a:rPr lang="en-US" altLang="en-US" sz="1300">
                <a:ea typeface="ＭＳ Ｐゴシック" charset="-128"/>
              </a:rPr>
              <a:pPr/>
              <a:t>51</a:t>
            </a:fld>
            <a:endParaRPr lang="en-US" altLang="en-US" sz="1300">
              <a:ea typeface="ＭＳ Ｐゴシック" charset="-128"/>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Aft>
                <a:spcPct val="30000"/>
              </a:spcAft>
            </a:pPr>
            <a:r>
              <a:rPr lang="en-US" altLang="en-US">
                <a:solidFill>
                  <a:srgbClr val="FFFFFF"/>
                </a:solidFill>
                <a:ea typeface="ＭＳ Ｐゴシック" charset="-128"/>
              </a:rPr>
              <a:t>What if every member of the team shared completely the responsibility for the entire project and set about correcting deficiencies or problems wherever they popped up without regard to who caused the problem or who is going to pay for it?</a:t>
            </a:r>
          </a:p>
          <a:p>
            <a:pPr algn="just" eaLnBrk="1" hangingPunct="1">
              <a:spcAft>
                <a:spcPct val="30000"/>
              </a:spcAft>
            </a:pPr>
            <a:r>
              <a:rPr lang="en-US" altLang="en-US">
                <a:solidFill>
                  <a:srgbClr val="FFFFFF"/>
                </a:solidFill>
                <a:ea typeface="ＭＳ Ｐゴシック" charset="-128"/>
              </a:rPr>
              <a:t>What if all team members were friends looking out for the interest of the Client and each other, applauding the successes of each other and sharing the pain of each others failures?</a:t>
            </a:r>
          </a:p>
          <a:p>
            <a:pPr algn="just" eaLnBrk="1" hangingPunct="1">
              <a:spcAft>
                <a:spcPct val="30000"/>
              </a:spcAft>
            </a:pPr>
            <a:r>
              <a:rPr lang="en-US" altLang="en-US">
                <a:solidFill>
                  <a:srgbClr val="FFFFFF"/>
                </a:solidFill>
                <a:ea typeface="ＭＳ Ｐゴシック" charset="-128"/>
              </a:rPr>
              <a:t>What if all of the design and construction entities on a project could be organized in such a way that they all functioned as if they truly were a single company with a single goal and with no competition amongst themselves for profit or recognition? </a:t>
            </a:r>
          </a:p>
          <a:p>
            <a:pPr eaLnBrk="1" hangingPunct="1">
              <a:spcBef>
                <a:spcPct val="0"/>
              </a:spcBef>
            </a:pPr>
            <a:endParaRPr lang="en-US" altLang="en-US">
              <a:ea typeface="ＭＳ Ｐゴシック" charset="-128"/>
            </a:endParaRPr>
          </a:p>
        </p:txBody>
      </p:sp>
      <p:sp>
        <p:nvSpPr>
          <p:cNvPr id="277509" name="Header Placehold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latin typeface="Calibri" charset="0"/>
                <a:ea typeface="ＭＳ Ｐゴシック" charset="-128"/>
              </a:rPr>
              <a:t>Lean Construction Institute 2008</a:t>
            </a:r>
          </a:p>
        </p:txBody>
      </p:sp>
      <p:sp>
        <p:nvSpPr>
          <p:cNvPr id="27751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037182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805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8058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D37A5F37-16AE-AD49-A37D-273BE7121629}" type="slidenum">
              <a:rPr lang="en-US" altLang="en-US" sz="1300"/>
              <a:pPr/>
              <a:t>53</a:t>
            </a:fld>
            <a:endParaRPr lang="en-US" altLang="en-US" sz="1300"/>
          </a:p>
        </p:txBody>
      </p:sp>
      <p:sp>
        <p:nvSpPr>
          <p:cNvPr id="280581" name="Rectangle 2"/>
          <p:cNvSpPr>
            <a:spLocks noGrp="1" noRot="1" noChangeAspect="1" noChangeArrowheads="1" noTextEdit="1"/>
          </p:cNvSpPr>
          <p:nvPr>
            <p:ph type="sldImg"/>
          </p:nvPr>
        </p:nvSpPr>
        <p:spPr>
          <a:ln/>
        </p:spPr>
      </p:sp>
      <p:sp>
        <p:nvSpPr>
          <p:cNvPr id="2805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28058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797027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826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8262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DE63953F-0674-D643-9BDC-480CE7326A90}" type="slidenum">
              <a:rPr lang="en-US" altLang="en-US" sz="1300"/>
              <a:pPr/>
              <a:t>54</a:t>
            </a:fld>
            <a:endParaRPr lang="en-US" altLang="en-US" sz="1300"/>
          </a:p>
        </p:txBody>
      </p:sp>
      <p:sp>
        <p:nvSpPr>
          <p:cNvPr id="282629" name="Rectangle 2"/>
          <p:cNvSpPr>
            <a:spLocks noGrp="1" noRot="1" noChangeAspect="1" noChangeArrowheads="1" noTextEdit="1"/>
          </p:cNvSpPr>
          <p:nvPr>
            <p:ph type="sldImg"/>
          </p:nvPr>
        </p:nvSpPr>
        <p:spPr>
          <a:ln/>
        </p:spPr>
      </p:sp>
      <p:sp>
        <p:nvSpPr>
          <p:cNvPr id="2826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282631"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78286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491D6DCA-8DA2-0E44-8349-AAD1684C875A}" type="slidenum">
              <a:rPr lang="en-US" altLang="en-US" sz="1300">
                <a:ea typeface="ＭＳ Ｐゴシック" charset="-128"/>
              </a:rPr>
              <a:pPr/>
              <a:t>4</a:t>
            </a:fld>
            <a:endParaRPr lang="en-US" altLang="en-US" sz="1300">
              <a:ea typeface="ＭＳ Ｐゴシック" charset="-128"/>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ea typeface="ＭＳ Ｐゴシック" charset="-128"/>
            </a:endParaRPr>
          </a:p>
        </p:txBody>
      </p:sp>
      <p:sp>
        <p:nvSpPr>
          <p:cNvPr id="204805" name="Header Placehold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latin typeface="Calibri" charset="0"/>
                <a:ea typeface="ＭＳ Ｐゴシック" charset="-128"/>
              </a:rPr>
              <a:t>Lean Construction Institute 2008</a:t>
            </a:r>
          </a:p>
        </p:txBody>
      </p:sp>
      <p:sp>
        <p:nvSpPr>
          <p:cNvPr id="20480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705918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846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8467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23550F05-B3AA-F64E-A995-EB2C5FA72B97}" type="slidenum">
              <a:rPr lang="en-US" altLang="en-US" sz="1300"/>
              <a:pPr/>
              <a:t>55</a:t>
            </a:fld>
            <a:endParaRPr lang="en-US" altLang="en-US" sz="1300"/>
          </a:p>
        </p:txBody>
      </p:sp>
      <p:sp>
        <p:nvSpPr>
          <p:cNvPr id="284677" name="Rectangle 2"/>
          <p:cNvSpPr>
            <a:spLocks noGrp="1" noRot="1" noChangeAspect="1" noChangeArrowheads="1" noTextEdit="1"/>
          </p:cNvSpPr>
          <p:nvPr>
            <p:ph type="sldImg"/>
          </p:nvPr>
        </p:nvSpPr>
        <p:spPr>
          <a:ln/>
        </p:spPr>
      </p:sp>
      <p:sp>
        <p:nvSpPr>
          <p:cNvPr id="2846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284679"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732139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867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8672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F78C76A6-B357-E54C-A0CC-E2B5E95BD920}" type="slidenum">
              <a:rPr lang="en-US" altLang="en-US" sz="1300"/>
              <a:pPr/>
              <a:t>56</a:t>
            </a:fld>
            <a:endParaRPr lang="en-US" altLang="en-US" sz="1300"/>
          </a:p>
        </p:txBody>
      </p:sp>
      <p:sp>
        <p:nvSpPr>
          <p:cNvPr id="286725" name="Rectangle 2"/>
          <p:cNvSpPr>
            <a:spLocks noGrp="1" noRot="1" noChangeAspect="1" noChangeArrowheads="1" noTextEdit="1"/>
          </p:cNvSpPr>
          <p:nvPr>
            <p:ph type="sldImg"/>
          </p:nvPr>
        </p:nvSpPr>
        <p:spPr>
          <a:ln/>
        </p:spPr>
      </p:sp>
      <p:sp>
        <p:nvSpPr>
          <p:cNvPr id="2867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286727"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2134830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8877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887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E1A8F796-DE92-294D-B7FF-64EA44BD744B}" type="slidenum">
              <a:rPr lang="en-US" altLang="en-US" sz="1300"/>
              <a:pPr/>
              <a:t>57</a:t>
            </a:fld>
            <a:endParaRPr lang="en-US" altLang="en-US" sz="1300"/>
          </a:p>
        </p:txBody>
      </p:sp>
      <p:sp>
        <p:nvSpPr>
          <p:cNvPr id="288773" name="Rectangle 2"/>
          <p:cNvSpPr>
            <a:spLocks noGrp="1" noRot="1" noChangeAspect="1" noChangeArrowheads="1" noTextEdit="1"/>
          </p:cNvSpPr>
          <p:nvPr>
            <p:ph type="sldImg"/>
          </p:nvPr>
        </p:nvSpPr>
        <p:spPr>
          <a:ln/>
        </p:spPr>
      </p:sp>
      <p:sp>
        <p:nvSpPr>
          <p:cNvPr id="2887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288775"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2079612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908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908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01E4E33E-3D6D-E044-BD02-C93D856D675C}" type="slidenum">
              <a:rPr lang="en-US" altLang="en-US" sz="1300"/>
              <a:pPr/>
              <a:t>58</a:t>
            </a:fld>
            <a:endParaRPr lang="en-US" altLang="en-US" sz="1300"/>
          </a:p>
        </p:txBody>
      </p:sp>
      <p:sp>
        <p:nvSpPr>
          <p:cNvPr id="290821" name="Rectangle 2"/>
          <p:cNvSpPr>
            <a:spLocks noGrp="1" noRot="1" noChangeAspect="1" noChangeArrowheads="1" noTextEdit="1"/>
          </p:cNvSpPr>
          <p:nvPr>
            <p:ph type="sldImg"/>
          </p:nvPr>
        </p:nvSpPr>
        <p:spPr>
          <a:ln/>
        </p:spPr>
      </p:sp>
      <p:sp>
        <p:nvSpPr>
          <p:cNvPr id="2908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Ask this at end of debriefing Phase I. Record all suggestions, then review Phase 2 rule (system redesign) changes and circle on flip chart those suggestions being introduced in Phase 2. Add any not already on the flip chart—e.g., pull is often overlooked.</a:t>
            </a:r>
          </a:p>
        </p:txBody>
      </p:sp>
      <p:sp>
        <p:nvSpPr>
          <p:cNvPr id="29082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742966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9286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9286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244AF2BA-C221-8F42-97EF-BBBC1AB1972F}" type="slidenum">
              <a:rPr lang="en-US" altLang="en-US" sz="1300"/>
              <a:pPr/>
              <a:t>59</a:t>
            </a:fld>
            <a:endParaRPr lang="en-US" altLang="en-US" sz="1300"/>
          </a:p>
        </p:txBody>
      </p:sp>
      <p:sp>
        <p:nvSpPr>
          <p:cNvPr id="292869" name="Rectangle 2"/>
          <p:cNvSpPr>
            <a:spLocks noGrp="1" noRot="1" noChangeAspect="1" noChangeArrowheads="1" noTextEdit="1"/>
          </p:cNvSpPr>
          <p:nvPr>
            <p:ph type="sldImg"/>
          </p:nvPr>
        </p:nvSpPr>
        <p:spPr>
          <a:ln/>
        </p:spPr>
      </p:sp>
      <p:sp>
        <p:nvSpPr>
          <p:cNvPr id="2928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292871"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206091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9491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9491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169975C9-0678-A342-94D7-278D76D5279D}" type="slidenum">
              <a:rPr lang="en-US" altLang="en-US" sz="1300"/>
              <a:pPr/>
              <a:t>60</a:t>
            </a:fld>
            <a:endParaRPr lang="en-US" altLang="en-US" sz="1300"/>
          </a:p>
        </p:txBody>
      </p:sp>
      <p:sp>
        <p:nvSpPr>
          <p:cNvPr id="294917" name="Rectangle 2"/>
          <p:cNvSpPr>
            <a:spLocks noGrp="1" noRot="1" noChangeAspect="1" noChangeArrowheads="1" noTextEdit="1"/>
          </p:cNvSpPr>
          <p:nvPr>
            <p:ph type="sldImg"/>
          </p:nvPr>
        </p:nvSpPr>
        <p:spPr>
          <a:ln/>
        </p:spPr>
      </p:sp>
      <p:sp>
        <p:nvSpPr>
          <p:cNvPr id="2949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294919"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2032369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9696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9696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623D3FD0-393B-4648-9541-B7E342EA8044}" type="slidenum">
              <a:rPr lang="en-US" altLang="en-US" sz="1300"/>
              <a:pPr/>
              <a:t>61</a:t>
            </a:fld>
            <a:endParaRPr lang="en-US" altLang="en-US" sz="1300"/>
          </a:p>
        </p:txBody>
      </p:sp>
      <p:sp>
        <p:nvSpPr>
          <p:cNvPr id="296965" name="Rectangle 2"/>
          <p:cNvSpPr>
            <a:spLocks noGrp="1" noRot="1" noChangeAspect="1" noChangeArrowheads="1" noTextEdit="1"/>
          </p:cNvSpPr>
          <p:nvPr>
            <p:ph type="sldImg"/>
          </p:nvPr>
        </p:nvSpPr>
        <p:spPr>
          <a:ln/>
        </p:spPr>
      </p:sp>
      <p:sp>
        <p:nvSpPr>
          <p:cNvPr id="2969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296967"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59969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990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9901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D64233BC-4A89-6C48-873D-E5AE41F72C34}" type="slidenum">
              <a:rPr lang="en-US" altLang="en-US" sz="1300"/>
              <a:pPr/>
              <a:t>62</a:t>
            </a:fld>
            <a:endParaRPr lang="en-US" altLang="en-US" sz="1300"/>
          </a:p>
        </p:txBody>
      </p:sp>
      <p:sp>
        <p:nvSpPr>
          <p:cNvPr id="299013" name="Rectangle 2"/>
          <p:cNvSpPr>
            <a:spLocks noGrp="1" noRot="1" noChangeAspect="1" noChangeArrowheads="1" noTextEdit="1"/>
          </p:cNvSpPr>
          <p:nvPr>
            <p:ph type="sldImg"/>
          </p:nvPr>
        </p:nvSpPr>
        <p:spPr>
          <a:ln/>
        </p:spPr>
      </p:sp>
      <p:sp>
        <p:nvSpPr>
          <p:cNvPr id="2990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299015"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2106991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3010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30106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97EC9D10-4B67-2741-9ACF-0FB2D0437295}" type="slidenum">
              <a:rPr lang="en-US" altLang="en-US" sz="1300"/>
              <a:pPr/>
              <a:t>63</a:t>
            </a:fld>
            <a:endParaRPr lang="en-US" altLang="en-US" sz="1300"/>
          </a:p>
        </p:txBody>
      </p:sp>
      <p:sp>
        <p:nvSpPr>
          <p:cNvPr id="301061" name="Rectangle 2"/>
          <p:cNvSpPr>
            <a:spLocks noGrp="1" noRot="1" noChangeAspect="1" noChangeArrowheads="1" noTextEdit="1"/>
          </p:cNvSpPr>
          <p:nvPr>
            <p:ph type="sldImg"/>
          </p:nvPr>
        </p:nvSpPr>
        <p:spPr>
          <a:ln/>
        </p:spPr>
      </p:sp>
      <p:sp>
        <p:nvSpPr>
          <p:cNvPr id="3010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30106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95574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3031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30310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EE288248-806F-F442-8A5A-EB8F8905C141}" type="slidenum">
              <a:rPr lang="en-US" altLang="en-US" sz="1300"/>
              <a:pPr/>
              <a:t>64</a:t>
            </a:fld>
            <a:endParaRPr lang="en-US" altLang="en-US" sz="1300"/>
          </a:p>
        </p:txBody>
      </p:sp>
      <p:sp>
        <p:nvSpPr>
          <p:cNvPr id="303109" name="Rectangle 2"/>
          <p:cNvSpPr>
            <a:spLocks noGrp="1" noRot="1" noChangeAspect="1" noChangeArrowheads="1" noTextEdit="1"/>
          </p:cNvSpPr>
          <p:nvPr>
            <p:ph type="sldImg"/>
          </p:nvPr>
        </p:nvSpPr>
        <p:spPr>
          <a:ln/>
        </p:spPr>
      </p:sp>
      <p:sp>
        <p:nvSpPr>
          <p:cNvPr id="3031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303111"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37052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p:cNvSpPr>
          <p:nvPr>
            <p:ph type="sldImg"/>
          </p:nvPr>
        </p:nvSpPr>
        <p:spPr>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Orient to score sheet. 35 chips at 3.5 per week. Play in weeks. Note blank on score sheet because no work done until chips arrive.</a:t>
            </a:r>
          </a:p>
        </p:txBody>
      </p:sp>
      <p:sp>
        <p:nvSpPr>
          <p:cNvPr id="2089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3127305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DCDE1998-C181-824D-8AC3-029BDD34A845}" type="slidenum">
              <a:rPr lang="en-US" altLang="en-US" sz="1300"/>
              <a:pPr/>
              <a:t>65</a:t>
            </a:fld>
            <a:endParaRPr lang="en-US" altLang="en-US" sz="1300"/>
          </a:p>
        </p:txBody>
      </p:sp>
      <p:sp>
        <p:nvSpPr>
          <p:cNvPr id="305155" name="Rectangle 2"/>
          <p:cNvSpPr>
            <a:spLocks noGrp="1" noRot="1" noChangeAspect="1" noChangeArrowheads="1" noTextEdit="1"/>
          </p:cNvSpPr>
          <p:nvPr>
            <p:ph type="sldImg"/>
          </p:nvPr>
        </p:nvSpPr>
        <p:spPr>
          <a:xfrm>
            <a:off x="1258888" y="719138"/>
            <a:ext cx="4800600" cy="3600450"/>
          </a:xfrm>
          <a:ln/>
        </p:spPr>
      </p:sp>
      <p:sp>
        <p:nvSpPr>
          <p:cNvPr id="305156" name="Rectangle 3"/>
          <p:cNvSpPr>
            <a:spLocks noGrp="1" noChangeArrowheads="1"/>
          </p:cNvSpPr>
          <p:nvPr>
            <p:ph type="body" idx="1"/>
          </p:nvPr>
        </p:nvSpPr>
        <p:spPr>
          <a:xfrm>
            <a:off x="974725" y="4559300"/>
            <a:ext cx="5365750"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30515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486278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A51CFB5A-F077-0246-A6F8-AADE91CCE1B6}" type="slidenum">
              <a:rPr lang="en-US" altLang="en-US" sz="1300"/>
              <a:pPr/>
              <a:t>66</a:t>
            </a:fld>
            <a:endParaRPr lang="en-US" altLang="en-US" sz="1300"/>
          </a:p>
        </p:txBody>
      </p:sp>
      <p:sp>
        <p:nvSpPr>
          <p:cNvPr id="307203" name="Rectangle 2"/>
          <p:cNvSpPr>
            <a:spLocks noGrp="1" noRot="1" noChangeAspect="1" noChangeArrowheads="1" noTextEdit="1"/>
          </p:cNvSpPr>
          <p:nvPr>
            <p:ph type="sldImg"/>
          </p:nvPr>
        </p:nvSpPr>
        <p:spPr>
          <a:xfrm>
            <a:off x="1258888" y="719138"/>
            <a:ext cx="4800600" cy="3600450"/>
          </a:xfrm>
          <a:ln/>
        </p:spPr>
      </p:sp>
      <p:sp>
        <p:nvSpPr>
          <p:cNvPr id="307204" name="Rectangle 3"/>
          <p:cNvSpPr>
            <a:spLocks noGrp="1" noChangeArrowheads="1"/>
          </p:cNvSpPr>
          <p:nvPr>
            <p:ph type="body" idx="1"/>
          </p:nvPr>
        </p:nvSpPr>
        <p:spPr>
          <a:xfrm>
            <a:off x="974725" y="4559300"/>
            <a:ext cx="5365750"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30720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710245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p:cNvSpPr>
          <p:nvPr>
            <p:ph type="sldImg"/>
          </p:nvPr>
        </p:nvSpPr>
        <p:spPr>
          <a:ln/>
        </p:spPr>
      </p:sp>
      <p:sp>
        <p:nvSpPr>
          <p:cNvPr id="309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
        <p:nvSpPr>
          <p:cNvPr id="309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4D312994-77A7-9F40-99F7-154B744758F9}" type="slidenum">
              <a:rPr lang="en-US" altLang="en-US" sz="1300">
                <a:ea typeface="ＭＳ Ｐゴシック" charset="-128"/>
              </a:rPr>
              <a:pPr/>
              <a:t>67</a:t>
            </a:fld>
            <a:endParaRPr lang="en-US" altLang="en-US" sz="1300">
              <a:ea typeface="ＭＳ Ｐゴシック" charset="-128"/>
            </a:endParaRPr>
          </a:p>
        </p:txBody>
      </p:sp>
    </p:spTree>
    <p:extLst>
      <p:ext uri="{BB962C8B-B14F-4D97-AF65-F5344CB8AC3E}">
        <p14:creationId xmlns:p14="http://schemas.microsoft.com/office/powerpoint/2010/main" val="32881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p:cNvSpPr>
          <p:nvPr>
            <p:ph type="sldImg"/>
          </p:nvPr>
        </p:nvSpPr>
        <p:spPr>
          <a:ln/>
        </p:spPr>
      </p:sp>
      <p:sp>
        <p:nvSpPr>
          <p:cNvPr id="311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
        <p:nvSpPr>
          <p:cNvPr id="311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FE1240F9-DFB7-EF45-A6F6-63BBC27CDF03}" type="slidenum">
              <a:rPr lang="en-US" altLang="en-US" sz="1300">
                <a:ea typeface="ＭＳ Ｐゴシック" charset="-128"/>
              </a:rPr>
              <a:pPr/>
              <a:t>68</a:t>
            </a:fld>
            <a:endParaRPr lang="en-US" altLang="en-US" sz="1300">
              <a:ea typeface="ＭＳ Ｐゴシック" charset="-128"/>
            </a:endParaRPr>
          </a:p>
        </p:txBody>
      </p:sp>
    </p:spTree>
    <p:extLst>
      <p:ext uri="{BB962C8B-B14F-4D97-AF65-F5344CB8AC3E}">
        <p14:creationId xmlns:p14="http://schemas.microsoft.com/office/powerpoint/2010/main" val="7385102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p:cNvSpPr>
          <p:nvPr>
            <p:ph type="sldImg"/>
          </p:nvPr>
        </p:nvSpPr>
        <p:spPr>
          <a:ln/>
        </p:spPr>
      </p:sp>
      <p:sp>
        <p:nvSpPr>
          <p:cNvPr id="313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
        <p:nvSpPr>
          <p:cNvPr id="313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F85A7563-458E-7946-9562-F8F4AD0531D4}" type="slidenum">
              <a:rPr lang="en-US" altLang="en-US" sz="1300">
                <a:ea typeface="ＭＳ Ｐゴシック" charset="-128"/>
              </a:rPr>
              <a:pPr/>
              <a:t>69</a:t>
            </a:fld>
            <a:endParaRPr lang="en-US" altLang="en-US" sz="1300">
              <a:ea typeface="ＭＳ Ｐゴシック" charset="-128"/>
            </a:endParaRPr>
          </a:p>
        </p:txBody>
      </p:sp>
    </p:spTree>
    <p:extLst>
      <p:ext uri="{BB962C8B-B14F-4D97-AF65-F5344CB8AC3E}">
        <p14:creationId xmlns:p14="http://schemas.microsoft.com/office/powerpoint/2010/main" val="183354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43CDC45E-E8A1-004A-981A-400D3D1A434F}" type="slidenum">
              <a:rPr lang="en-US" altLang="en-US" sz="1300">
                <a:ea typeface="ＭＳ Ｐゴシック" charset="-128"/>
              </a:rPr>
              <a:pPr/>
              <a:t>70</a:t>
            </a:fld>
            <a:endParaRPr lang="en-US" altLang="en-US" sz="1300">
              <a:ea typeface="ＭＳ Ｐゴシック" charset="-128"/>
            </a:endParaRPr>
          </a:p>
        </p:txBody>
      </p:sp>
    </p:spTree>
    <p:extLst>
      <p:ext uri="{BB962C8B-B14F-4D97-AF65-F5344CB8AC3E}">
        <p14:creationId xmlns:p14="http://schemas.microsoft.com/office/powerpoint/2010/main" val="2071307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1EEA36B3-BC62-B745-BDB2-12F32A7467B4}" type="slidenum">
              <a:rPr lang="en-US" altLang="en-US" sz="1300"/>
              <a:pPr/>
              <a:t>72</a:t>
            </a:fld>
            <a:endParaRPr lang="en-US" altLang="en-US" sz="130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3184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754730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1E196CA0-61EE-4043-9EB2-D77992C32E33}" type="slidenum">
              <a:rPr lang="en-US" altLang="en-US" sz="1300">
                <a:ea typeface="ＭＳ Ｐゴシック" charset="-128"/>
              </a:rPr>
              <a:pPr/>
              <a:t>73</a:t>
            </a:fld>
            <a:endParaRPr lang="en-US" altLang="en-US" sz="1300">
              <a:ea typeface="ＭＳ Ｐゴシック" charset="-128"/>
            </a:endParaRPr>
          </a:p>
        </p:txBody>
      </p:sp>
      <p:sp>
        <p:nvSpPr>
          <p:cNvPr id="320515" name="Rectangle 2"/>
          <p:cNvSpPr>
            <a:spLocks noGrp="1" noRot="1" noChangeAspect="1" noChangeArrowheads="1" noTextEdit="1"/>
          </p:cNvSpPr>
          <p:nvPr>
            <p:ph type="sldImg"/>
          </p:nvPr>
        </p:nvSpPr>
        <p:spPr>
          <a:xfrm>
            <a:off x="1258888" y="720725"/>
            <a:ext cx="4800600" cy="3600450"/>
          </a:xfrm>
          <a:ln/>
        </p:spPr>
      </p:sp>
      <p:sp>
        <p:nvSpPr>
          <p:cNvPr id="320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charset="-128"/>
              </a:rPr>
              <a:t>Greg Howell and I developed this schema of the Lean Project Delivery System, in which Project Definition is represented as a process of aligning Ends, Means and Constraints. </a:t>
            </a:r>
          </a:p>
          <a:p>
            <a:pPr eaLnBrk="1" hangingPunct="1">
              <a:spcBef>
                <a:spcPct val="0"/>
              </a:spcBef>
            </a:pPr>
            <a:endParaRPr lang="en-US" altLang="en-US">
              <a:ea typeface="ＭＳ Ｐゴシック" charset="-128"/>
            </a:endParaRPr>
          </a:p>
          <a:p>
            <a:pPr eaLnBrk="1" hangingPunct="1">
              <a:spcBef>
                <a:spcPct val="0"/>
              </a:spcBef>
            </a:pPr>
            <a:r>
              <a:rPr lang="en-US" altLang="en-US">
                <a:ea typeface="ＭＳ Ｐゴシック" charset="-128"/>
              </a:rPr>
              <a:t>So how is alignment achieved? We think alignment is achieved through a conversation that starts with the customer stating what they want to accomplish (have a place to live, capture a market for the goods they produce, provide a school so their children can be educated), the ends for which they think they may need means (an office building, a flat, a factory or a bridge), and also the constraints on those means; e.g., location, cost, time.</a:t>
            </a:r>
          </a:p>
          <a:p>
            <a:pPr eaLnBrk="1" hangingPunct="1">
              <a:spcBef>
                <a:spcPct val="0"/>
              </a:spcBef>
            </a:pPr>
            <a:endParaRPr lang="en-US" altLang="en-US">
              <a:ea typeface="ＭＳ Ｐゴシック" charset="-128"/>
            </a:endParaRPr>
          </a:p>
          <a:p>
            <a:pPr eaLnBrk="1" hangingPunct="1">
              <a:spcBef>
                <a:spcPct val="0"/>
              </a:spcBef>
            </a:pPr>
            <a:r>
              <a:rPr lang="en-US" altLang="en-US">
                <a:ea typeface="ＭＳ Ｐゴシック" charset="-128"/>
              </a:rPr>
              <a:t>Once we move into Design, one key objective is to design product and process together; i.e., to decide at one time (or as near in time as feasible) what is to be built and how it is to be built—integrated product and process design. In Supply, a key is to synchronize fabrication, delivery and installation; just-in-time. Assembly does not end until the building is commissioned and functioning to target performance levels. The building is then put into Use, and inevitably goes through multiple re-designs before it is finally decommissioned. </a:t>
            </a:r>
          </a:p>
          <a:p>
            <a:pPr eaLnBrk="1" hangingPunct="1">
              <a:spcBef>
                <a:spcPct val="0"/>
              </a:spcBef>
            </a:pPr>
            <a:endParaRPr lang="en-US" altLang="en-US">
              <a:ea typeface="ＭＳ Ｐゴシック" charset="-128"/>
            </a:endParaRPr>
          </a:p>
          <a:p>
            <a:pPr eaLnBrk="1" hangingPunct="1">
              <a:spcBef>
                <a:spcPct val="0"/>
              </a:spcBef>
            </a:pPr>
            <a:r>
              <a:rPr lang="en-US" altLang="en-US">
                <a:ea typeface="ＭＳ Ｐゴシック" charset="-128"/>
              </a:rPr>
              <a:t>Work Structuring and Production Control represent the overall management of the project; the first dedicated to the design of production processes and systems, and the second to execution of those systems.</a:t>
            </a:r>
          </a:p>
          <a:p>
            <a:pPr eaLnBrk="1" hangingPunct="1">
              <a:spcBef>
                <a:spcPct val="0"/>
              </a:spcBef>
            </a:pPr>
            <a:endParaRPr lang="en-US" altLang="en-US">
              <a:ea typeface="ＭＳ Ｐゴシック" charset="-128"/>
            </a:endParaRPr>
          </a:p>
          <a:p>
            <a:pPr eaLnBrk="1" hangingPunct="1">
              <a:spcBef>
                <a:spcPct val="0"/>
              </a:spcBef>
            </a:pPr>
            <a:r>
              <a:rPr lang="en-US" altLang="en-US">
                <a:ea typeface="ＭＳ Ｐゴシック" charset="-128"/>
              </a:rPr>
              <a:t>The one grand learning loop, from project to project, represents multiple loops that occur between and within each phase and facet. </a:t>
            </a:r>
          </a:p>
          <a:p>
            <a:pPr eaLnBrk="1" hangingPunct="1">
              <a:spcBef>
                <a:spcPct val="0"/>
              </a:spcBef>
            </a:pPr>
            <a:endParaRPr lang="en-US" altLang="en-US">
              <a:ea typeface="ＭＳ Ｐゴシック" charset="-128"/>
            </a:endParaRPr>
          </a:p>
          <a:p>
            <a:pPr eaLnBrk="1" hangingPunct="1">
              <a:spcBef>
                <a:spcPct val="0"/>
              </a:spcBef>
            </a:pPr>
            <a:endParaRPr lang="en-US" altLang="en-US">
              <a:ea typeface="ＭＳ Ｐゴシック" charset="-128"/>
            </a:endParaRPr>
          </a:p>
        </p:txBody>
      </p:sp>
    </p:spTree>
    <p:extLst>
      <p:ext uri="{BB962C8B-B14F-4D97-AF65-F5344CB8AC3E}">
        <p14:creationId xmlns:p14="http://schemas.microsoft.com/office/powerpoint/2010/main" val="361244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B49146BE-945B-EC4E-986D-D7FADC0592B0}" type="slidenum">
              <a:rPr lang="en-US" altLang="en-US" sz="1300">
                <a:latin typeface="Calibri" charset="0"/>
              </a:rPr>
              <a:pPr/>
              <a:t>74</a:t>
            </a:fld>
            <a:endParaRPr lang="en-US" altLang="en-US" sz="1300">
              <a:latin typeface="Calibri" charset="0"/>
            </a:endParaRPr>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32256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503217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6A6489BF-46C7-1941-963F-424C616CC0DB}" type="slidenum">
              <a:rPr lang="en-US" altLang="en-US" sz="1300"/>
              <a:pPr/>
              <a:t>75</a:t>
            </a:fld>
            <a:endParaRPr lang="en-US" altLang="en-US" sz="130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793550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Start the second week. </a:t>
            </a:r>
          </a:p>
        </p:txBody>
      </p:sp>
      <p:sp>
        <p:nvSpPr>
          <p:cNvPr id="2119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170441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2EA9873D-2C20-E646-AB9D-15FD133EA620}" type="slidenum">
              <a:rPr lang="en-US" altLang="en-US" sz="1300"/>
              <a:pPr/>
              <a:t>76</a:t>
            </a:fld>
            <a:endParaRPr lang="en-US" altLang="en-US" sz="130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3380746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C888ECA0-368B-B04C-855C-B74426271597}" type="slidenum">
              <a:rPr lang="en-US" altLang="en-US" sz="1300"/>
              <a:pPr/>
              <a:t>77</a:t>
            </a:fld>
            <a:endParaRPr lang="en-US" altLang="en-US" sz="130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572294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1E296AE6-DA14-944F-9883-AC79DD952F6C}" type="slidenum">
              <a:rPr lang="en-US" altLang="en-US" sz="1300"/>
              <a:pPr/>
              <a:t>78</a:t>
            </a:fld>
            <a:endParaRPr lang="en-US" altLang="en-US" sz="130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21224616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1AEEE622-FB03-6E47-8117-6BE1296E97A8}" type="slidenum">
              <a:rPr lang="en-US" altLang="en-US" sz="1300"/>
              <a:pPr/>
              <a:t>79</a:t>
            </a:fld>
            <a:endParaRPr lang="en-US" altLang="en-US" sz="130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362460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6E054EB6-35C1-C14B-85F7-78B35C4DC6B4}" type="slidenum">
              <a:rPr lang="en-US" altLang="en-US" sz="1300"/>
              <a:pPr/>
              <a:t>80</a:t>
            </a:fld>
            <a:endParaRPr lang="en-US" altLang="en-US" sz="130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6181856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BFC6B80A-FFD7-C74B-8A91-B3F81BE276B9}" type="slidenum">
              <a:rPr lang="en-US" altLang="en-US" sz="1300"/>
              <a:pPr/>
              <a:t>81</a:t>
            </a:fld>
            <a:endParaRPr lang="en-US" altLang="en-US" sz="130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1127593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BD901822-F484-A046-9B9A-63386E31060B}" type="slidenum">
              <a:rPr lang="en-US" altLang="en-US" sz="1300"/>
              <a:pPr/>
              <a:t>82</a:t>
            </a:fld>
            <a:endParaRPr lang="en-US" altLang="en-US" sz="130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8581419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9F18236E-0B5F-B745-8A99-D37954E0F157}" type="slidenum">
              <a:rPr lang="en-US" altLang="en-US" sz="1300"/>
              <a:pPr/>
              <a:t>83</a:t>
            </a:fld>
            <a:endParaRPr lang="en-US" altLang="en-US" sz="1300"/>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0837354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7E697785-84A0-6648-94BF-AC87723B7935}" type="slidenum">
              <a:rPr lang="en-US" altLang="en-US" sz="1300"/>
              <a:pPr/>
              <a:t>84</a:t>
            </a:fld>
            <a:endParaRPr lang="en-US" altLang="en-US" sz="130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Here we see pipe supports indicated on the structural plan by the mechanical contractor.</a:t>
            </a:r>
          </a:p>
          <a:p>
            <a:pPr eaLnBrk="1" hangingPunct="1"/>
            <a:endParaRPr lang="en-US" altLang="en-US"/>
          </a:p>
          <a:p>
            <a:pPr eaLnBrk="1" hangingPunct="1"/>
            <a:r>
              <a:rPr lang="en-US" altLang="en-US"/>
              <a:t>Also we can see that one column has been offset to accommodate the mechanical equipment.</a:t>
            </a:r>
          </a:p>
          <a:p>
            <a:pPr eaLnBrk="1" hangingPunct="1"/>
            <a:endParaRPr lang="en-US" altLang="en-US"/>
          </a:p>
          <a:p>
            <a:pPr eaLnBrk="1" hangingPunct="1"/>
            <a:r>
              <a:rPr lang="en-US" altLang="en-US"/>
              <a:t>The extra cross members were shown by the mechanical contractor and then properly sized by the structural engineer and provided by the steel fabricator.</a:t>
            </a:r>
          </a:p>
        </p:txBody>
      </p:sp>
    </p:spTree>
    <p:extLst>
      <p:ext uri="{BB962C8B-B14F-4D97-AF65-F5344CB8AC3E}">
        <p14:creationId xmlns:p14="http://schemas.microsoft.com/office/powerpoint/2010/main" val="15326122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0AFFF64B-CAB0-A54E-A063-80E9C40DE739}" type="slidenum">
              <a:rPr lang="en-US" altLang="en-US" sz="1300"/>
              <a:pPr/>
              <a:t>85</a:t>
            </a:fld>
            <a:endParaRPr lang="en-US" altLang="en-US" sz="130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694786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2191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6530082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98185512-076E-B445-856F-909DFE09726E}" type="slidenum">
              <a:rPr lang="en-US" altLang="en-US" sz="1300"/>
              <a:pPr/>
              <a:t>86</a:t>
            </a:fld>
            <a:endParaRPr lang="en-US" altLang="en-US" sz="130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561327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81CB2931-36D3-524A-BEF8-1089BB7F3055}" type="slidenum">
              <a:rPr lang="en-US" altLang="en-US" sz="1300"/>
              <a:pPr/>
              <a:t>87</a:t>
            </a:fld>
            <a:endParaRPr lang="en-US" altLang="en-US" sz="130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hangar Rod assemblies had all Been prefabricated and were installed in a single day before any pipe was on site</a:t>
            </a:r>
          </a:p>
          <a:p>
            <a:pPr eaLnBrk="1" hangingPunct="1"/>
            <a:endParaRPr lang="en-US" altLang="en-US"/>
          </a:p>
          <a:p>
            <a:pPr eaLnBrk="1" hangingPunct="1"/>
            <a:r>
              <a:rPr lang="en-US" altLang="en-US"/>
              <a:t>No measuring</a:t>
            </a:r>
          </a:p>
          <a:p>
            <a:pPr eaLnBrk="1" hangingPunct="1"/>
            <a:r>
              <a:rPr lang="en-US" altLang="en-US"/>
              <a:t>No layout</a:t>
            </a:r>
          </a:p>
          <a:p>
            <a:pPr eaLnBrk="1" hangingPunct="1"/>
            <a:r>
              <a:rPr lang="en-US" altLang="en-US"/>
              <a:t>No drilling</a:t>
            </a:r>
          </a:p>
          <a:p>
            <a:pPr eaLnBrk="1" hangingPunct="1"/>
            <a:r>
              <a:rPr lang="en-US" altLang="en-US"/>
              <a:t>No welding</a:t>
            </a:r>
          </a:p>
          <a:p>
            <a:pPr eaLnBrk="1" hangingPunct="1"/>
            <a:r>
              <a:rPr lang="en-US" altLang="en-US"/>
              <a:t>Just bolt them on</a:t>
            </a:r>
          </a:p>
        </p:txBody>
      </p:sp>
    </p:spTree>
    <p:extLst>
      <p:ext uri="{BB962C8B-B14F-4D97-AF65-F5344CB8AC3E}">
        <p14:creationId xmlns:p14="http://schemas.microsoft.com/office/powerpoint/2010/main" val="6776737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E338ED90-2A39-3349-B568-96E30FDD7775}" type="slidenum">
              <a:rPr lang="en-US" altLang="en-US" sz="1300"/>
              <a:pPr/>
              <a:t>88</a:t>
            </a:fld>
            <a:endParaRPr lang="en-US" altLang="en-US" sz="130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pipe was prefabricated with weldments in the proper locations.  Lifting the pipe and attaching it to the appropriate hanger rods was a simple procedure and required little or no measuring.</a:t>
            </a:r>
          </a:p>
          <a:p>
            <a:pPr eaLnBrk="1" hangingPunct="1"/>
            <a:endParaRPr lang="en-US" altLang="en-US"/>
          </a:p>
          <a:p>
            <a:pPr eaLnBrk="1" hangingPunct="1"/>
            <a:r>
              <a:rPr lang="en-US" altLang="en-US"/>
              <a:t>Note that this method illuminated the need for the customary pipe hangers and the associated saddles.</a:t>
            </a:r>
          </a:p>
          <a:p>
            <a:pPr eaLnBrk="1" hangingPunct="1"/>
            <a:endParaRPr lang="en-US" altLang="en-US"/>
          </a:p>
          <a:p>
            <a:pPr eaLnBrk="1" hangingPunct="1"/>
            <a:r>
              <a:rPr lang="en-US" altLang="en-US"/>
              <a:t>Significant savings were realized in the insulation process.  There was no need for the insulator to loosen hangers and then read tension them.</a:t>
            </a:r>
          </a:p>
        </p:txBody>
      </p:sp>
    </p:spTree>
    <p:extLst>
      <p:ext uri="{BB962C8B-B14F-4D97-AF65-F5344CB8AC3E}">
        <p14:creationId xmlns:p14="http://schemas.microsoft.com/office/powerpoint/2010/main" val="15571210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D1D4F6C8-BCC2-D548-BFA6-E4F955EE2B6D}" type="slidenum">
              <a:rPr lang="en-US" altLang="en-US" sz="1300"/>
              <a:pPr/>
              <a:t>89</a:t>
            </a:fld>
            <a:endParaRPr lang="en-US" altLang="en-US" sz="130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2983700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7080BBE6-D96A-5444-A875-DEDC68B07BA0}" type="slidenum">
              <a:rPr lang="en-US" altLang="en-US" sz="1300"/>
              <a:pPr/>
              <a:t>90</a:t>
            </a:fld>
            <a:endParaRPr lang="en-US" altLang="en-US" sz="130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general contractor backfilled and compacted to an elevation 30" below grade and the site was turned over to the Team Member responsible for the electrical construction who laid 1 mile of 4" conduit without the need for any excavation.  Seeing the entire grid laid out “above ground” as it were afforded the opportunity for accurate layout and verification.  The GC then came back in and backfilled to grade using fire hoses to wash fine aggregate in and around the conduits. This innovation saved two weeks off of the schedule.</a:t>
            </a:r>
          </a:p>
          <a:p>
            <a:pPr eaLnBrk="1" hangingPunct="1"/>
            <a:endParaRPr lang="en-US" altLang="en-US"/>
          </a:p>
        </p:txBody>
      </p:sp>
    </p:spTree>
    <p:extLst>
      <p:ext uri="{BB962C8B-B14F-4D97-AF65-F5344CB8AC3E}">
        <p14:creationId xmlns:p14="http://schemas.microsoft.com/office/powerpoint/2010/main" val="11242612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15865089-007A-1546-A3D3-21E97CE4733A}" type="slidenum">
              <a:rPr lang="en-US" altLang="en-US" sz="1300"/>
              <a:pPr/>
              <a:t>91</a:t>
            </a:fld>
            <a:endParaRPr lang="en-US" altLang="en-US" sz="130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8977528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72D1504F-1857-5041-990B-23270B1090B0}" type="slidenum">
              <a:rPr lang="en-US" altLang="en-US" sz="1300"/>
              <a:pPr/>
              <a:t>92</a:t>
            </a:fld>
            <a:endParaRPr lang="en-US" altLang="en-US" sz="130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1052768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505D7288-9EFE-884E-928D-35432095EBDE}" type="slidenum">
              <a:rPr lang="en-US" altLang="en-US" sz="1300"/>
              <a:pPr/>
              <a:t>93</a:t>
            </a:fld>
            <a:endParaRPr lang="en-US" altLang="en-US" sz="130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6538159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47F2A849-1235-5544-822A-8C73399B428E}" type="slidenum">
              <a:rPr lang="en-US" altLang="en-US" sz="1300"/>
              <a:pPr/>
              <a:t>94</a:t>
            </a:fld>
            <a:endParaRPr lang="en-US" altLang="en-US" sz="1300"/>
          </a:p>
        </p:txBody>
      </p:sp>
      <p:sp>
        <p:nvSpPr>
          <p:cNvPr id="363523" name="Rectangle 2"/>
          <p:cNvSpPr>
            <a:spLocks noGrp="1" noRot="1" noChangeAspect="1" noChangeArrowheads="1" noTextEdit="1"/>
          </p:cNvSpPr>
          <p:nvPr>
            <p:ph type="sldImg"/>
          </p:nvPr>
        </p:nvSpPr>
        <p:spPr>
          <a:solidFill>
            <a:srgbClr val="FFFFFF"/>
          </a:solidFill>
          <a:ln/>
        </p:spPr>
      </p:sp>
      <p:sp>
        <p:nvSpPr>
          <p:cNvPr id="363524"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04633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5BFCACB5-78D6-8948-B26E-24A3B2537D47}" type="slidenum">
              <a:rPr lang="en-US" altLang="en-US" sz="1300"/>
              <a:pPr/>
              <a:t>95</a:t>
            </a:fld>
            <a:endParaRPr lang="en-US" altLang="en-US" sz="1300"/>
          </a:p>
        </p:txBody>
      </p:sp>
      <p:sp>
        <p:nvSpPr>
          <p:cNvPr id="365571" name="Rectangle 2"/>
          <p:cNvSpPr>
            <a:spLocks noGrp="1" noRot="1" noChangeAspect="1" noChangeArrowheads="1" noTextEdit="1"/>
          </p:cNvSpPr>
          <p:nvPr>
            <p:ph type="sldImg"/>
          </p:nvPr>
        </p:nvSpPr>
        <p:spPr>
          <a:solidFill>
            <a:srgbClr val="FFFFFF"/>
          </a:solidFill>
          <a:ln/>
        </p:spPr>
      </p:sp>
      <p:sp>
        <p:nvSpPr>
          <p:cNvPr id="365572"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912020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
        <p:nvSpPr>
          <p:cNvPr id="22118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4679358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Decomposition model with simple sequential relations.</a:t>
            </a:r>
          </a:p>
          <a:p>
            <a:pPr>
              <a:spcBef>
                <a:spcPct val="0"/>
              </a:spcBef>
            </a:pPr>
            <a:r>
              <a:rPr lang="en-US" altLang="en-US"/>
              <a:t> A contract management tool,</a:t>
            </a:r>
          </a:p>
          <a:p>
            <a:pPr>
              <a:spcBef>
                <a:spcPct val="0"/>
              </a:spcBef>
            </a:pPr>
            <a:r>
              <a:rPr lang="en-US" altLang="en-US"/>
              <a:t>Provides ability to see big picture of and leverage on time, its allocation and management.</a:t>
            </a:r>
          </a:p>
          <a:p>
            <a:pPr>
              <a:spcBef>
                <a:spcPct val="0"/>
              </a:spcBef>
            </a:pPr>
            <a:r>
              <a:rPr lang="en-US" altLang="en-US"/>
              <a:t>Effort to modify and improve it – Partnering and DB</a:t>
            </a:r>
          </a:p>
          <a:p>
            <a:pPr>
              <a:spcBef>
                <a:spcPct val="0"/>
              </a:spcBef>
            </a:pPr>
            <a:r>
              <a:rPr lang="en-US" altLang="en-US"/>
              <a:t>Productivity</a:t>
            </a:r>
          </a:p>
        </p:txBody>
      </p:sp>
      <p:sp>
        <p:nvSpPr>
          <p:cNvPr id="3686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solidFill>
                  <a:srgbClr val="000000"/>
                </a:solidFill>
                <a:ea typeface="ＭＳ Ｐゴシック" charset="-128"/>
              </a:rPr>
              <a:t>© Lean Construction Institute 2009 </a:t>
            </a:r>
          </a:p>
        </p:txBody>
      </p:sp>
      <p:sp>
        <p:nvSpPr>
          <p:cNvPr id="3686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430D7792-9BC8-7542-9308-2FB7AA857DAF}" type="slidenum">
              <a:rPr lang="en-US" altLang="en-US" sz="1300">
                <a:solidFill>
                  <a:srgbClr val="000000"/>
                </a:solidFill>
                <a:ea typeface="ＭＳ Ｐゴシック" charset="-128"/>
              </a:rPr>
              <a:pPr/>
              <a:t>97</a:t>
            </a:fld>
            <a:endParaRPr lang="en-US" altLang="en-US" sz="1300">
              <a:solidFill>
                <a:srgbClr val="000000"/>
              </a:solidFill>
              <a:ea typeface="ＭＳ Ｐゴシック" charset="-128"/>
            </a:endParaRPr>
          </a:p>
        </p:txBody>
      </p:sp>
    </p:spTree>
    <p:extLst>
      <p:ext uri="{BB962C8B-B14F-4D97-AF65-F5344CB8AC3E}">
        <p14:creationId xmlns:p14="http://schemas.microsoft.com/office/powerpoint/2010/main" val="3802749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E109F860-A2B8-5749-AD9B-B15EB30BBC22}" type="slidenum">
              <a:rPr lang="en-US" altLang="en-US" sz="1300">
                <a:ea typeface="ＭＳ Ｐゴシック" charset="-128"/>
              </a:rPr>
              <a:pPr/>
              <a:t>98</a:t>
            </a:fld>
            <a:endParaRPr lang="en-US" altLang="en-US" sz="1300">
              <a:ea typeface="ＭＳ Ｐゴシック" charset="-128"/>
            </a:endParaRPr>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ea typeface="ＭＳ Ｐゴシック" charset="-128"/>
            </a:endParaRPr>
          </a:p>
        </p:txBody>
      </p:sp>
      <p:sp>
        <p:nvSpPr>
          <p:cNvPr id="370693" name="Header Placehold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latin typeface="Calibri" charset="0"/>
                <a:ea typeface="ＭＳ Ｐゴシック" charset="-128"/>
              </a:rPr>
              <a:t>Lean Construction Institute 2008</a:t>
            </a:r>
          </a:p>
        </p:txBody>
      </p:sp>
      <p:sp>
        <p:nvSpPr>
          <p:cNvPr id="37069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3698015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
        <p:nvSpPr>
          <p:cNvPr id="3727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F9824D7E-B5F8-614F-A956-3ED801AA251B}" type="slidenum">
              <a:rPr lang="en-US" altLang="en-US" sz="1300"/>
              <a:pPr/>
              <a:t>99</a:t>
            </a:fld>
            <a:endParaRPr lang="en-US" altLang="en-US" sz="1300"/>
          </a:p>
        </p:txBody>
      </p:sp>
      <p:sp>
        <p:nvSpPr>
          <p:cNvPr id="372740" name="Rectangle 2"/>
          <p:cNvSpPr>
            <a:spLocks noGrp="1" noRot="1" noChangeAspect="1" noChangeArrowheads="1" noTextEdit="1"/>
          </p:cNvSpPr>
          <p:nvPr>
            <p:ph type="sldImg"/>
          </p:nvPr>
        </p:nvSpPr>
        <p:spPr>
          <a:xfrm>
            <a:off x="1257300" y="719138"/>
            <a:ext cx="4800600" cy="3600450"/>
          </a:xfrm>
          <a:ln/>
        </p:spPr>
      </p:sp>
      <p:sp>
        <p:nvSpPr>
          <p:cNvPr id="372741" name="Rectangle 3"/>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 </a:t>
            </a:r>
            <a:r>
              <a:rPr lang="en-US" altLang="en-US" i="1"/>
              <a:t>What if every member of the design build team shared completely the responsibility for the entire project and set about correcting deficiencies or problems wherever they popped up without regard to who caused the problem or who is going to pay for it? What if all of the construction members were friends looking out for the interest of the Client and each other, applauding the successes of each other and sharing the pain of each others failures? What if all of the design and construction entities on a project, could be organized in such a way that they all functioned as if they truly were a single company with a single goal and with no competition amongst themselves for profit or recognition?</a:t>
            </a:r>
            <a:r>
              <a:rPr lang="en-US" altLang="en-US"/>
              <a:t> </a:t>
            </a:r>
          </a:p>
          <a:p>
            <a:pPr eaLnBrk="1" hangingPunct="1"/>
            <a:endParaRPr lang="en-US" altLang="en-US" i="1"/>
          </a:p>
        </p:txBody>
      </p:sp>
    </p:spTree>
    <p:extLst>
      <p:ext uri="{BB962C8B-B14F-4D97-AF65-F5344CB8AC3E}">
        <p14:creationId xmlns:p14="http://schemas.microsoft.com/office/powerpoint/2010/main" val="4377999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02F82C52-D440-5C49-8D41-34F5A7C025F7}" type="slidenum">
              <a:rPr lang="en-US" altLang="en-US" sz="1300"/>
              <a:pPr/>
              <a:t>100</a:t>
            </a:fld>
            <a:endParaRPr lang="en-US" altLang="en-US" sz="130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With this complexity, we have developed highly inefficient and ungodly expensive systems for assessing fault – It’s a cottage industry for lawyers and claims consultants living off the waste generated by the design and construction process.</a:t>
            </a:r>
          </a:p>
          <a:p>
            <a:pPr eaLnBrk="1" hangingPunct="1"/>
            <a:endParaRPr lang="en-US" altLang="en-US"/>
          </a:p>
          <a:p>
            <a:pPr eaLnBrk="1" hangingPunct="1"/>
            <a:r>
              <a:rPr lang="en-US" altLang="en-US"/>
              <a:t>If there is one thing that most folks in this room can agree on its that too much money is spent on disputes and “CYA” rather than value-adding design!</a:t>
            </a:r>
          </a:p>
          <a:p>
            <a:pPr eaLnBrk="1" hangingPunct="1"/>
            <a:endParaRPr lang="en-US" altLang="en-US"/>
          </a:p>
          <a:p>
            <a:pPr algn="just" eaLnBrk="1" hangingPunct="1">
              <a:spcAft>
                <a:spcPct val="30000"/>
              </a:spcAft>
            </a:pPr>
            <a:r>
              <a:rPr lang="en-US" altLang="en-US">
                <a:solidFill>
                  <a:srgbClr val="FFFFFF"/>
                </a:solidFill>
              </a:rPr>
              <a:t>What if every member of the team shared completely the responsibility for the entire project and set about correcting deficiencies or problems wherever they popped up without regard to who caused the problem or who is going to pay for it?</a:t>
            </a:r>
          </a:p>
          <a:p>
            <a:pPr algn="just" eaLnBrk="1" hangingPunct="1">
              <a:spcAft>
                <a:spcPct val="30000"/>
              </a:spcAft>
            </a:pPr>
            <a:r>
              <a:rPr lang="en-US" altLang="en-US">
                <a:solidFill>
                  <a:srgbClr val="FFFFFF"/>
                </a:solidFill>
              </a:rPr>
              <a:t>What if all team members were friends looking out for the interest of the Client and each other, applauding the successes of each other and sharing the pain of each others failures?</a:t>
            </a:r>
          </a:p>
          <a:p>
            <a:pPr algn="just" eaLnBrk="1" hangingPunct="1">
              <a:spcAft>
                <a:spcPct val="30000"/>
              </a:spcAft>
            </a:pPr>
            <a:r>
              <a:rPr lang="en-US" altLang="en-US">
                <a:solidFill>
                  <a:srgbClr val="FFFFFF"/>
                </a:solidFill>
              </a:rPr>
              <a:t>What if all of the design and construction entities on a project could be organized in such a way that they all functioned as if they truly were a single company with a single goal and with no competition amongst themselves for profit or recognition? </a:t>
            </a:r>
          </a:p>
          <a:p>
            <a:pPr eaLnBrk="1" hangingPunct="1"/>
            <a:endParaRPr lang="en-US" altLang="en-US"/>
          </a:p>
        </p:txBody>
      </p:sp>
      <p:sp>
        <p:nvSpPr>
          <p:cNvPr id="37478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8252052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13D7872B-EC50-CC44-9A08-845E3056B100}" type="slidenum">
              <a:rPr lang="en-US" altLang="en-US" sz="1300">
                <a:ea typeface="ＭＳ Ｐゴシック" charset="-128"/>
              </a:rPr>
              <a:pPr/>
              <a:t>101</a:t>
            </a:fld>
            <a:endParaRPr lang="en-US" altLang="en-US" sz="1300">
              <a:ea typeface="ＭＳ Ｐゴシック" charset="-128"/>
            </a:endParaRPr>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ea typeface="ＭＳ Ｐゴシック" charset="-128"/>
            </a:endParaRPr>
          </a:p>
        </p:txBody>
      </p:sp>
      <p:sp>
        <p:nvSpPr>
          <p:cNvPr id="37683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7744544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E86EF548-4B9C-6E42-A689-0B2AB058E2C5}" type="slidenum">
              <a:rPr lang="en-US" altLang="en-US" sz="1300"/>
              <a:pPr/>
              <a:t>102</a:t>
            </a:fld>
            <a:endParaRPr lang="en-US" altLang="en-US" sz="130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37888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3583129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C7D85491-93B2-214E-B5CF-5CF8FAA7439C}" type="slidenum">
              <a:rPr lang="en-US" altLang="en-US" sz="1300"/>
              <a:pPr/>
              <a:t>103</a:t>
            </a:fld>
            <a:endParaRPr lang="en-US" altLang="en-US" sz="130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38093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6224111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DB1FA6E9-E66A-6046-9CE4-A2CA7F9224C2}" type="slidenum">
              <a:rPr lang="en-US" altLang="en-US" sz="1300"/>
              <a:pPr/>
              <a:t>104</a:t>
            </a:fld>
            <a:endParaRPr lang="en-US" altLang="en-US" sz="130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38298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4721602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CB8C265A-F073-364A-89B6-48015A6C48CE}" type="slidenum">
              <a:rPr lang="en-US" altLang="en-US" sz="1300"/>
              <a:pPr/>
              <a:t>105</a:t>
            </a:fld>
            <a:endParaRPr lang="en-US" altLang="en-US" sz="130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38502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6452292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C813E479-4213-9046-9FFC-76CEF74BB388}" type="slidenum">
              <a:rPr lang="en-US" altLang="en-US" sz="1300"/>
              <a:pPr/>
              <a:t>106</a:t>
            </a:fld>
            <a:endParaRPr lang="en-US" altLang="en-US" sz="130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38707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72354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t>If we can reduce work flow variation between crews</a:t>
            </a:r>
          </a:p>
          <a:p>
            <a:pPr lvl="1" eaLnBrk="1" hangingPunct="1">
              <a:lnSpc>
                <a:spcPct val="90000"/>
              </a:lnSpc>
            </a:pPr>
            <a:r>
              <a:rPr lang="en-US" altLang="en-US"/>
              <a:t>Trades can follow closer and remain productive – the don’t need more time.</a:t>
            </a:r>
          </a:p>
          <a:p>
            <a:pPr eaLnBrk="1" hangingPunct="1">
              <a:lnSpc>
                <a:spcPct val="90000"/>
              </a:lnSpc>
            </a:pPr>
            <a:r>
              <a:rPr lang="en-US" altLang="en-US"/>
              <a:t>Don’t need to increase cost to gain time</a:t>
            </a:r>
            <a:r>
              <a:rPr lang="en-US" altLang="en-US" sz="2800">
                <a:solidFill>
                  <a:schemeClr val="bg1"/>
                </a:solidFill>
              </a:rPr>
              <a:t>Workflow losses are real, lead to adversarial relations and not can not be demonstrated by delay claims, so…</a:t>
            </a:r>
          </a:p>
          <a:p>
            <a:pPr eaLnBrk="1" hangingPunct="1">
              <a:lnSpc>
                <a:spcPct val="90000"/>
              </a:lnSpc>
            </a:pPr>
            <a:r>
              <a:rPr lang="en-US" altLang="en-US" sz="2800">
                <a:solidFill>
                  <a:schemeClr val="bg1"/>
                </a:solidFill>
              </a:rPr>
              <a:t>Subs protect themselves by adding contingency and holding back labor to keep utilization high. </a:t>
            </a:r>
          </a:p>
          <a:p>
            <a:pPr eaLnBrk="1" hangingPunct="1">
              <a:lnSpc>
                <a:spcPct val="90000"/>
              </a:lnSpc>
            </a:pPr>
            <a:r>
              <a:rPr lang="en-US" altLang="en-US" sz="2800">
                <a:solidFill>
                  <a:schemeClr val="bg1"/>
                </a:solidFill>
              </a:rPr>
              <a:t>This further reduces workflow predictability and increases project risk.</a:t>
            </a:r>
          </a:p>
          <a:p>
            <a:pPr eaLnBrk="1" hangingPunct="1">
              <a:lnSpc>
                <a:spcPct val="90000"/>
              </a:lnSpc>
            </a:pPr>
            <a:r>
              <a:rPr lang="en-US" altLang="en-US" sz="2800">
                <a:solidFill>
                  <a:schemeClr val="bg1"/>
                </a:solidFill>
              </a:rPr>
              <a:t>By their/our actions, we shift that risk along.</a:t>
            </a:r>
          </a:p>
          <a:p>
            <a:pPr lvl="1" eaLnBrk="1" hangingPunct="1">
              <a:lnSpc>
                <a:spcPct val="90000"/>
              </a:lnSpc>
            </a:pPr>
            <a:endParaRPr lang="en-US" altLang="en-US"/>
          </a:p>
          <a:p>
            <a:pPr eaLnBrk="1" hangingPunct="1">
              <a:spcBef>
                <a:spcPct val="0"/>
              </a:spcBef>
            </a:pPr>
            <a:endParaRPr lang="en-US" altLang="en-US"/>
          </a:p>
        </p:txBody>
      </p:sp>
      <p:sp>
        <p:nvSpPr>
          <p:cNvPr id="224260" name="Header Placehold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latin typeface="Calibri" charset="0"/>
              </a:rPr>
              <a:t>Lean Construction Institute 2008</a:t>
            </a:r>
          </a:p>
        </p:txBody>
      </p:sp>
      <p:sp>
        <p:nvSpPr>
          <p:cNvPr id="22426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3058790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
        <p:nvSpPr>
          <p:cNvPr id="3891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A693955D-FA9C-D943-9529-EA839AAA11BA}" type="slidenum">
              <a:rPr lang="en-US" altLang="en-US" sz="1300"/>
              <a:pPr/>
              <a:t>107</a:t>
            </a:fld>
            <a:endParaRPr lang="en-US" altLang="en-US" sz="1300"/>
          </a:p>
        </p:txBody>
      </p:sp>
      <p:sp>
        <p:nvSpPr>
          <p:cNvPr id="389124" name="Rectangle 2"/>
          <p:cNvSpPr>
            <a:spLocks noGrp="1" noRot="1" noChangeAspect="1" noChangeArrowheads="1" noTextEdit="1"/>
          </p:cNvSpPr>
          <p:nvPr>
            <p:ph type="sldImg"/>
          </p:nvPr>
        </p:nvSpPr>
        <p:spPr>
          <a:xfrm>
            <a:off x="1257300" y="719138"/>
            <a:ext cx="4800600" cy="3600450"/>
          </a:xfrm>
          <a:ln/>
        </p:spPr>
      </p:sp>
      <p:sp>
        <p:nvSpPr>
          <p:cNvPr id="389125" name="Rectangle 3"/>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574795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A3153BA3-9DD7-E342-81FF-59746DD25A7C}" type="slidenum">
              <a:rPr lang="en-US" altLang="en-US" sz="1300"/>
              <a:pPr/>
              <a:t>108</a:t>
            </a:fld>
            <a:endParaRPr lang="en-US" altLang="en-US" sz="1300"/>
          </a:p>
        </p:txBody>
      </p:sp>
      <p:sp>
        <p:nvSpPr>
          <p:cNvPr id="391171" name="Rectangle 2"/>
          <p:cNvSpPr>
            <a:spLocks noGrp="1" noRot="1" noChangeAspect="1" noChangeArrowheads="1" noTextEdit="1"/>
          </p:cNvSpPr>
          <p:nvPr>
            <p:ph type="sldImg"/>
          </p:nvPr>
        </p:nvSpPr>
        <p:spPr>
          <a:xfrm>
            <a:off x="1257300" y="719138"/>
            <a:ext cx="4800600" cy="3600450"/>
          </a:xfrm>
          <a:ln/>
        </p:spPr>
      </p:sp>
      <p:sp>
        <p:nvSpPr>
          <p:cNvPr id="391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
        <p:nvSpPr>
          <p:cNvPr id="39117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0584059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267C1276-4755-3E45-B178-79AC0E990C50}" type="slidenum">
              <a:rPr lang="en-US" altLang="en-US" sz="1300"/>
              <a:pPr/>
              <a:t>109</a:t>
            </a:fld>
            <a:endParaRPr lang="en-US" altLang="en-US" sz="1300"/>
          </a:p>
        </p:txBody>
      </p:sp>
      <p:sp>
        <p:nvSpPr>
          <p:cNvPr id="39321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1" tIns="48320" rIns="96641" bIns="48320" anchor="b"/>
          <a:lstStyle>
            <a:lvl1pPr defTabSz="482600" eaLnBrk="0" hangingPunct="0">
              <a:defRPr sz="2400">
                <a:solidFill>
                  <a:schemeClr val="tx1"/>
                </a:solidFill>
                <a:latin typeface="Arial" charset="0"/>
                <a:ea typeface="ヒラギノ角ゴ Pro W3" charset="-128"/>
              </a:defRPr>
            </a:lvl1pPr>
            <a:lvl2pPr marL="37931725" indent="-37474525" defTabSz="4826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r" eaLnBrk="1" hangingPunct="1"/>
            <a:fld id="{06CA4263-10FB-CC48-8C44-93B12F9DFCFF}" type="slidenum">
              <a:rPr lang="en-US" altLang="en-US" sz="1200">
                <a:latin typeface="Calibri" charset="0"/>
                <a:ea typeface="ＭＳ Ｐゴシック" charset="-128"/>
              </a:rPr>
              <a:pPr algn="r" eaLnBrk="1" hangingPunct="1"/>
              <a:t>109</a:t>
            </a:fld>
            <a:endParaRPr lang="en-US" altLang="en-US" sz="1200">
              <a:latin typeface="Calibri" charset="0"/>
              <a:ea typeface="ＭＳ Ｐゴシック" charset="-128"/>
            </a:endParaRPr>
          </a:p>
        </p:txBody>
      </p:sp>
      <p:sp>
        <p:nvSpPr>
          <p:cNvPr id="393220" name="Rectangle 2"/>
          <p:cNvSpPr>
            <a:spLocks noGrp="1" noRot="1" noChangeAspect="1" noChangeArrowheads="1" noTextEdit="1"/>
          </p:cNvSpPr>
          <p:nvPr>
            <p:ph type="sldImg"/>
          </p:nvPr>
        </p:nvSpPr>
        <p:spPr>
          <a:ln/>
        </p:spPr>
      </p:sp>
      <p:sp>
        <p:nvSpPr>
          <p:cNvPr id="3932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6641" tIns="48320" rIns="96641" bIns="48320"/>
          <a:lstStyle/>
          <a:p>
            <a:pPr defTabSz="466725">
              <a:spcBef>
                <a:spcPct val="0"/>
              </a:spcBef>
            </a:pPr>
            <a:endParaRPr lang="en-US" altLang="en-US">
              <a:ea typeface="ＭＳ Ｐゴシック" charset="-128"/>
            </a:endParaRPr>
          </a:p>
        </p:txBody>
      </p:sp>
      <p:sp>
        <p:nvSpPr>
          <p:cNvPr id="39322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0212829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62F90DC6-015D-9F47-B971-885576D6D0B2}" type="slidenum">
              <a:rPr lang="en-US" altLang="en-US" sz="1300"/>
              <a:pPr/>
              <a:t>110</a:t>
            </a:fld>
            <a:endParaRPr lang="en-US" altLang="en-US" sz="1300"/>
          </a:p>
        </p:txBody>
      </p:sp>
      <p:sp>
        <p:nvSpPr>
          <p:cNvPr id="395267" name="Rectangle 2"/>
          <p:cNvSpPr>
            <a:spLocks noGrp="1" noRot="1" noChangeAspect="1" noChangeArrowheads="1" noTextEdit="1"/>
          </p:cNvSpPr>
          <p:nvPr>
            <p:ph type="sldImg"/>
          </p:nvPr>
        </p:nvSpPr>
        <p:spPr>
          <a:xfrm>
            <a:off x="1258888" y="720725"/>
            <a:ext cx="4800600" cy="3600450"/>
          </a:xfrm>
          <a:ln/>
        </p:spPr>
      </p:sp>
      <p:sp>
        <p:nvSpPr>
          <p:cNvPr id="395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
        <p:nvSpPr>
          <p:cNvPr id="3952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20132842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E43A7687-1D75-374C-87F2-4AC30214DBFA}" type="slidenum">
              <a:rPr lang="en-US" altLang="en-US" sz="1300">
                <a:ea typeface="ＭＳ Ｐゴシック" charset="-128"/>
              </a:rPr>
              <a:pPr/>
              <a:t>111</a:t>
            </a:fld>
            <a:endParaRPr lang="en-US" altLang="en-US" sz="1300">
              <a:ea typeface="ＭＳ Ｐゴシック" charset="-128"/>
            </a:endParaRPr>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ea typeface="ＭＳ Ｐゴシック" charset="-128"/>
            </a:endParaRPr>
          </a:p>
        </p:txBody>
      </p:sp>
      <p:sp>
        <p:nvSpPr>
          <p:cNvPr id="39731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5159971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7D735225-D154-864D-9EBA-21A414514655}" type="slidenum">
              <a:rPr lang="en-US" altLang="en-US" sz="1300">
                <a:ea typeface="ＭＳ Ｐゴシック" charset="-128"/>
              </a:rPr>
              <a:pPr/>
              <a:t>112</a:t>
            </a:fld>
            <a:endParaRPr lang="en-US" altLang="en-US" sz="1300">
              <a:ea typeface="ＭＳ Ｐゴシック" charset="-128"/>
            </a:endParaRPr>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ea typeface="ＭＳ Ｐゴシック" charset="-128"/>
            </a:endParaRPr>
          </a:p>
        </p:txBody>
      </p:sp>
      <p:sp>
        <p:nvSpPr>
          <p:cNvPr id="39936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6189019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CD6CEDDE-BFDE-B24B-B270-765A3C4F51C4}" type="slidenum">
              <a:rPr lang="en-US" altLang="en-US" sz="1300">
                <a:ea typeface="ＭＳ Ｐゴシック" charset="-128"/>
              </a:rPr>
              <a:pPr/>
              <a:t>113</a:t>
            </a:fld>
            <a:endParaRPr lang="en-US" altLang="en-US" sz="1300">
              <a:ea typeface="ＭＳ Ｐゴシック" charset="-128"/>
            </a:endParaRPr>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ea typeface="ＭＳ Ｐゴシック" charset="-128"/>
            </a:endParaRPr>
          </a:p>
        </p:txBody>
      </p:sp>
      <p:sp>
        <p:nvSpPr>
          <p:cNvPr id="40141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2676191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E2B233AE-4467-914A-A473-26EC2729180D}" type="slidenum">
              <a:rPr lang="en-US" altLang="en-US" sz="1300"/>
              <a:pPr/>
              <a:t>114</a:t>
            </a:fld>
            <a:endParaRPr lang="en-US" altLang="en-US" sz="130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
        <p:nvSpPr>
          <p:cNvPr id="40346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0435745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F2D8FF9C-1EBF-F044-8F48-5F6E0402585D}" type="slidenum">
              <a:rPr lang="en-US" altLang="en-US" sz="1300"/>
              <a:pPr/>
              <a:t>115</a:t>
            </a:fld>
            <a:endParaRPr lang="en-US" altLang="en-US" sz="130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40550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8581974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1B3322EF-B653-0044-A0B0-DA78B9864420}" type="slidenum">
              <a:rPr lang="en-US" altLang="en-US" sz="1300"/>
              <a:pPr/>
              <a:t>116</a:t>
            </a:fld>
            <a:endParaRPr lang="en-US" altLang="en-US" sz="130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
        <p:nvSpPr>
          <p:cNvPr id="40755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224671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University of Cincinnati</a:t>
            </a:r>
          </a:p>
        </p:txBody>
      </p:sp>
      <p:sp>
        <p:nvSpPr>
          <p:cNvPr id="2263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April 20-21, 2006</a:t>
            </a:r>
          </a:p>
        </p:txBody>
      </p:sp>
      <p:sp>
        <p:nvSpPr>
          <p:cNvPr id="22630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7853EA73-101A-8C47-98C7-303ABC75D5BA}" type="slidenum">
              <a:rPr lang="en-US" altLang="en-US" sz="1300"/>
              <a:pPr/>
              <a:t>19</a:t>
            </a:fld>
            <a:endParaRPr lang="en-US" altLang="en-US" sz="1300"/>
          </a:p>
        </p:txBody>
      </p:sp>
      <p:sp>
        <p:nvSpPr>
          <p:cNvPr id="226309" name="Rectangle 2"/>
          <p:cNvSpPr>
            <a:spLocks noGrp="1" noRot="1" noChangeAspect="1" noChangeArrowheads="1" noTextEdit="1"/>
          </p:cNvSpPr>
          <p:nvPr>
            <p:ph type="sldImg"/>
          </p:nvPr>
        </p:nvSpPr>
        <p:spPr>
          <a:ln/>
        </p:spPr>
      </p:sp>
      <p:sp>
        <p:nvSpPr>
          <p:cNvPr id="2263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solidFill>
                  <a:schemeClr val="bg1"/>
                </a:solidFill>
              </a:rPr>
              <a:t>Workflow losses are real, lead to adversarial relations and not can not be demonstrated by delay claims, so…</a:t>
            </a:r>
          </a:p>
          <a:p>
            <a:pPr eaLnBrk="1" hangingPunct="1">
              <a:lnSpc>
                <a:spcPct val="90000"/>
              </a:lnSpc>
            </a:pPr>
            <a:r>
              <a:rPr lang="en-US" altLang="en-US">
                <a:solidFill>
                  <a:schemeClr val="bg1"/>
                </a:solidFill>
              </a:rPr>
              <a:t>Subs protect themselves by adding contingency and holding back labor to keep utilization high. </a:t>
            </a:r>
          </a:p>
          <a:p>
            <a:pPr eaLnBrk="1" hangingPunct="1">
              <a:lnSpc>
                <a:spcPct val="90000"/>
              </a:lnSpc>
            </a:pPr>
            <a:r>
              <a:rPr lang="en-US" altLang="en-US">
                <a:solidFill>
                  <a:schemeClr val="bg1"/>
                </a:solidFill>
              </a:rPr>
              <a:t>This further reduces workflow predictability and increases project risk.</a:t>
            </a:r>
          </a:p>
          <a:p>
            <a:pPr eaLnBrk="1" hangingPunct="1">
              <a:lnSpc>
                <a:spcPct val="90000"/>
              </a:lnSpc>
            </a:pPr>
            <a:r>
              <a:rPr lang="en-US" altLang="en-US">
                <a:solidFill>
                  <a:schemeClr val="bg1"/>
                </a:solidFill>
              </a:rPr>
              <a:t>By their/our actions, we shift that risk along.</a:t>
            </a:r>
          </a:p>
          <a:p>
            <a:pPr eaLnBrk="1" hangingPunct="1"/>
            <a:endParaRPr lang="en-US" altLang="en-US"/>
          </a:p>
        </p:txBody>
      </p:sp>
      <p:sp>
        <p:nvSpPr>
          <p:cNvPr id="226311"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6270100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C2A2BB4E-3473-3C44-A5D3-A4C54EEA2905}" type="slidenum">
              <a:rPr lang="en-US" altLang="en-US" sz="1300">
                <a:ea typeface="ＭＳ Ｐゴシック" charset="-128"/>
              </a:rPr>
              <a:pPr/>
              <a:t>120</a:t>
            </a:fld>
            <a:endParaRPr lang="en-US" altLang="en-US" sz="1300">
              <a:ea typeface="ＭＳ Ｐゴシック" charset="-128"/>
            </a:endParaRPr>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charset="-128"/>
              </a:rPr>
              <a:t>Toyota’s approach has been adopted widely in manufacturing, and has even moved into service industries and construction. With the extension to new domains, adaptation of the initial approach has been required, and some re-invention of tools and techniques. On this slide we see some of the fundamental features of lean applied to project production systems—in which custom products are designed and made.</a:t>
            </a:r>
          </a:p>
          <a:p>
            <a:pPr eaLnBrk="1" hangingPunct="1">
              <a:spcBef>
                <a:spcPct val="0"/>
              </a:spcBef>
            </a:pPr>
            <a:endParaRPr lang="en-US" altLang="en-US">
              <a:ea typeface="ＭＳ Ｐゴシック" charset="-128"/>
            </a:endParaRPr>
          </a:p>
          <a:p>
            <a:pPr eaLnBrk="1" hangingPunct="1">
              <a:spcBef>
                <a:spcPct val="0"/>
              </a:spcBef>
            </a:pPr>
            <a:r>
              <a:rPr lang="en-US" altLang="en-US">
                <a:ea typeface="ＭＳ Ｐゴシック" charset="-128"/>
              </a:rPr>
              <a:t>[You may want to discuss selected features in order to save time. Alternatively, ask people what they find counterintuitive or otherwise puzzling. I like to emphasize systems thinking, organizational integration, self-imposition of necessity, and the importance of attacking and reducing variation. Since you will have just completed the learning exercise, the last should certainly resonate with participants. If you have questions about any of these, let me know.]</a:t>
            </a:r>
          </a:p>
          <a:p>
            <a:pPr eaLnBrk="1" hangingPunct="1">
              <a:spcBef>
                <a:spcPct val="0"/>
              </a:spcBef>
            </a:pPr>
            <a:endParaRPr lang="en-US" altLang="en-US">
              <a:ea typeface="ＭＳ Ｐゴシック" charset="-128"/>
            </a:endParaRPr>
          </a:p>
          <a:p>
            <a:pPr eaLnBrk="1" hangingPunct="1">
              <a:spcBef>
                <a:spcPct val="0"/>
              </a:spcBef>
            </a:pPr>
            <a:r>
              <a:rPr lang="en-US" altLang="en-US">
                <a:ea typeface="ＭＳ Ｐゴシック" charset="-128"/>
              </a:rPr>
              <a:t> </a:t>
            </a:r>
          </a:p>
        </p:txBody>
      </p:sp>
    </p:spTree>
    <p:extLst>
      <p:ext uri="{BB962C8B-B14F-4D97-AF65-F5344CB8AC3E}">
        <p14:creationId xmlns:p14="http://schemas.microsoft.com/office/powerpoint/2010/main" val="15693503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92BD661E-AFD8-C543-A1C4-DEA524BB8393}" type="slidenum">
              <a:rPr lang="en-US" altLang="en-US" sz="1300">
                <a:ea typeface="ＭＳ Ｐゴシック" charset="-128"/>
              </a:rPr>
              <a:pPr/>
              <a:t>121</a:t>
            </a:fld>
            <a:endParaRPr lang="en-US" altLang="en-US" sz="1300">
              <a:ea typeface="ＭＳ Ｐゴシック" charset="-128"/>
            </a:endParaRPr>
          </a:p>
        </p:txBody>
      </p:sp>
      <p:sp>
        <p:nvSpPr>
          <p:cNvPr id="414723" name="Rectangle 2"/>
          <p:cNvSpPr>
            <a:spLocks noGrp="1" noRot="1" noChangeAspect="1" noChangeArrowheads="1" noTextEdit="1"/>
          </p:cNvSpPr>
          <p:nvPr>
            <p:ph type="sldImg"/>
          </p:nvPr>
        </p:nvSpPr>
        <p:spPr>
          <a:xfrm>
            <a:off x="1258888" y="720725"/>
            <a:ext cx="4800600" cy="3600450"/>
          </a:xfrm>
          <a:ln/>
        </p:spPr>
      </p:sp>
      <p:sp>
        <p:nvSpPr>
          <p:cNvPr id="414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Target costing starts in the project definition phase and continues through the entire project, moving from setting targets to designing to targets and finally building to targets. </a:t>
            </a:r>
          </a:p>
          <a:p>
            <a:endParaRPr lang="en-US" altLang="en-US">
              <a:ea typeface="ＭＳ Ｐゴシック" charset="-128"/>
            </a:endParaRPr>
          </a:p>
          <a:p>
            <a:r>
              <a:rPr lang="en-US" altLang="en-US">
                <a:ea typeface="ＭＳ Ｐゴシック" charset="-128"/>
              </a:rPr>
              <a:t>Targets are set in a conversation concerning ends, means and constraints.  Targets may be set for any constraints that are conditions of value delivery to the customer.</a:t>
            </a:r>
          </a:p>
          <a:p>
            <a:endParaRPr lang="en-US" altLang="en-US">
              <a:ea typeface="ＭＳ Ｐゴシック" charset="-128"/>
            </a:endParaRPr>
          </a:p>
        </p:txBody>
      </p:sp>
      <p:sp>
        <p:nvSpPr>
          <p:cNvPr id="41472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6766757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72A38500-5C89-5C43-B758-4FEA9D974172}" type="slidenum">
              <a:rPr lang="en-US" altLang="en-US" sz="1300">
                <a:ea typeface="ＭＳ Ｐゴシック" charset="-128"/>
              </a:rPr>
              <a:pPr/>
              <a:t>122</a:t>
            </a:fld>
            <a:endParaRPr lang="en-US" altLang="en-US" sz="1300">
              <a:ea typeface="ＭＳ Ｐゴシック" charset="-128"/>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41677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9640244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78915B6D-6076-904C-B8E7-C9B776119C83}" type="slidenum">
              <a:rPr lang="en-US" altLang="en-US" sz="1300"/>
              <a:pPr/>
              <a:t>123</a:t>
            </a:fld>
            <a:endParaRPr lang="en-US" altLang="en-US" sz="1300"/>
          </a:p>
        </p:txBody>
      </p:sp>
      <p:sp>
        <p:nvSpPr>
          <p:cNvPr id="41881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1" tIns="48320" rIns="96641" bIns="48320" anchor="b"/>
          <a:lstStyle>
            <a:lvl1pPr defTabSz="482600" eaLnBrk="0" hangingPunct="0">
              <a:defRPr sz="2400">
                <a:solidFill>
                  <a:schemeClr val="tx1"/>
                </a:solidFill>
                <a:latin typeface="Arial" charset="0"/>
                <a:ea typeface="ヒラギノ角ゴ Pro W3" charset="-128"/>
              </a:defRPr>
            </a:lvl1pPr>
            <a:lvl2pPr marL="37931725" indent="-37474525" defTabSz="4826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r" eaLnBrk="1" hangingPunct="1"/>
            <a:fld id="{709CD8F2-263E-2B41-8B6D-C6A0E85E99B0}" type="slidenum">
              <a:rPr lang="en-US" altLang="en-US" sz="1200">
                <a:latin typeface="Calibri" charset="0"/>
                <a:ea typeface="ＭＳ Ｐゴシック" charset="-128"/>
              </a:rPr>
              <a:pPr algn="r" eaLnBrk="1" hangingPunct="1"/>
              <a:t>123</a:t>
            </a:fld>
            <a:endParaRPr lang="en-US" altLang="en-US" sz="1200">
              <a:latin typeface="Calibri" charset="0"/>
              <a:ea typeface="ＭＳ Ｐゴシック" charset="-128"/>
            </a:endParaRPr>
          </a:p>
        </p:txBody>
      </p:sp>
      <p:sp>
        <p:nvSpPr>
          <p:cNvPr id="418820" name="Rectangle 2"/>
          <p:cNvSpPr>
            <a:spLocks noGrp="1" noRot="1" noChangeAspect="1" noChangeArrowheads="1" noTextEdit="1"/>
          </p:cNvSpPr>
          <p:nvPr>
            <p:ph type="sldImg"/>
          </p:nvPr>
        </p:nvSpPr>
        <p:spPr>
          <a:ln/>
        </p:spPr>
      </p:sp>
      <p:sp>
        <p:nvSpPr>
          <p:cNvPr id="4188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6641" tIns="48320" rIns="96641" bIns="48320"/>
          <a:lstStyle/>
          <a:p>
            <a:pPr defTabSz="466725">
              <a:spcBef>
                <a:spcPct val="0"/>
              </a:spcBef>
            </a:pPr>
            <a:endParaRPr lang="en-US" altLang="en-US">
              <a:ea typeface="ＭＳ Ｐゴシック" charset="-128"/>
            </a:endParaRPr>
          </a:p>
        </p:txBody>
      </p:sp>
      <p:sp>
        <p:nvSpPr>
          <p:cNvPr id="41882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3875746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62B96B8B-DF05-2A46-A9A9-64F1CB171F26}" type="slidenum">
              <a:rPr lang="en-US" altLang="en-US" sz="1300">
                <a:ea typeface="ＭＳ Ｐゴシック" charset="-128"/>
              </a:rPr>
              <a:pPr/>
              <a:t>124</a:t>
            </a:fld>
            <a:endParaRPr lang="en-US" altLang="en-US" sz="1300">
              <a:ea typeface="ＭＳ Ｐゴシック" charset="-128"/>
            </a:endParaRPr>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
        <p:nvSpPr>
          <p:cNvPr id="420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6487706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3C69BA3B-7871-9F4F-9F0E-BC358F6A78D2}" type="slidenum">
              <a:rPr lang="en-US" altLang="en-US" sz="1300"/>
              <a:pPr/>
              <a:t>125</a:t>
            </a:fld>
            <a:endParaRPr lang="en-US" altLang="en-US" sz="1300"/>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p>
        </p:txBody>
      </p:sp>
      <p:sp>
        <p:nvSpPr>
          <p:cNvPr id="42291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1130488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92A44B51-A968-7841-BAFC-476377B5DE67}" type="slidenum">
              <a:rPr lang="en-US" altLang="en-US" sz="1300"/>
              <a:pPr/>
              <a:t>126</a:t>
            </a:fld>
            <a:endParaRPr lang="en-US" altLang="en-US" sz="1300"/>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Let’s look at one example project, Shawano Clinic. You see here the project cost budget and how the expected cost changed over time in relation to the target cost. Ultimately the target cost was very nearly achieved, along with a return to the owner of unused contingency and funding of owner changes without additions to the budget. </a:t>
            </a:r>
          </a:p>
        </p:txBody>
      </p:sp>
      <p:sp>
        <p:nvSpPr>
          <p:cNvPr id="42496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2811661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2C34A5CB-42F4-A04F-BC46-A85876D73692}" type="slidenum">
              <a:rPr lang="en-US" altLang="en-US" sz="1300"/>
              <a:pPr/>
              <a:t>127</a:t>
            </a:fld>
            <a:endParaRPr lang="en-US" altLang="en-US" sz="1300"/>
          </a:p>
        </p:txBody>
      </p:sp>
      <p:sp>
        <p:nvSpPr>
          <p:cNvPr id="427011" name="Rectangle 2"/>
          <p:cNvSpPr>
            <a:spLocks noGrp="1" noRot="1" noChangeAspect="1" noChangeArrowheads="1" noTextEdit="1"/>
          </p:cNvSpPr>
          <p:nvPr>
            <p:ph type="sldImg"/>
          </p:nvPr>
        </p:nvSpPr>
        <p:spPr>
          <a:ln/>
        </p:spPr>
      </p:sp>
      <p:sp>
        <p:nvSpPr>
          <p:cNvPr id="427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Shawano is an outpatient clinic with exceptional diagnostic capabilities, in part because of target costing. The project team delivered the project under udget and ahead of schedule, generated additional revenue for the owner, and added service capability in imaging beyond the initial scope.</a:t>
            </a:r>
          </a:p>
        </p:txBody>
      </p:sp>
      <p:sp>
        <p:nvSpPr>
          <p:cNvPr id="42701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0962495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2ECB9FE1-82EC-414C-81AD-BE027AC521E8}" type="slidenum">
              <a:rPr lang="en-US" altLang="en-US" sz="1300"/>
              <a:pPr/>
              <a:t>129</a:t>
            </a:fld>
            <a:endParaRPr lang="en-US" altLang="en-US" sz="1300"/>
          </a:p>
        </p:txBody>
      </p:sp>
      <p:sp>
        <p:nvSpPr>
          <p:cNvPr id="430083" name="Rectangle 2"/>
          <p:cNvSpPr>
            <a:spLocks noGrp="1" noRot="1" noChangeAspect="1" noChangeArrowheads="1" noTextEdit="1"/>
          </p:cNvSpPr>
          <p:nvPr>
            <p:ph type="sldImg"/>
          </p:nvPr>
        </p:nvSpPr>
        <p:spPr>
          <a:xfrm>
            <a:off x="1266825" y="715963"/>
            <a:ext cx="4783138" cy="3587750"/>
          </a:xfrm>
          <a:ln/>
        </p:spPr>
      </p:sp>
      <p:sp>
        <p:nvSpPr>
          <p:cNvPr id="430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88" rIns="91577" bIns="45788"/>
          <a:lstStyle/>
          <a:p>
            <a:r>
              <a:rPr lang="en-US" altLang="en-US"/>
              <a:t>However, Toyota is in this matter a leader, just as they are in factory production. Toyota's Manager of Body Engineering expressed their perspective well when he said that his job is to prevent premature decision making. </a:t>
            </a:r>
          </a:p>
          <a:p>
            <a:r>
              <a:rPr lang="en-US" altLang="en-US"/>
              <a:t>Toyota's product development process is structured and managed quite differently even than other Japanese automobile manufacturers. </a:t>
            </a:r>
          </a:p>
          <a:p>
            <a:r>
              <a:rPr lang="en-US" altLang="en-US"/>
              <a:t>Toyota’s product development:</a:t>
            </a:r>
          </a:p>
          <a:p>
            <a:r>
              <a:rPr lang="en-US" altLang="en-US"/>
              <a:t>Develops multiple design alternatives.</a:t>
            </a:r>
          </a:p>
          <a:p>
            <a:r>
              <a:rPr lang="en-US" altLang="en-US"/>
              <a:t>Produces 5 or more times the number of physical prototypes than their competitors.</a:t>
            </a:r>
          </a:p>
          <a:p>
            <a:r>
              <a:rPr lang="en-US" altLang="en-US"/>
              <a:t>Rejects changes that expand, rather than contract, the space of possible designs.</a:t>
            </a:r>
          </a:p>
          <a:p>
            <a:r>
              <a:rPr lang="en-US" altLang="en-US"/>
              <a:t>Puts new products on the market faster than their competitors.</a:t>
            </a:r>
          </a:p>
          <a:p>
            <a:r>
              <a:rPr lang="en-US" altLang="en-US"/>
              <a:t>THE POINT WAS MADE THAT TOYOTO DID NOT HAVE “SCHEDULED DESIGN MEETINGS” - FELT EVERYONE KNEW WHAT THEY SHOULD BE DOING AND MEETINGS WERE A WASTE OF TIME AND EFFORT</a:t>
            </a:r>
          </a:p>
          <a:p>
            <a:r>
              <a:rPr lang="en-US" altLang="en-US"/>
              <a:t>TODD MADE A SKETCH SHOWING DESIGN CRITERIA PLUS A BOX FOR EACH DISCIPLINE WITH 2 TO 5 ALTERNATE DESIGN CONCEPTS FOR EACH - THE POINT BEING YOU PICKED A “SET” OF DESIGNS FROM THE VARIOUS ALTERNATES  (THIS DESCRIPTION OF “SET” WORKED FOR ME).      MUCH DISCUSSION OF THE EFFORT PUT TO EACH ALTERNATE CONCEPT - TODD GAVE DIFFERENT ANSWERS AT DIFFERENT TIMES - WE NEED A STORY AS TO HOW MUCH IS DONE.  </a:t>
            </a:r>
          </a:p>
        </p:txBody>
      </p:sp>
      <p:sp>
        <p:nvSpPr>
          <p:cNvPr id="43008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4044666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fld id="{D9FD1B3A-D978-6F4E-94AA-07DB36CD8EA9}" type="slidenum">
              <a:rPr lang="en-US" altLang="en-US" sz="1300"/>
              <a:pPr/>
              <a:t>130</a:t>
            </a:fld>
            <a:endParaRPr lang="en-US" altLang="en-US" sz="1300"/>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88" rIns="91577" bIns="45788"/>
          <a:lstStyle/>
          <a:p>
            <a:r>
              <a:rPr lang="en-US" altLang="en-US"/>
              <a:t>WE NEVER TALKED ABOUT “MAPPING THE DESIGN SPACE”.</a:t>
            </a:r>
          </a:p>
          <a:p>
            <a:endParaRPr lang="en-US" altLang="en-US"/>
          </a:p>
          <a:p>
            <a:r>
              <a:rPr lang="en-US" altLang="en-US"/>
              <a:t>COULD WE GO BACK TO THE THEATER SEAT STORY SLIDE 160 - MAYBE SPEND MORE TIME THERE AND DO A REAL “MAP” THEN MAYBE POINT 2 WOULD MAKE MORE SENSE.   </a:t>
            </a:r>
          </a:p>
          <a:p>
            <a:endParaRPr lang="en-US" altLang="en-US"/>
          </a:p>
          <a:p>
            <a:r>
              <a:rPr lang="en-US" altLang="en-US"/>
              <a:t>POINT 3 IS OBVIOUS BUT PERHAPS COULD BE RELATED TO “LAST RESPONSIBLE MOMENT”  </a:t>
            </a:r>
          </a:p>
          <a:p>
            <a:endParaRPr lang="en-US" altLang="en-US"/>
          </a:p>
          <a:p>
            <a:r>
              <a:rPr lang="en-US" altLang="en-US"/>
              <a:t>I THINK “POINT BASED” DESIGN GOT LOST IN THE SHUFFLE - NEED AN ACTUAL COMPARISION TO DEMONSTRATE WHY ONE IS BETTER</a:t>
            </a:r>
          </a:p>
        </p:txBody>
      </p:sp>
      <p:sp>
        <p:nvSpPr>
          <p:cNvPr id="43213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300"/>
              <a:t>© Lean Construction Institute 2009 </a:t>
            </a:r>
          </a:p>
        </p:txBody>
      </p:sp>
    </p:spTree>
    <p:extLst>
      <p:ext uri="{BB962C8B-B14F-4D97-AF65-F5344CB8AC3E}">
        <p14:creationId xmlns:p14="http://schemas.microsoft.com/office/powerpoint/2010/main" val="1878054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jpe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5049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83630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634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110467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0"/>
            <a:ext cx="7772400" cy="3048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76556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45383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2818204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1304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30101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5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19534111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251320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07588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038600" cy="4191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191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84909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37879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3048000"/>
            <a:ext cx="7772400" cy="3048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75191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71054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38657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18743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9933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974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494610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6498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a:prstGeom prst="rect">
            <a:avLst/>
          </a:prstGeom>
        </p:spPr>
        <p:txBody>
          <a:bodyPr/>
          <a:lstStyle/>
          <a:p>
            <a:pPr lvl="0"/>
            <a:endParaRPr lang="en-US" noProof="0" smtClean="0"/>
          </a:p>
        </p:txBody>
      </p:sp>
      <p:sp>
        <p:nvSpPr>
          <p:cNvPr id="4" name="Rectangle 4"/>
          <p:cNvSpPr>
            <a:spLocks noGrp="1" noChangeArrowheads="1"/>
          </p:cNvSpPr>
          <p:nvPr>
            <p:ph type="dt" sz="half" idx="10"/>
          </p:nvPr>
        </p:nvSpPr>
        <p:spPr>
          <a:xfrm>
            <a:off x="457200" y="6356350"/>
            <a:ext cx="2133600" cy="365125"/>
          </a:xfrm>
          <a:prstGeom prst="rect">
            <a:avLst/>
          </a:prstGeom>
        </p:spPr>
        <p:txBody>
          <a:bodyPr/>
          <a:lstStyle>
            <a:lvl1pPr>
              <a:defRPr>
                <a:latin typeface="Arial" pitchFamily="-65" charset="0"/>
                <a:ea typeface="ヒラギノ角ゴ Pro W3" pitchFamily="-65" charset="-128"/>
                <a:cs typeface="ヒラギノ角ゴ Pro W3" pitchFamily="-65" charset="-128"/>
              </a:defRPr>
            </a:lvl1pPr>
          </a:lstStyle>
          <a:p>
            <a:pPr>
              <a:defRPr/>
            </a:pPr>
            <a:endParaRPr lang="es-ES"/>
          </a:p>
        </p:txBody>
      </p:sp>
      <p:sp>
        <p:nvSpPr>
          <p:cNvPr id="5" name="Rectangle 5"/>
          <p:cNvSpPr>
            <a:spLocks noGrp="1" noChangeArrowheads="1"/>
          </p:cNvSpPr>
          <p:nvPr>
            <p:ph type="ftr" sz="quarter" idx="11"/>
          </p:nvPr>
        </p:nvSpPr>
        <p:spPr>
          <a:xfrm>
            <a:off x="3124200" y="6356350"/>
            <a:ext cx="2895600" cy="365125"/>
          </a:xfrm>
          <a:prstGeom prst="rect">
            <a:avLst/>
          </a:prstGeom>
        </p:spPr>
        <p:txBody>
          <a:bodyPr/>
          <a:lstStyle>
            <a:lvl1pPr>
              <a:defRPr>
                <a:latin typeface="Arial" pitchFamily="-65" charset="0"/>
                <a:ea typeface="ヒラギノ角ゴ Pro W3" pitchFamily="-65" charset="-128"/>
                <a:cs typeface="ヒラギノ角ゴ Pro W3" pitchFamily="-65" charset="-128"/>
              </a:defRPr>
            </a:lvl1pPr>
          </a:lstStyle>
          <a:p>
            <a:pPr>
              <a:defRPr/>
            </a:pPr>
            <a:endParaRPr lang="es-ES"/>
          </a:p>
        </p:txBody>
      </p:sp>
      <p:sp>
        <p:nvSpPr>
          <p:cNvPr id="6" name="Rectangle 6"/>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B8FE55-1DF5-BF47-9882-6BA871EEC739}" type="slidenum">
              <a:rPr lang="es-ES" altLang="en-US"/>
              <a:pPr/>
              <a:t>‹#›</a:t>
            </a:fld>
            <a:endParaRPr lang="es-ES" altLang="en-US"/>
          </a:p>
        </p:txBody>
      </p:sp>
    </p:spTree>
    <p:extLst>
      <p:ext uri="{BB962C8B-B14F-4D97-AF65-F5344CB8AC3E}">
        <p14:creationId xmlns:p14="http://schemas.microsoft.com/office/powerpoint/2010/main" val="1846901011"/>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0"/>
            <a:ext cx="7772400" cy="3048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4104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8581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1660205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5633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86940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98306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1812627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13509756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8273B51E-0312-5443-8113-E2F8790BAABD}" type="slidenum">
              <a:rPr lang="en-US" altLang="en-US"/>
              <a:pPr/>
              <a:t>‹#›</a:t>
            </a:fld>
            <a:endParaRPr lang="en-US" altLang="en-US"/>
          </a:p>
        </p:txBody>
      </p:sp>
    </p:spTree>
    <p:extLst>
      <p:ext uri="{BB962C8B-B14F-4D97-AF65-F5344CB8AC3E}">
        <p14:creationId xmlns:p14="http://schemas.microsoft.com/office/powerpoint/2010/main" val="14266971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5F8F57FC-4469-F945-946A-03D866DAF389}" type="slidenum">
              <a:rPr lang="en-US" altLang="en-US"/>
              <a:pPr/>
              <a:t>‹#›</a:t>
            </a:fld>
            <a:endParaRPr lang="en-US" altLang="en-US"/>
          </a:p>
        </p:txBody>
      </p:sp>
    </p:spTree>
    <p:extLst>
      <p:ext uri="{BB962C8B-B14F-4D97-AF65-F5344CB8AC3E}">
        <p14:creationId xmlns:p14="http://schemas.microsoft.com/office/powerpoint/2010/main" val="184423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038600" cy="4191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447800"/>
            <a:ext cx="4038600" cy="4191000"/>
          </a:xfrm>
          <a:prstGeom prst="rect">
            <a:avLst/>
          </a:prstGeom>
        </p:spPr>
        <p:txBody>
          <a:bodyPr/>
          <a:lstStyle/>
          <a:p>
            <a:pPr lvl="0"/>
            <a:endParaRPr lang="en-US" noProof="0"/>
          </a:p>
        </p:txBody>
      </p:sp>
    </p:spTree>
    <p:extLst>
      <p:ext uri="{BB962C8B-B14F-4D97-AF65-F5344CB8AC3E}">
        <p14:creationId xmlns:p14="http://schemas.microsoft.com/office/powerpoint/2010/main" val="1136658139"/>
      </p:ext>
    </p:extLst>
  </p:cSld>
  <p:clrMapOvr>
    <a:masterClrMapping/>
  </p:clrMapOvr>
  <p:transition>
    <p:fade thruBlk="1"/>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B06740BC-9C03-A94C-A0D6-12FFDFED5032}" type="slidenum">
              <a:rPr lang="en-US" altLang="en-US"/>
              <a:pPr/>
              <a:t>‹#›</a:t>
            </a:fld>
            <a:endParaRPr lang="en-US" altLang="en-US"/>
          </a:p>
        </p:txBody>
      </p:sp>
    </p:spTree>
    <p:extLst>
      <p:ext uri="{BB962C8B-B14F-4D97-AF65-F5344CB8AC3E}">
        <p14:creationId xmlns:p14="http://schemas.microsoft.com/office/powerpoint/2010/main" val="13851251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023DB5D9-8418-1E43-B327-57FFC69AD048}" type="slidenum">
              <a:rPr lang="en-US" altLang="en-US"/>
              <a:pPr/>
              <a:t>‹#›</a:t>
            </a:fld>
            <a:endParaRPr lang="en-US" altLang="en-US"/>
          </a:p>
        </p:txBody>
      </p:sp>
    </p:spTree>
    <p:extLst>
      <p:ext uri="{BB962C8B-B14F-4D97-AF65-F5344CB8AC3E}">
        <p14:creationId xmlns:p14="http://schemas.microsoft.com/office/powerpoint/2010/main" val="10757466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fld id="{A1708ECD-F93A-AB46-B310-35C84739B39B}" type="slidenum">
              <a:rPr lang="en-US" altLang="en-US"/>
              <a:pPr/>
              <a:t>‹#›</a:t>
            </a:fld>
            <a:endParaRPr lang="en-US" altLang="en-US"/>
          </a:p>
        </p:txBody>
      </p:sp>
    </p:spTree>
    <p:extLst>
      <p:ext uri="{BB962C8B-B14F-4D97-AF65-F5344CB8AC3E}">
        <p14:creationId xmlns:p14="http://schemas.microsoft.com/office/powerpoint/2010/main" val="4083661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02122732-DD69-7344-B5C1-1760D8FAAC9E}" type="slidenum">
              <a:rPr lang="en-US" altLang="en-US"/>
              <a:pPr/>
              <a:t>‹#›</a:t>
            </a:fld>
            <a:endParaRPr lang="en-US" altLang="en-US"/>
          </a:p>
        </p:txBody>
      </p:sp>
    </p:spTree>
    <p:extLst>
      <p:ext uri="{BB962C8B-B14F-4D97-AF65-F5344CB8AC3E}">
        <p14:creationId xmlns:p14="http://schemas.microsoft.com/office/powerpoint/2010/main" val="520127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fld id="{38CA9175-84F2-1146-88C3-EFD55BEAE3AC}" type="slidenum">
              <a:rPr lang="en-US" altLang="en-US"/>
              <a:pPr/>
              <a:t>‹#›</a:t>
            </a:fld>
            <a:endParaRPr lang="en-US" altLang="en-US"/>
          </a:p>
        </p:txBody>
      </p:sp>
    </p:spTree>
    <p:extLst>
      <p:ext uri="{BB962C8B-B14F-4D97-AF65-F5344CB8AC3E}">
        <p14:creationId xmlns:p14="http://schemas.microsoft.com/office/powerpoint/2010/main" val="152982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5D5AE9B6-6B6F-B346-95F4-E1AA1E360F4A}" type="slidenum">
              <a:rPr lang="en-US" altLang="en-US"/>
              <a:pPr/>
              <a:t>‹#›</a:t>
            </a:fld>
            <a:endParaRPr lang="en-US" altLang="en-US"/>
          </a:p>
        </p:txBody>
      </p:sp>
    </p:spTree>
    <p:extLst>
      <p:ext uri="{BB962C8B-B14F-4D97-AF65-F5344CB8AC3E}">
        <p14:creationId xmlns:p14="http://schemas.microsoft.com/office/powerpoint/2010/main" val="6430697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E925A306-8CC6-B144-8423-6129231585E7}" type="slidenum">
              <a:rPr lang="en-US" altLang="en-US"/>
              <a:pPr/>
              <a:t>‹#›</a:t>
            </a:fld>
            <a:endParaRPr lang="en-US" altLang="en-US"/>
          </a:p>
        </p:txBody>
      </p:sp>
    </p:spTree>
    <p:extLst>
      <p:ext uri="{BB962C8B-B14F-4D97-AF65-F5344CB8AC3E}">
        <p14:creationId xmlns:p14="http://schemas.microsoft.com/office/powerpoint/2010/main" val="19356773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3EACA3E9-E30F-8D44-9CDA-071AA353B126}" type="slidenum">
              <a:rPr lang="en-US" altLang="en-US"/>
              <a:pPr/>
              <a:t>‹#›</a:t>
            </a:fld>
            <a:endParaRPr lang="en-US" altLang="en-US"/>
          </a:p>
        </p:txBody>
      </p:sp>
    </p:spTree>
    <p:extLst>
      <p:ext uri="{BB962C8B-B14F-4D97-AF65-F5344CB8AC3E}">
        <p14:creationId xmlns:p14="http://schemas.microsoft.com/office/powerpoint/2010/main" val="7000917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0BBDDEDF-9065-1645-9509-F88FFC4F0D24}" type="slidenum">
              <a:rPr lang="en-US" altLang="en-US"/>
              <a:pPr/>
              <a:t>‹#›</a:t>
            </a:fld>
            <a:endParaRPr lang="en-US" altLang="en-US"/>
          </a:p>
        </p:txBody>
      </p:sp>
    </p:spTree>
    <p:extLst>
      <p:ext uri="{BB962C8B-B14F-4D97-AF65-F5344CB8AC3E}">
        <p14:creationId xmlns:p14="http://schemas.microsoft.com/office/powerpoint/2010/main" val="3785184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55EEE1CB-E2E6-074D-9EED-6EDEBC2575A3}" type="slidenum">
              <a:rPr lang="en-US" altLang="en-US"/>
              <a:pPr/>
              <a:t>‹#›</a:t>
            </a:fld>
            <a:endParaRPr lang="en-US" altLang="en-US"/>
          </a:p>
        </p:txBody>
      </p:sp>
    </p:spTree>
    <p:extLst>
      <p:ext uri="{BB962C8B-B14F-4D97-AF65-F5344CB8AC3E}">
        <p14:creationId xmlns:p14="http://schemas.microsoft.com/office/powerpoint/2010/main" val="913497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191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447800"/>
            <a:ext cx="4038600" cy="4191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6302108"/>
      </p:ext>
    </p:extLst>
  </p:cSld>
  <p:clrMapOvr>
    <a:masterClrMapping/>
  </p:clrMapOvr>
  <p:transition>
    <p:fade thruBlk="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CC-031-07_PPT_DV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ctrTitle" sz="quarter"/>
          </p:nvPr>
        </p:nvSpPr>
        <p:spPr>
          <a:xfrm>
            <a:off x="4456113" y="2393950"/>
            <a:ext cx="4379912" cy="1470025"/>
          </a:xfrm>
        </p:spPr>
        <p:txBody>
          <a:bodyPr anchor="t"/>
          <a:lstStyle>
            <a:lvl1pPr>
              <a:defRPr/>
            </a:lvl1pPr>
          </a:lstStyle>
          <a:p>
            <a:r>
              <a:rPr lang="en-US"/>
              <a:t>Click to edit Master title style</a:t>
            </a:r>
          </a:p>
        </p:txBody>
      </p:sp>
      <p:sp>
        <p:nvSpPr>
          <p:cNvPr id="6148" name="Rectangle 4"/>
          <p:cNvSpPr>
            <a:spLocks noGrp="1" noChangeArrowheads="1"/>
          </p:cNvSpPr>
          <p:nvPr>
            <p:ph type="subTitle" sz="quarter" idx="1"/>
          </p:nvPr>
        </p:nvSpPr>
        <p:spPr>
          <a:xfrm>
            <a:off x="4451350" y="4008438"/>
            <a:ext cx="4384675" cy="1752600"/>
          </a:xfrm>
        </p:spPr>
        <p:txBody>
          <a:bodyPr/>
          <a:lstStyle>
            <a:lvl1pPr marL="0" indent="0" algn="r">
              <a:buFont typeface="Wingdings" pitchFamily="2" charset="2"/>
              <a:buNone/>
              <a:defRPr sz="2700">
                <a:solidFill>
                  <a:schemeClr val="bg2"/>
                </a:solidFill>
              </a:defRPr>
            </a:lvl1pPr>
          </a:lstStyle>
          <a:p>
            <a:r>
              <a:rPr lang="en-US"/>
              <a:t>Click to edit Master subtitle style</a:t>
            </a:r>
          </a:p>
        </p:txBody>
      </p:sp>
    </p:spTree>
    <p:extLst>
      <p:ext uri="{BB962C8B-B14F-4D97-AF65-F5344CB8AC3E}">
        <p14:creationId xmlns:p14="http://schemas.microsoft.com/office/powerpoint/2010/main" val="503973362"/>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848F071B-8965-D146-8227-DF6D0C378B03}" type="slidenum">
              <a:rPr lang="en-US" altLang="en-US"/>
              <a:pPr/>
              <a:t>‹#›</a:t>
            </a:fld>
            <a:endParaRPr lang="en-US" altLang="en-US"/>
          </a:p>
        </p:txBody>
      </p:sp>
    </p:spTree>
    <p:extLst>
      <p:ext uri="{BB962C8B-B14F-4D97-AF65-F5344CB8AC3E}">
        <p14:creationId xmlns:p14="http://schemas.microsoft.com/office/powerpoint/2010/main" val="789066521"/>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77D31526-B972-3743-893A-C04B3210E1A1}" type="slidenum">
              <a:rPr lang="en-US" altLang="en-US"/>
              <a:pPr/>
              <a:t>‹#›</a:t>
            </a:fld>
            <a:endParaRPr lang="en-US" altLang="en-US"/>
          </a:p>
        </p:txBody>
      </p:sp>
    </p:spTree>
    <p:extLst>
      <p:ext uri="{BB962C8B-B14F-4D97-AF65-F5344CB8AC3E}">
        <p14:creationId xmlns:p14="http://schemas.microsoft.com/office/powerpoint/2010/main" val="1129498222"/>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7988" y="1282700"/>
            <a:ext cx="4135437" cy="4827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95825" y="1282700"/>
            <a:ext cx="4137025" cy="4827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87CE7E91-E569-A140-9DE5-DF20D86EAFCA}" type="slidenum">
              <a:rPr lang="en-US" altLang="en-US"/>
              <a:pPr/>
              <a:t>‹#›</a:t>
            </a:fld>
            <a:endParaRPr lang="en-US" altLang="en-US"/>
          </a:p>
        </p:txBody>
      </p:sp>
    </p:spTree>
    <p:extLst>
      <p:ext uri="{BB962C8B-B14F-4D97-AF65-F5344CB8AC3E}">
        <p14:creationId xmlns:p14="http://schemas.microsoft.com/office/powerpoint/2010/main" val="1868661321"/>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fld id="{D0F2EF57-48C5-DB43-9121-A0684F99569A}" type="slidenum">
              <a:rPr lang="en-US" altLang="en-US"/>
              <a:pPr/>
              <a:t>‹#›</a:t>
            </a:fld>
            <a:endParaRPr lang="en-US" altLang="en-US"/>
          </a:p>
        </p:txBody>
      </p:sp>
    </p:spTree>
    <p:extLst>
      <p:ext uri="{BB962C8B-B14F-4D97-AF65-F5344CB8AC3E}">
        <p14:creationId xmlns:p14="http://schemas.microsoft.com/office/powerpoint/2010/main" val="1789968319"/>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229A2A02-087B-7246-B7B7-E2E0B867ED96}" type="slidenum">
              <a:rPr lang="en-US" altLang="en-US"/>
              <a:pPr/>
              <a:t>‹#›</a:t>
            </a:fld>
            <a:endParaRPr lang="en-US" altLang="en-US"/>
          </a:p>
        </p:txBody>
      </p:sp>
    </p:spTree>
    <p:extLst>
      <p:ext uri="{BB962C8B-B14F-4D97-AF65-F5344CB8AC3E}">
        <p14:creationId xmlns:p14="http://schemas.microsoft.com/office/powerpoint/2010/main" val="2046610257"/>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fld id="{56681B03-2133-D04E-B9CA-F0DAFEEF4707}" type="slidenum">
              <a:rPr lang="en-US" altLang="en-US"/>
              <a:pPr/>
              <a:t>‹#›</a:t>
            </a:fld>
            <a:endParaRPr lang="en-US" altLang="en-US"/>
          </a:p>
        </p:txBody>
      </p:sp>
    </p:spTree>
    <p:extLst>
      <p:ext uri="{BB962C8B-B14F-4D97-AF65-F5344CB8AC3E}">
        <p14:creationId xmlns:p14="http://schemas.microsoft.com/office/powerpoint/2010/main" val="1133015400"/>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D5900844-FB47-BD49-9F7B-22FB8E993DD5}" type="slidenum">
              <a:rPr lang="en-US" altLang="en-US"/>
              <a:pPr/>
              <a:t>‹#›</a:t>
            </a:fld>
            <a:endParaRPr lang="en-US" altLang="en-US"/>
          </a:p>
        </p:txBody>
      </p:sp>
    </p:spTree>
    <p:extLst>
      <p:ext uri="{BB962C8B-B14F-4D97-AF65-F5344CB8AC3E}">
        <p14:creationId xmlns:p14="http://schemas.microsoft.com/office/powerpoint/2010/main" val="852329851"/>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5252419A-EF09-3C46-94A6-E2DD045349DC}" type="slidenum">
              <a:rPr lang="en-US" altLang="en-US"/>
              <a:pPr/>
              <a:t>‹#›</a:t>
            </a:fld>
            <a:endParaRPr lang="en-US" altLang="en-US"/>
          </a:p>
        </p:txBody>
      </p:sp>
    </p:spTree>
    <p:extLst>
      <p:ext uri="{BB962C8B-B14F-4D97-AF65-F5344CB8AC3E}">
        <p14:creationId xmlns:p14="http://schemas.microsoft.com/office/powerpoint/2010/main" val="1391880267"/>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2B2F17CC-C892-A142-AB96-09924E35D526}" type="slidenum">
              <a:rPr lang="en-US" altLang="en-US"/>
              <a:pPr/>
              <a:t>‹#›</a:t>
            </a:fld>
            <a:endParaRPr lang="en-US" altLang="en-US"/>
          </a:p>
        </p:txBody>
      </p:sp>
    </p:spTree>
    <p:extLst>
      <p:ext uri="{BB962C8B-B14F-4D97-AF65-F5344CB8AC3E}">
        <p14:creationId xmlns:p14="http://schemas.microsoft.com/office/powerpoint/2010/main" val="79228069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69D7C6-DCD6-5547-B9BB-94E8DB92DA9E}" type="slidenum">
              <a:rPr lang="en-US" altLang="en-US"/>
              <a:pPr/>
              <a:t>‹#›</a:t>
            </a:fld>
            <a:endParaRPr lang="en-US" altLang="en-US"/>
          </a:p>
        </p:txBody>
      </p:sp>
    </p:spTree>
    <p:extLst>
      <p:ext uri="{BB962C8B-B14F-4D97-AF65-F5344CB8AC3E}">
        <p14:creationId xmlns:p14="http://schemas.microsoft.com/office/powerpoint/2010/main" val="18169072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7825" y="163513"/>
            <a:ext cx="2105025" cy="5946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7988" y="163513"/>
            <a:ext cx="6167437" cy="5946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A23242ED-5187-A64D-8FB7-52227120D084}" type="slidenum">
              <a:rPr lang="en-US" altLang="en-US"/>
              <a:pPr/>
              <a:t>‹#›</a:t>
            </a:fld>
            <a:endParaRPr lang="en-US" altLang="en-US"/>
          </a:p>
        </p:txBody>
      </p:sp>
    </p:spTree>
    <p:extLst>
      <p:ext uri="{BB962C8B-B14F-4D97-AF65-F5344CB8AC3E}">
        <p14:creationId xmlns:p14="http://schemas.microsoft.com/office/powerpoint/2010/main" val="1463079886"/>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r>
              <a:rPr lang="en-US" altLang="en-US"/>
              <a:t>© 2009 Lean Construction Institute</a:t>
            </a:r>
          </a:p>
        </p:txBody>
      </p:sp>
    </p:spTree>
    <p:extLst>
      <p:ext uri="{BB962C8B-B14F-4D97-AF65-F5344CB8AC3E}">
        <p14:creationId xmlns:p14="http://schemas.microsoft.com/office/powerpoint/2010/main" val="12958858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3048000"/>
            <a:ext cx="7772400" cy="3048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r>
              <a:rPr lang="en-US" altLang="en-US"/>
              <a:t>© 2009 Lean Construction Institute</a:t>
            </a:r>
          </a:p>
        </p:txBody>
      </p:sp>
    </p:spTree>
    <p:extLst>
      <p:ext uri="{BB962C8B-B14F-4D97-AF65-F5344CB8AC3E}">
        <p14:creationId xmlns:p14="http://schemas.microsoft.com/office/powerpoint/2010/main" val="1743666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047913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7724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83871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77681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70553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4173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95962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38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5131FD2-2F28-6A48-A16F-F0554E9402D7}" type="slidenum">
              <a:rPr lang="en-US" altLang="en-US"/>
              <a:pPr/>
              <a:t>‹#›</a:t>
            </a:fld>
            <a:endParaRPr lang="en-US" altLang="en-US"/>
          </a:p>
        </p:txBody>
      </p:sp>
    </p:spTree>
    <p:extLst>
      <p:ext uri="{BB962C8B-B14F-4D97-AF65-F5344CB8AC3E}">
        <p14:creationId xmlns:p14="http://schemas.microsoft.com/office/powerpoint/2010/main" val="16896866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0"/>
            <a:ext cx="7772400" cy="3048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03355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34695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4398369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12586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34220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8789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16620671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20431296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en-US">
              <a:latin typeface="Times New Roman" pitchFamily="-112" charset="0"/>
              <a:ea typeface="ヒラギノ角ゴ Pro W3" pitchFamily="-112" charset="-128"/>
              <a:cs typeface="ヒラギノ角ゴ Pro W3" pitchFamily="-112" charset="-128"/>
            </a:endParaRPr>
          </a:p>
        </p:txBody>
      </p:sp>
      <p:sp>
        <p:nvSpPr>
          <p:cNvPr id="442370"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442371" name="Rectangle 3"/>
          <p:cNvSpPr>
            <a:spLocks noGrp="1" noChangeArrowheads="1"/>
          </p:cNvSpPr>
          <p:nvPr>
            <p:ph type="subTitle" idx="1"/>
          </p:nvPr>
        </p:nvSpPr>
        <p:spPr>
          <a:xfrm>
            <a:off x="1447800" y="3429000"/>
            <a:ext cx="7010400" cy="1600200"/>
          </a:xfrm>
        </p:spPr>
        <p:txBody>
          <a:bodyPr/>
          <a:lstStyle>
            <a:lvl1pPr marL="0" indent="0">
              <a:buFont typeface="Wingdings" pitchFamily="-112"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fld id="{919BDAF6-E7C1-1041-9CEE-FFB372E671F2}" type="slidenum">
              <a:rPr lang="en-US" altLang="en-US"/>
              <a:pPr/>
              <a:t>‹#›</a:t>
            </a:fld>
            <a:endParaRPr lang="en-US" altLang="en-US"/>
          </a:p>
        </p:txBody>
      </p:sp>
    </p:spTree>
    <p:extLst>
      <p:ext uri="{BB962C8B-B14F-4D97-AF65-F5344CB8AC3E}">
        <p14:creationId xmlns:p14="http://schemas.microsoft.com/office/powerpoint/2010/main" val="616696897"/>
      </p:ext>
    </p:extLst>
  </p:cSld>
  <p:clrMapOvr>
    <a:masterClrMapping/>
  </p:clrMapOvr>
  <p:transition spd="med">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fld id="{DC1AE707-EBCF-6D43-BCD7-60589A083041}" type="slidenum">
              <a:rPr lang="en-US" altLang="en-US"/>
              <a:pPr/>
              <a:t>‹#›</a:t>
            </a:fld>
            <a:endParaRPr lang="en-US" altLang="en-US"/>
          </a:p>
        </p:txBody>
      </p:sp>
    </p:spTree>
    <p:extLst>
      <p:ext uri="{BB962C8B-B14F-4D97-AF65-F5344CB8AC3E}">
        <p14:creationId xmlns:p14="http://schemas.microsoft.com/office/powerpoint/2010/main" val="1413264322"/>
      </p:ext>
    </p:extLst>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112EB51-F63E-4048-9909-8C9055AEF567}" type="slidenum">
              <a:rPr lang="en-US" altLang="en-US"/>
              <a:pPr/>
              <a:t>‹#›</a:t>
            </a:fld>
            <a:endParaRPr lang="en-US" altLang="en-US"/>
          </a:p>
        </p:txBody>
      </p:sp>
    </p:spTree>
    <p:extLst>
      <p:ext uri="{BB962C8B-B14F-4D97-AF65-F5344CB8AC3E}">
        <p14:creationId xmlns:p14="http://schemas.microsoft.com/office/powerpoint/2010/main" val="2398458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fld id="{E78B42D7-778A-7A49-AE56-977B7A153193}" type="slidenum">
              <a:rPr lang="en-US" altLang="en-US"/>
              <a:pPr/>
              <a:t>‹#›</a:t>
            </a:fld>
            <a:endParaRPr lang="en-US" altLang="en-US"/>
          </a:p>
        </p:txBody>
      </p:sp>
    </p:spTree>
    <p:extLst>
      <p:ext uri="{BB962C8B-B14F-4D97-AF65-F5344CB8AC3E}">
        <p14:creationId xmlns:p14="http://schemas.microsoft.com/office/powerpoint/2010/main" val="1564324034"/>
      </p:ext>
    </p:extLst>
  </p:cSld>
  <p:clrMapOvr>
    <a:masterClrMapping/>
  </p:clrMapOvr>
  <p:transition spd="med">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fld id="{CAD2BD55-8BCE-5942-8523-518C56AA32B8}" type="slidenum">
              <a:rPr lang="en-US" altLang="en-US"/>
              <a:pPr/>
              <a:t>‹#›</a:t>
            </a:fld>
            <a:endParaRPr lang="en-US" altLang="en-US"/>
          </a:p>
        </p:txBody>
      </p:sp>
    </p:spTree>
    <p:extLst>
      <p:ext uri="{BB962C8B-B14F-4D97-AF65-F5344CB8AC3E}">
        <p14:creationId xmlns:p14="http://schemas.microsoft.com/office/powerpoint/2010/main" val="2099232864"/>
      </p:ext>
    </p:extLst>
  </p:cSld>
  <p:clrMapOvr>
    <a:masterClrMapping/>
  </p:clrMapOvr>
  <p:transition spd="med">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fld id="{69129902-A679-6847-A718-7C54C8024AA8}" type="slidenum">
              <a:rPr lang="en-US" altLang="en-US"/>
              <a:pPr/>
              <a:t>‹#›</a:t>
            </a:fld>
            <a:endParaRPr lang="en-US" altLang="en-US"/>
          </a:p>
        </p:txBody>
      </p:sp>
    </p:spTree>
    <p:extLst>
      <p:ext uri="{BB962C8B-B14F-4D97-AF65-F5344CB8AC3E}">
        <p14:creationId xmlns:p14="http://schemas.microsoft.com/office/powerpoint/2010/main" val="797908685"/>
      </p:ext>
    </p:extLst>
  </p:cSld>
  <p:clrMapOvr>
    <a:masterClrMapping/>
  </p:clrMapOvr>
  <p:transition spd="med">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fld id="{98C934C8-C0B1-0C4D-B897-BAB235980A4C}" type="slidenum">
              <a:rPr lang="en-US" altLang="en-US"/>
              <a:pPr/>
              <a:t>‹#›</a:t>
            </a:fld>
            <a:endParaRPr lang="en-US" altLang="en-US"/>
          </a:p>
        </p:txBody>
      </p:sp>
    </p:spTree>
    <p:extLst>
      <p:ext uri="{BB962C8B-B14F-4D97-AF65-F5344CB8AC3E}">
        <p14:creationId xmlns:p14="http://schemas.microsoft.com/office/powerpoint/2010/main" val="1563376927"/>
      </p:ext>
    </p:extLst>
  </p:cSld>
  <p:clrMapOvr>
    <a:masterClrMapping/>
  </p:clrMapOvr>
  <p:transition spd="med">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fld id="{A7C8B9DB-53C7-D146-B6B9-E866FC66B208}" type="slidenum">
              <a:rPr lang="en-US" altLang="en-US"/>
              <a:pPr/>
              <a:t>‹#›</a:t>
            </a:fld>
            <a:endParaRPr lang="en-US" altLang="en-US"/>
          </a:p>
        </p:txBody>
      </p:sp>
    </p:spTree>
    <p:extLst>
      <p:ext uri="{BB962C8B-B14F-4D97-AF65-F5344CB8AC3E}">
        <p14:creationId xmlns:p14="http://schemas.microsoft.com/office/powerpoint/2010/main" val="1213591044"/>
      </p:ext>
    </p:extLst>
  </p:cSld>
  <p:clrMapOvr>
    <a:masterClrMapping/>
  </p:clrMapOvr>
  <p:transition spd="med">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fld id="{39B53A74-9E78-4445-AF86-3280E790DDBC}" type="slidenum">
              <a:rPr lang="en-US" altLang="en-US"/>
              <a:pPr/>
              <a:t>‹#›</a:t>
            </a:fld>
            <a:endParaRPr lang="en-US" altLang="en-US"/>
          </a:p>
        </p:txBody>
      </p:sp>
    </p:spTree>
    <p:extLst>
      <p:ext uri="{BB962C8B-B14F-4D97-AF65-F5344CB8AC3E}">
        <p14:creationId xmlns:p14="http://schemas.microsoft.com/office/powerpoint/2010/main" val="24997302"/>
      </p:ext>
    </p:extLst>
  </p:cSld>
  <p:clrMapOvr>
    <a:masterClrMapping/>
  </p:clrMapOvr>
  <p:transition spd="med">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fld id="{D8A09BC3-2390-6843-A641-FF091098FCB2}" type="slidenum">
              <a:rPr lang="en-US" altLang="en-US"/>
              <a:pPr/>
              <a:t>‹#›</a:t>
            </a:fld>
            <a:endParaRPr lang="en-US" altLang="en-US"/>
          </a:p>
        </p:txBody>
      </p:sp>
    </p:spTree>
    <p:extLst>
      <p:ext uri="{BB962C8B-B14F-4D97-AF65-F5344CB8AC3E}">
        <p14:creationId xmlns:p14="http://schemas.microsoft.com/office/powerpoint/2010/main" val="1370343549"/>
      </p:ext>
    </p:extLst>
  </p:cSld>
  <p:clrMapOvr>
    <a:masterClrMapping/>
  </p:clrMapOvr>
  <p:transition spd="med">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fld id="{AA957B8F-3AC8-074D-A9C8-25D4B4C53C1E}" type="slidenum">
              <a:rPr lang="en-US" altLang="en-US"/>
              <a:pPr/>
              <a:t>‹#›</a:t>
            </a:fld>
            <a:endParaRPr lang="en-US" altLang="en-US"/>
          </a:p>
        </p:txBody>
      </p:sp>
    </p:spTree>
    <p:extLst>
      <p:ext uri="{BB962C8B-B14F-4D97-AF65-F5344CB8AC3E}">
        <p14:creationId xmlns:p14="http://schemas.microsoft.com/office/powerpoint/2010/main" val="1749397615"/>
      </p:ext>
    </p:extLst>
  </p:cSld>
  <p:clrMapOvr>
    <a:masterClrMapping/>
  </p:clrMapOvr>
  <p:transition spd="med">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fld id="{81EB30C6-91BA-6747-87DB-99FE20947160}" type="slidenum">
              <a:rPr lang="en-US" altLang="en-US"/>
              <a:pPr/>
              <a:t>‹#›</a:t>
            </a:fld>
            <a:endParaRPr lang="en-US" altLang="en-US"/>
          </a:p>
        </p:txBody>
      </p:sp>
    </p:spTree>
    <p:extLst>
      <p:ext uri="{BB962C8B-B14F-4D97-AF65-F5344CB8AC3E}">
        <p14:creationId xmlns:p14="http://schemas.microsoft.com/office/powerpoint/2010/main" val="927104228"/>
      </p:ext>
    </p:extLst>
  </p:cSld>
  <p:clrMapOvr>
    <a:masterClrMapping/>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3B481E0-A3A1-A346-9CA7-16C9AEEEA495}" type="slidenum">
              <a:rPr lang="en-US" altLang="en-US"/>
              <a:pPr/>
              <a:t>‹#›</a:t>
            </a:fld>
            <a:endParaRPr lang="en-US" altLang="en-US"/>
          </a:p>
        </p:txBody>
      </p:sp>
    </p:spTree>
    <p:extLst>
      <p:ext uri="{BB962C8B-B14F-4D97-AF65-F5344CB8AC3E}">
        <p14:creationId xmlns:p14="http://schemas.microsoft.com/office/powerpoint/2010/main" val="262395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2A52D7E-7AC4-B049-85B8-ADB7BF7CA148}" type="slidenum">
              <a:rPr lang="en-US" altLang="en-US"/>
              <a:pPr/>
              <a:t>‹#›</a:t>
            </a:fld>
            <a:endParaRPr lang="en-US" altLang="en-US"/>
          </a:p>
        </p:txBody>
      </p:sp>
    </p:spTree>
    <p:extLst>
      <p:ext uri="{BB962C8B-B14F-4D97-AF65-F5344CB8AC3E}">
        <p14:creationId xmlns:p14="http://schemas.microsoft.com/office/powerpoint/2010/main" val="1297762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3302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8FCB47C-BC55-7044-94DF-8C1937514327}" type="slidenum">
              <a:rPr lang="en-US" altLang="en-US"/>
              <a:pPr/>
              <a:t>‹#›</a:t>
            </a:fld>
            <a:endParaRPr lang="en-US" altLang="en-US"/>
          </a:p>
        </p:txBody>
      </p:sp>
    </p:spTree>
    <p:extLst>
      <p:ext uri="{BB962C8B-B14F-4D97-AF65-F5344CB8AC3E}">
        <p14:creationId xmlns:p14="http://schemas.microsoft.com/office/powerpoint/2010/main" val="1645813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48407F5-07A1-6447-A81F-298E0FCAE7E7}" type="slidenum">
              <a:rPr lang="en-US" altLang="en-US"/>
              <a:pPr/>
              <a:t>‹#›</a:t>
            </a:fld>
            <a:endParaRPr lang="en-US" altLang="en-US"/>
          </a:p>
        </p:txBody>
      </p:sp>
    </p:spTree>
    <p:extLst>
      <p:ext uri="{BB962C8B-B14F-4D97-AF65-F5344CB8AC3E}">
        <p14:creationId xmlns:p14="http://schemas.microsoft.com/office/powerpoint/2010/main" val="1597280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99561C7-C7A4-E843-A42D-5A94F51B62B6}" type="slidenum">
              <a:rPr lang="en-US" altLang="en-US"/>
              <a:pPr/>
              <a:t>‹#›</a:t>
            </a:fld>
            <a:endParaRPr lang="en-US" altLang="en-US"/>
          </a:p>
        </p:txBody>
      </p:sp>
    </p:spTree>
    <p:extLst>
      <p:ext uri="{BB962C8B-B14F-4D97-AF65-F5344CB8AC3E}">
        <p14:creationId xmlns:p14="http://schemas.microsoft.com/office/powerpoint/2010/main" val="1952650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0BBCBC-70E8-6D4F-AD17-349270C79F18}" type="slidenum">
              <a:rPr lang="en-US" altLang="en-US"/>
              <a:pPr/>
              <a:t>‹#›</a:t>
            </a:fld>
            <a:endParaRPr lang="en-US" altLang="en-US"/>
          </a:p>
        </p:txBody>
      </p:sp>
    </p:spTree>
    <p:extLst>
      <p:ext uri="{BB962C8B-B14F-4D97-AF65-F5344CB8AC3E}">
        <p14:creationId xmlns:p14="http://schemas.microsoft.com/office/powerpoint/2010/main" val="343960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A733AE-9263-9C4E-AED2-404E3843EE14}" type="slidenum">
              <a:rPr lang="en-US" altLang="en-US"/>
              <a:pPr/>
              <a:t>‹#›</a:t>
            </a:fld>
            <a:endParaRPr lang="en-US" altLang="en-US"/>
          </a:p>
        </p:txBody>
      </p:sp>
    </p:spTree>
    <p:extLst>
      <p:ext uri="{BB962C8B-B14F-4D97-AF65-F5344CB8AC3E}">
        <p14:creationId xmlns:p14="http://schemas.microsoft.com/office/powerpoint/2010/main" val="2069932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24AA9C8-6C6C-6049-8966-5C60B04A0701}" type="slidenum">
              <a:rPr lang="en-US" altLang="en-US"/>
              <a:pPr/>
              <a:t>‹#›</a:t>
            </a:fld>
            <a:endParaRPr lang="en-US" altLang="en-US"/>
          </a:p>
        </p:txBody>
      </p:sp>
    </p:spTree>
    <p:extLst>
      <p:ext uri="{BB962C8B-B14F-4D97-AF65-F5344CB8AC3E}">
        <p14:creationId xmlns:p14="http://schemas.microsoft.com/office/powerpoint/2010/main" val="112294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46464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870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15597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981200"/>
            <a:ext cx="41529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981200"/>
            <a:ext cx="41529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383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22781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9649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06275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480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327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5852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94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28600"/>
            <a:ext cx="21336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248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4356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981200"/>
            <a:ext cx="41529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981200"/>
            <a:ext cx="41529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7425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1143000" y="3048000"/>
            <a:ext cx="7772400" cy="0"/>
          </a:xfrm>
          <a:prstGeom prst="line">
            <a:avLst/>
          </a:prstGeom>
          <a:noFill/>
          <a:ln w="12700">
            <a:solidFill>
              <a:srgbClr val="8A0000"/>
            </a:solidFill>
            <a:round/>
            <a:headEnd/>
            <a:tailEnd/>
          </a:ln>
          <a:effectLst/>
        </p:spPr>
        <p:txBody>
          <a:bodyPr wrap="none" anchor="ctr"/>
          <a:lstStyle/>
          <a:p>
            <a:pPr fontAlgn="auto">
              <a:spcBef>
                <a:spcPts val="0"/>
              </a:spcBef>
              <a:spcAft>
                <a:spcPts val="0"/>
              </a:spcAft>
              <a:defRPr/>
            </a:pPr>
            <a:endParaRPr lang="en-US">
              <a:latin typeface="+mn-lt"/>
              <a:ea typeface="+mn-ea"/>
            </a:endParaRPr>
          </a:p>
        </p:txBody>
      </p:sp>
      <p:sp>
        <p:nvSpPr>
          <p:cNvPr id="5" name="Text Box 5"/>
          <p:cNvSpPr txBox="1">
            <a:spLocks noChangeArrowheads="1"/>
          </p:cNvSpPr>
          <p:nvPr userDrawn="1"/>
        </p:nvSpPr>
        <p:spPr bwMode="auto">
          <a:xfrm>
            <a:off x="2057400" y="6378575"/>
            <a:ext cx="2133600" cy="334963"/>
          </a:xfrm>
          <a:prstGeom prst="rect">
            <a:avLst/>
          </a:prstGeom>
          <a:noFill/>
          <a:ln w="9525">
            <a:noFill/>
            <a:miter lim="800000"/>
            <a:headEnd/>
            <a:tailEnd/>
          </a:ln>
          <a:effectLst/>
        </p:spPr>
        <p:txBody>
          <a:bodyPr wrap="none" lIns="91427" tIns="45713" rIns="91427" bIns="45713">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900">
                <a:latin typeface="Arial Black" charset="0"/>
              </a:rPr>
              <a:t>McDonough Holland &amp; Allen PC</a:t>
            </a:r>
          </a:p>
          <a:p>
            <a:pPr eaLnBrk="1" hangingPunct="1"/>
            <a:r>
              <a:rPr lang="en-US" altLang="en-US" sz="700"/>
              <a:t>Attorneys At Law</a:t>
            </a:r>
            <a:endParaRPr lang="en-US" altLang="en-US" sz="700">
              <a:latin typeface="Arial Black" charset="0"/>
            </a:endParaRPr>
          </a:p>
        </p:txBody>
      </p:sp>
      <p:pic>
        <p:nvPicPr>
          <p:cNvPr id="6" name="Picture 6" descr="MHA LOGO ONL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3000" y="6400800"/>
            <a:ext cx="914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userDrawn="1"/>
        </p:nvPicPr>
        <p:blipFill>
          <a:blip r:embed="rId3">
            <a:lum contrast="-8000"/>
            <a:extLst>
              <a:ext uri="{28A0092B-C50C-407E-A947-70E740481C1C}">
                <a14:useLocalDpi xmlns:a14="http://schemas.microsoft.com/office/drawing/2010/main" val="0"/>
              </a:ext>
            </a:extLst>
          </a:blip>
          <a:srcRect/>
          <a:stretch>
            <a:fillRect/>
          </a:stretch>
        </p:blipFill>
        <p:spPr bwMode="auto">
          <a:xfrm>
            <a:off x="0" y="-1588"/>
            <a:ext cx="10461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ChangeArrowheads="1"/>
          </p:cNvSpPr>
          <p:nvPr>
            <p:ph type="subTitle" idx="1"/>
          </p:nvPr>
        </p:nvSpPr>
        <p:spPr>
          <a:xfrm>
            <a:off x="1828800" y="3124200"/>
            <a:ext cx="6400800" cy="1752600"/>
          </a:xfrm>
        </p:spPr>
        <p:txBody>
          <a:bodyPr/>
          <a:lstStyle>
            <a:lvl1pPr marL="0" indent="0" algn="ctr">
              <a:buFontTx/>
              <a:buNone/>
              <a:defRPr/>
            </a:lvl1pPr>
          </a:lstStyle>
          <a:p>
            <a:r>
              <a:rPr lang="en-US"/>
              <a:t>Click to edit Master subtitle style</a:t>
            </a:r>
          </a:p>
        </p:txBody>
      </p:sp>
      <p:sp>
        <p:nvSpPr>
          <p:cNvPr id="67587" name="Rectangle 3"/>
          <p:cNvSpPr>
            <a:spLocks noGrp="1" noChangeArrowheads="1"/>
          </p:cNvSpPr>
          <p:nvPr>
            <p:ph type="ctrTitle"/>
          </p:nvPr>
        </p:nvSpPr>
        <p:spPr>
          <a:xfrm>
            <a:off x="1143000" y="1447800"/>
            <a:ext cx="7772400" cy="1143000"/>
          </a:xfrm>
        </p:spPr>
        <p:txBody>
          <a:bodyPr/>
          <a:lstStyle>
            <a:lvl1pPr>
              <a:defRPr sz="3200" b="0">
                <a:latin typeface="Arial Black" pitchFamily="-65" charset="0"/>
              </a:defRPr>
            </a:lvl1pPr>
          </a:lstStyle>
          <a:p>
            <a:r>
              <a:rPr lang="en-US"/>
              <a:t>Click to edit Master title style</a:t>
            </a:r>
          </a:p>
        </p:txBody>
      </p:sp>
    </p:spTree>
    <p:extLst>
      <p:ext uri="{BB962C8B-B14F-4D97-AF65-F5344CB8AC3E}">
        <p14:creationId xmlns:p14="http://schemas.microsoft.com/office/powerpoint/2010/main" val="1028618052"/>
      </p:ext>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834684"/>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9856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46355802"/>
      </p:ext>
    </p:extLst>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1357509"/>
      </p:ext>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7994293"/>
      </p:ext>
    </p:extLst>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912801"/>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291090"/>
      </p:ext>
    </p:extLst>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5902291"/>
      </p:ext>
    </p:extLst>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8061697"/>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396407"/>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304800"/>
            <a:ext cx="19050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5626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285612"/>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6200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219200" y="1600200"/>
            <a:ext cx="7620000" cy="4525963"/>
          </a:xfrm>
        </p:spPr>
        <p:txBody>
          <a:bodyPr/>
          <a:lstStyle/>
          <a:p>
            <a:pPr lvl="0"/>
            <a:endParaRPr lang="en-US" noProof="0" smtClean="0"/>
          </a:p>
        </p:txBody>
      </p:sp>
    </p:spTree>
    <p:extLst>
      <p:ext uri="{BB962C8B-B14F-4D97-AF65-F5344CB8AC3E}">
        <p14:creationId xmlns:p14="http://schemas.microsoft.com/office/powerpoint/2010/main" val="776311019"/>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6425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961408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5373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63758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981200"/>
            <a:ext cx="41529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981200"/>
            <a:ext cx="41529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6951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2871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0616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2576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73711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791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349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7116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28600"/>
            <a:ext cx="21336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248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28338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981200"/>
            <a:ext cx="41529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981200"/>
            <a:ext cx="41529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302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0241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3048000"/>
            <a:ext cx="7772400" cy="3048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8039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822355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3953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77973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1074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182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6713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169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080863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0"/>
            <a:ext cx="7772400" cy="3048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58035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1752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17468633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3516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37382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46488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267110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108518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7598791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85463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104428"/>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13512921"/>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981200"/>
            <a:ext cx="41529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981200"/>
            <a:ext cx="41529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0766445"/>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5946899"/>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79391509"/>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519242"/>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7280473"/>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5900343"/>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649283"/>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28600"/>
            <a:ext cx="21336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248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30459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19763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981200"/>
            <a:ext cx="41529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981200"/>
            <a:ext cx="41529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3581342"/>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981200"/>
            <a:ext cx="84582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4800" y="4038600"/>
            <a:ext cx="84582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22033"/>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28600"/>
            <a:ext cx="8534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6264175"/>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07412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3048000"/>
            <a:ext cx="7772400" cy="3048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37100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321485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37607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75139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640765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3266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slideLayout" Target="../slideLayouts/slideLayout139.xml"/><Relationship Id="rId13" Type="http://schemas.openxmlformats.org/officeDocument/2006/relationships/theme" Target="../theme/theme10.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theme" Target="../theme/theme11.xml"/><Relationship Id="rId13" Type="http://schemas.openxmlformats.org/officeDocument/2006/relationships/image" Target="../media/image3.jpeg"/><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61.xml"/><Relationship Id="rId12" Type="http://schemas.openxmlformats.org/officeDocument/2006/relationships/slideLayout" Target="../slideLayouts/slideLayout162.xml"/><Relationship Id="rId13" Type="http://schemas.openxmlformats.org/officeDocument/2006/relationships/slideLayout" Target="../slideLayouts/slideLayout163.xml"/><Relationship Id="rId14" Type="http://schemas.openxmlformats.org/officeDocument/2006/relationships/slideLayout" Target="../slideLayouts/slideLayout164.xml"/><Relationship Id="rId15" Type="http://schemas.openxmlformats.org/officeDocument/2006/relationships/slideLayout" Target="../slideLayouts/slideLayout165.xml"/><Relationship Id="rId16" Type="http://schemas.openxmlformats.org/officeDocument/2006/relationships/slideLayout" Target="../slideLayouts/slideLayout166.xml"/><Relationship Id="rId17" Type="http://schemas.openxmlformats.org/officeDocument/2006/relationships/slideLayout" Target="../slideLayouts/slideLayout167.xml"/><Relationship Id="rId18" Type="http://schemas.openxmlformats.org/officeDocument/2006/relationships/theme" Target="../theme/theme12.xml"/><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9" Type="http://schemas.openxmlformats.org/officeDocument/2006/relationships/slideLayout" Target="../slideLayouts/slideLayout159.xml"/><Relationship Id="rId10" Type="http://schemas.openxmlformats.org/officeDocument/2006/relationships/slideLayout" Target="../slideLayouts/slideLayout160.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8.xml"/><Relationship Id="rId12" Type="http://schemas.openxmlformats.org/officeDocument/2006/relationships/theme" Target="../theme/theme13.xml"/><Relationship Id="rId1" Type="http://schemas.openxmlformats.org/officeDocument/2006/relationships/slideLayout" Target="../slideLayouts/slideLayout168.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4" Type="http://schemas.openxmlformats.org/officeDocument/2006/relationships/image" Target="../media/image1.jpe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4" Type="http://schemas.openxmlformats.org/officeDocument/2006/relationships/image" Target="../media/image2.jpeg"/><Relationship Id="rId15" Type="http://schemas.openxmlformats.org/officeDocument/2006/relationships/image" Target="../media/image1.jpe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theme" Target="../theme/theme5.xml"/><Relationship Id="rId14" Type="http://schemas.openxmlformats.org/officeDocument/2006/relationships/image" Target="../media/image1.jpe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slideLayout" Target="../slideLayouts/slideLayout75.xml"/><Relationship Id="rId15" Type="http://schemas.openxmlformats.org/officeDocument/2006/relationships/slideLayout" Target="../slideLayouts/slideLayout76.xml"/><Relationship Id="rId16" Type="http://schemas.openxmlformats.org/officeDocument/2006/relationships/slideLayout" Target="../slideLayouts/slideLayout77.xml"/><Relationship Id="rId17" Type="http://schemas.openxmlformats.org/officeDocument/2006/relationships/slideLayout" Target="../slideLayouts/slideLayout78.xml"/><Relationship Id="rId18" Type="http://schemas.openxmlformats.org/officeDocument/2006/relationships/theme" Target="../theme/theme6.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slideLayout" Target="../slideLayouts/slideLayout90.xml"/><Relationship Id="rId13" Type="http://schemas.openxmlformats.org/officeDocument/2006/relationships/slideLayout" Target="../slideLayouts/slideLayout91.xml"/><Relationship Id="rId14" Type="http://schemas.openxmlformats.org/officeDocument/2006/relationships/slideLayout" Target="../slideLayouts/slideLayout92.xml"/><Relationship Id="rId15" Type="http://schemas.openxmlformats.org/officeDocument/2006/relationships/theme" Target="../theme/theme7.xml"/><Relationship Id="rId16" Type="http://schemas.openxmlformats.org/officeDocument/2006/relationships/image" Target="../media/image1.jpe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slideLayout" Target="../slideLayouts/slideLayout105.xml"/><Relationship Id="rId14" Type="http://schemas.openxmlformats.org/officeDocument/2006/relationships/slideLayout" Target="../slideLayouts/slideLayout106.xml"/><Relationship Id="rId15" Type="http://schemas.openxmlformats.org/officeDocument/2006/relationships/slideLayout" Target="../slideLayouts/slideLayout107.xml"/><Relationship Id="rId16" Type="http://schemas.openxmlformats.org/officeDocument/2006/relationships/slideLayout" Target="../slideLayouts/slideLayout108.xml"/><Relationship Id="rId17" Type="http://schemas.openxmlformats.org/officeDocument/2006/relationships/slideLayout" Target="../slideLayouts/slideLayout109.xml"/><Relationship Id="rId18" Type="http://schemas.openxmlformats.org/officeDocument/2006/relationships/slideLayout" Target="../slideLayouts/slideLayout110.xml"/><Relationship Id="rId19" Type="http://schemas.openxmlformats.org/officeDocument/2006/relationships/theme" Target="../theme/theme8.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slideLayout" Target="../slideLayouts/slideLayout123.xml"/><Relationship Id="rId14" Type="http://schemas.openxmlformats.org/officeDocument/2006/relationships/slideLayout" Target="../slideLayouts/slideLayout124.xml"/><Relationship Id="rId15" Type="http://schemas.openxmlformats.org/officeDocument/2006/relationships/slideLayout" Target="../slideLayouts/slideLayout125.xml"/><Relationship Id="rId16" Type="http://schemas.openxmlformats.org/officeDocument/2006/relationships/slideLayout" Target="../slideLayouts/slideLayout126.xml"/><Relationship Id="rId17" Type="http://schemas.openxmlformats.org/officeDocument/2006/relationships/slideLayout" Target="../slideLayouts/slideLayout127.xml"/><Relationship Id="rId18" Type="http://schemas.openxmlformats.org/officeDocument/2006/relationships/theme" Target="../theme/theme9.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Rectangle 2"/>
          <p:cNvSpPr/>
          <p:nvPr userDrawn="1"/>
        </p:nvSpPr>
        <p:spPr>
          <a:xfrm>
            <a:off x="4279900" y="6396038"/>
            <a:ext cx="560388" cy="461962"/>
          </a:xfrm>
          <a:prstGeom prst="rect">
            <a:avLst/>
          </a:prstGeom>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2851544E-3ED8-CB4B-B82D-21FC66A949A7}" type="slidenum">
              <a:rPr lang="en-GB" altLang="en-US">
                <a:solidFill>
                  <a:srgbClr val="FFFFFF"/>
                </a:solidFill>
                <a:ea typeface="ＭＳ Ｐゴシック" charset="-128"/>
              </a:rPr>
              <a:pPr eaLnBrk="1" hangingPunct="1">
                <a:buSzPct val="45000"/>
                <a:buFont typeface="StarSymbol" charset="0"/>
                <a:buNone/>
              </a:pPr>
              <a:t>‹#›</a:t>
            </a:fld>
            <a:endParaRPr lang="en-GB" altLang="en-US">
              <a:solidFill>
                <a:srgbClr val="FFFFFF"/>
              </a:solidFill>
              <a:ea typeface="ＭＳ Ｐゴシック" charset="-128"/>
            </a:endParaRPr>
          </a:p>
        </p:txBody>
      </p:sp>
    </p:spTree>
  </p:cSld>
  <p:clrMap bg1="dk1" tx1="lt1" bg2="dk2" tx2="lt2" accent1="accent1" accent2="accent2" accent3="accent3" accent4="accent4" accent5="accent5" accent6="accent6" hlink="hlink" folHlink="folHlink"/>
  <p:sldLayoutIdLst>
    <p:sldLayoutId id="2147490657" r:id="rId1"/>
    <p:sldLayoutId id="2147490658" r:id="rId2"/>
    <p:sldLayoutId id="2147490659" r:id="rId3"/>
    <p:sldLayoutId id="2147490660" r:id="rId4"/>
    <p:sldLayoutId id="2147490661" r:id="rId5"/>
    <p:sldLayoutId id="2147490662" r:id="rId6"/>
    <p:sldLayoutId id="2147490663" r:id="rId7"/>
    <p:sldLayoutId id="2147490664" r:id="rId8"/>
    <p:sldLayoutId id="2147490665" r:id="rId9"/>
    <p:sldLayoutId id="2147490666" r:id="rId10"/>
    <p:sldLayoutId id="2147490667" r:id="rId11"/>
    <p:sldLayoutId id="2147490780" r:id="rId12"/>
    <p:sldLayoutId id="2147490781" r:id="rId13"/>
    <p:sldLayoutId id="2147490782" r:id="rId14"/>
  </p:sldLayoutIdLst>
  <p:hf sldNum="0" hdr="0" ftr="0" dt="0"/>
  <p:txStyles>
    <p:titleStyle>
      <a:lvl1pPr algn="l" rtl="0" eaLnBrk="0" fontAlgn="base" hangingPunct="0">
        <a:spcBef>
          <a:spcPct val="0"/>
        </a:spcBef>
        <a:spcAft>
          <a:spcPct val="0"/>
        </a:spcAft>
        <a:defRPr sz="2800" b="1">
          <a:solidFill>
            <a:schemeClr val="bg2"/>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800" b="1">
          <a:solidFill>
            <a:schemeClr val="bg2"/>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800" b="1">
          <a:solidFill>
            <a:schemeClr val="bg2"/>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800" b="1">
          <a:solidFill>
            <a:schemeClr val="bg2"/>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800" b="1">
          <a:solidFill>
            <a:schemeClr val="bg2"/>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800" b="1">
          <a:solidFill>
            <a:schemeClr val="bg2"/>
          </a:solidFill>
          <a:latin typeface="Arial" charset="0"/>
        </a:defRPr>
      </a:lvl6pPr>
      <a:lvl7pPr marL="914400" algn="l" rtl="0" fontAlgn="base">
        <a:spcBef>
          <a:spcPct val="0"/>
        </a:spcBef>
        <a:spcAft>
          <a:spcPct val="0"/>
        </a:spcAft>
        <a:defRPr sz="2800" b="1">
          <a:solidFill>
            <a:schemeClr val="bg2"/>
          </a:solidFill>
          <a:latin typeface="Arial" charset="0"/>
        </a:defRPr>
      </a:lvl7pPr>
      <a:lvl8pPr marL="1371600" algn="l" rtl="0" fontAlgn="base">
        <a:spcBef>
          <a:spcPct val="0"/>
        </a:spcBef>
        <a:spcAft>
          <a:spcPct val="0"/>
        </a:spcAft>
        <a:defRPr sz="2800" b="1">
          <a:solidFill>
            <a:schemeClr val="bg2"/>
          </a:solidFill>
          <a:latin typeface="Arial" charset="0"/>
        </a:defRPr>
      </a:lvl8pPr>
      <a:lvl9pPr marL="1828800" algn="l" rtl="0" fontAlgn="base">
        <a:spcBef>
          <a:spcPct val="0"/>
        </a:spcBef>
        <a:spcAft>
          <a:spcPct val="0"/>
        </a:spcAft>
        <a:defRPr sz="2800" b="1">
          <a:solidFill>
            <a:schemeClr val="bg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0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nvPr>
        </p:nvSpPr>
        <p:spPr bwMode="auto">
          <a:xfrm>
            <a:off x="228600" y="6537325"/>
            <a:ext cx="42672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705600" y="65373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CAB2016-C84C-D242-BBD5-1DEFA1263A3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746" r:id="rId1"/>
    <p:sldLayoutId id="2147490747" r:id="rId2"/>
    <p:sldLayoutId id="2147490748" r:id="rId3"/>
    <p:sldLayoutId id="2147490749" r:id="rId4"/>
    <p:sldLayoutId id="2147490750" r:id="rId5"/>
    <p:sldLayoutId id="2147490751" r:id="rId6"/>
    <p:sldLayoutId id="2147490752" r:id="rId7"/>
    <p:sldLayoutId id="2147490753" r:id="rId8"/>
    <p:sldLayoutId id="2147490754" r:id="rId9"/>
    <p:sldLayoutId id="2147490755" r:id="rId10"/>
    <p:sldLayoutId id="2147490756" r:id="rId11"/>
    <p:sldLayoutId id="2147490757"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02" name="Picture 2" descr="BCC-031-07_PPT_CN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3"/>
          <p:cNvSpPr>
            <a:spLocks noGrp="1" noChangeArrowheads="1"/>
          </p:cNvSpPr>
          <p:nvPr>
            <p:ph type="title"/>
          </p:nvPr>
        </p:nvSpPr>
        <p:spPr bwMode="auto">
          <a:xfrm>
            <a:off x="2419350" y="163513"/>
            <a:ext cx="64135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04" name="Rectangle 4"/>
          <p:cNvSpPr>
            <a:spLocks noGrp="1" noChangeArrowheads="1"/>
          </p:cNvSpPr>
          <p:nvPr>
            <p:ph type="body" idx="1"/>
          </p:nvPr>
        </p:nvSpPr>
        <p:spPr bwMode="auto">
          <a:xfrm>
            <a:off x="407988" y="1282700"/>
            <a:ext cx="8424862"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5" name="Rectangle 5"/>
          <p:cNvSpPr>
            <a:spLocks noGrp="1" noChangeArrowheads="1"/>
          </p:cNvSpPr>
          <p:nvPr>
            <p:ph type="ftr" sz="quarter" idx="3"/>
          </p:nvPr>
        </p:nvSpPr>
        <p:spPr bwMode="auto">
          <a:xfrm>
            <a:off x="1500188" y="6440488"/>
            <a:ext cx="5705475" cy="21431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algn="ctr">
              <a:defRPr sz="8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6" name="Rectangle 6"/>
          <p:cNvSpPr>
            <a:spLocks noGrp="1" noChangeArrowheads="1"/>
          </p:cNvSpPr>
          <p:nvPr>
            <p:ph type="sldNum" sz="quarter" idx="4"/>
          </p:nvPr>
        </p:nvSpPr>
        <p:spPr bwMode="auto">
          <a:xfrm>
            <a:off x="409575" y="6432550"/>
            <a:ext cx="1003300" cy="219075"/>
          </a:xfrm>
          <a:prstGeom prst="rect">
            <a:avLst/>
          </a:prstGeom>
          <a:noFill/>
          <a:ln w="9525" algn="ctr">
            <a:noFill/>
            <a:miter lim="800000"/>
            <a:headEnd/>
            <a:tailEnd/>
          </a:ln>
          <a:effectLst/>
        </p:spPr>
        <p:txBody>
          <a:bodyPr vert="horz" wrap="none" lIns="91440" tIns="45720" rIns="91440" bIns="45720" numCol="1" anchor="ctr" anchorCtr="0" compatLnSpc="1">
            <a:prstTxWarp prst="textNoShape">
              <a:avLst/>
            </a:prstTxWarp>
          </a:bodyPr>
          <a:lstStyle>
            <a:lvl1pPr>
              <a:defRPr sz="800"/>
            </a:lvl1pPr>
          </a:lstStyle>
          <a:p>
            <a:fld id="{DCB1B49A-823D-F94B-A597-B7B032DD6EB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818" r:id="rId1"/>
    <p:sldLayoutId id="2147490758" r:id="rId2"/>
    <p:sldLayoutId id="2147490759" r:id="rId3"/>
    <p:sldLayoutId id="2147490760" r:id="rId4"/>
    <p:sldLayoutId id="2147490761" r:id="rId5"/>
    <p:sldLayoutId id="2147490762" r:id="rId6"/>
    <p:sldLayoutId id="2147490763" r:id="rId7"/>
    <p:sldLayoutId id="2147490764" r:id="rId8"/>
    <p:sldLayoutId id="2147490765" r:id="rId9"/>
    <p:sldLayoutId id="2147490766" r:id="rId10"/>
    <p:sldLayoutId id="2147490767" r:id="rId11"/>
  </p:sldLayoutIdLst>
  <p:transition spd="med">
    <p:fade/>
  </p:transition>
  <p:hf sldNum="0" hdr="0" ftr="0" dt="0"/>
  <p:txStyles>
    <p:titleStyle>
      <a:lvl1pPr algn="r" rtl="0" eaLnBrk="0" fontAlgn="base" hangingPunct="0">
        <a:spcBef>
          <a:spcPct val="0"/>
        </a:spcBef>
        <a:spcAft>
          <a:spcPct val="0"/>
        </a:spcAft>
        <a:defRPr sz="3600">
          <a:solidFill>
            <a:schemeClr val="tx2"/>
          </a:solidFill>
          <a:latin typeface="+mj-lt"/>
          <a:ea typeface="ＭＳ Ｐゴシック" pitchFamily="-112" charset="-128"/>
          <a:cs typeface="ＭＳ Ｐゴシック" pitchFamily="-112" charset="-128"/>
        </a:defRPr>
      </a:lvl1pPr>
      <a:lvl2pPr algn="r"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2pPr>
      <a:lvl3pPr algn="r"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3pPr>
      <a:lvl4pPr algn="r"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4pPr>
      <a:lvl5pPr algn="r"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5pPr>
      <a:lvl6pPr marL="457200" algn="r" rtl="0" fontAlgn="base">
        <a:spcBef>
          <a:spcPct val="0"/>
        </a:spcBef>
        <a:spcAft>
          <a:spcPct val="0"/>
        </a:spcAft>
        <a:defRPr sz="3600">
          <a:solidFill>
            <a:schemeClr val="tx2"/>
          </a:solidFill>
          <a:latin typeface="Arial" charset="0"/>
        </a:defRPr>
      </a:lvl6pPr>
      <a:lvl7pPr marL="914400" algn="r" rtl="0" fontAlgn="base">
        <a:spcBef>
          <a:spcPct val="0"/>
        </a:spcBef>
        <a:spcAft>
          <a:spcPct val="0"/>
        </a:spcAft>
        <a:defRPr sz="3600">
          <a:solidFill>
            <a:schemeClr val="tx2"/>
          </a:solidFill>
          <a:latin typeface="Arial" charset="0"/>
        </a:defRPr>
      </a:lvl7pPr>
      <a:lvl8pPr marL="1371600" algn="r" rtl="0" fontAlgn="base">
        <a:spcBef>
          <a:spcPct val="0"/>
        </a:spcBef>
        <a:spcAft>
          <a:spcPct val="0"/>
        </a:spcAft>
        <a:defRPr sz="3600">
          <a:solidFill>
            <a:schemeClr val="tx2"/>
          </a:solidFill>
          <a:latin typeface="Arial" charset="0"/>
        </a:defRPr>
      </a:lvl8pPr>
      <a:lvl9pPr marL="1828800" algn="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charset="2"/>
        <a:buChar char="§"/>
        <a:defRPr sz="30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bg2"/>
        </a:buClr>
        <a:buFont typeface="Wingdings" charset="2"/>
        <a:buChar char="§"/>
        <a:defRPr sz="27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bg2"/>
        </a:buClr>
        <a:buFont typeface="Wingdings" charset="2"/>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bg2"/>
        </a:buClr>
        <a:buFont typeface="Wingdings" charset="2"/>
        <a:buChar char="§"/>
        <a:defRPr sz="21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bg2"/>
        </a:buClr>
        <a:buFont typeface="Wingdings" charset="2"/>
        <a:buChar char="§"/>
        <a:defRPr sz="21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bg2"/>
        </a:buClr>
        <a:buFont typeface="Wingdings" pitchFamily="2" charset="2"/>
        <a:buChar char="§"/>
        <a:defRPr sz="21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1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1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1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bwMode="auto">
          <a:xfrm>
            <a:off x="609600" y="1676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5" name="Footer Placeholder 4"/>
          <p:cNvSpPr>
            <a:spLocks noGrp="1"/>
          </p:cNvSpPr>
          <p:nvPr>
            <p:ph type="ftr" sz="quarter" idx="3"/>
          </p:nvPr>
        </p:nvSpPr>
        <p:spPr>
          <a:xfrm>
            <a:off x="6019800" y="632460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defRPr>
            </a:lvl1pPr>
          </a:lstStyle>
          <a:p>
            <a:r>
              <a:rPr lang="en-US" altLang="en-US"/>
              <a:t>© 2009 Lean Construction Institute</a:t>
            </a:r>
          </a:p>
        </p:txBody>
      </p:sp>
    </p:spTree>
  </p:cSld>
  <p:clrMap bg1="lt1" tx1="dk1" bg2="lt2" tx2="dk2" accent1="accent1" accent2="accent2" accent3="accent3" accent4="accent4" accent5="accent5" accent6="accent6" hlink="hlink" folHlink="folHlink"/>
  <p:sldLayoutIdLst>
    <p:sldLayoutId id="2147490768" r:id="rId1"/>
    <p:sldLayoutId id="2147490769" r:id="rId2"/>
    <p:sldLayoutId id="2147490819" r:id="rId3"/>
    <p:sldLayoutId id="2147490820" r:id="rId4"/>
    <p:sldLayoutId id="2147490821" r:id="rId5"/>
    <p:sldLayoutId id="2147490822" r:id="rId6"/>
    <p:sldLayoutId id="2147490823" r:id="rId7"/>
    <p:sldLayoutId id="2147490824" r:id="rId8"/>
    <p:sldLayoutId id="2147490825" r:id="rId9"/>
    <p:sldLayoutId id="2147490826" r:id="rId10"/>
    <p:sldLayoutId id="2147490827" r:id="rId11"/>
    <p:sldLayoutId id="2147490828" r:id="rId12"/>
    <p:sldLayoutId id="2147490829" r:id="rId13"/>
    <p:sldLayoutId id="2147490830" r:id="rId14"/>
    <p:sldLayoutId id="2147490831" r:id="rId15"/>
    <p:sldLayoutId id="2147490832" r:id="rId16"/>
    <p:sldLayoutId id="2147490833" r:id="rId17"/>
  </p:sldLayoutIdLst>
  <p:hf hdr="0" ftr="0" dt="0"/>
  <p:txStyles>
    <p:title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84323"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41348"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en-US">
              <a:latin typeface="Times New Roman" pitchFamily="-112" charset="0"/>
              <a:ea typeface="ヒラギノ角ゴ Pro W3" pitchFamily="-112" charset="-128"/>
              <a:cs typeface="ヒラギノ角ゴ Pro W3" pitchFamily="-112" charset="-128"/>
            </a:endParaRPr>
          </a:p>
        </p:txBody>
      </p:sp>
      <p:sp>
        <p:nvSpPr>
          <p:cNvPr id="4413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a:defRPr/>
            </a:pPr>
            <a:endParaRPr lang="en-US">
              <a:latin typeface="Arial" pitchFamily="-112" charset="0"/>
              <a:ea typeface="ヒラギノ角ゴ Pro W3" pitchFamily="-112" charset="-128"/>
              <a:cs typeface="ヒラギノ角ゴ Pro W3" pitchFamily="-112" charset="-128"/>
            </a:endParaRPr>
          </a:p>
        </p:txBody>
      </p:sp>
      <p:sp>
        <p:nvSpPr>
          <p:cNvPr id="441350"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mn-lt"/>
                <a:ea typeface="ヒラギノ角ゴ Pro W3" pitchFamily="-112" charset="-128"/>
                <a:cs typeface="ヒラギノ角ゴ Pro W3" pitchFamily="-112" charset="-128"/>
              </a:defRPr>
            </a:lvl1pPr>
          </a:lstStyle>
          <a:p>
            <a:pPr>
              <a:defRPr/>
            </a:pPr>
            <a:endParaRPr lang="en-US"/>
          </a:p>
        </p:txBody>
      </p:sp>
      <p:sp>
        <p:nvSpPr>
          <p:cNvPr id="441351"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mn-lt"/>
                <a:ea typeface="ヒラギノ角ゴ Pro W3" pitchFamily="-112" charset="-128"/>
                <a:cs typeface="ヒラギノ角ゴ Pro W3" pitchFamily="-112" charset="-128"/>
              </a:defRPr>
            </a:lvl1pPr>
          </a:lstStyle>
          <a:p>
            <a:pPr>
              <a:defRPr/>
            </a:pPr>
            <a:endParaRPr lang="en-US"/>
          </a:p>
        </p:txBody>
      </p:sp>
      <p:sp>
        <p:nvSpPr>
          <p:cNvPr id="441352"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charset="0"/>
              </a:defRPr>
            </a:lvl1pPr>
          </a:lstStyle>
          <a:p>
            <a:fld id="{D78203A5-3344-E64D-8FBC-26C077BCC65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834" r:id="rId1"/>
    <p:sldLayoutId id="2147490770" r:id="rId2"/>
    <p:sldLayoutId id="2147490771" r:id="rId3"/>
    <p:sldLayoutId id="2147490772" r:id="rId4"/>
    <p:sldLayoutId id="2147490773" r:id="rId5"/>
    <p:sldLayoutId id="2147490774" r:id="rId6"/>
    <p:sldLayoutId id="2147490775" r:id="rId7"/>
    <p:sldLayoutId id="2147490776" r:id="rId8"/>
    <p:sldLayoutId id="2147490777" r:id="rId9"/>
    <p:sldLayoutId id="2147490778" r:id="rId10"/>
    <p:sldLayoutId id="2147490779" r:id="rId11"/>
  </p:sldLayoutIdLst>
  <p:transition spd="med">
    <p:random/>
  </p:transition>
  <p:timing>
    <p:tnLst>
      <p:par>
        <p:cTn id="1" dur="indefinite" restart="never" nodeType="tmRoot"/>
      </p:par>
    </p:tnLst>
  </p:timing>
  <p:hf hdr="0" ftr="0" dt="0"/>
  <p:txStyles>
    <p:titleStyle>
      <a:lvl1pPr algn="l" rtl="0" eaLnBrk="0" fontAlgn="base" hangingPunct="0">
        <a:spcBef>
          <a:spcPct val="0"/>
        </a:spcBef>
        <a:spcAft>
          <a:spcPct val="0"/>
        </a:spcAft>
        <a:defRPr sz="3800">
          <a:solidFill>
            <a:schemeClr val="tx2"/>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800">
          <a:solidFill>
            <a:schemeClr val="tx2"/>
          </a:solidFill>
          <a:latin typeface="Verdana" pitchFamily="-112" charset="0"/>
          <a:ea typeface="ＭＳ Ｐゴシック" pitchFamily="-65" charset="-128"/>
          <a:cs typeface="ＭＳ Ｐゴシック" pitchFamily="-65" charset="-128"/>
        </a:defRPr>
      </a:lvl2pPr>
      <a:lvl3pPr algn="l" rtl="0" eaLnBrk="0" fontAlgn="base" hangingPunct="0">
        <a:spcBef>
          <a:spcPct val="0"/>
        </a:spcBef>
        <a:spcAft>
          <a:spcPct val="0"/>
        </a:spcAft>
        <a:defRPr sz="3800">
          <a:solidFill>
            <a:schemeClr val="tx2"/>
          </a:solidFill>
          <a:latin typeface="Verdana" pitchFamily="-112" charset="0"/>
          <a:ea typeface="ＭＳ Ｐゴシック" pitchFamily="-65" charset="-128"/>
          <a:cs typeface="ＭＳ Ｐゴシック" pitchFamily="-65" charset="-128"/>
        </a:defRPr>
      </a:lvl3pPr>
      <a:lvl4pPr algn="l" rtl="0" eaLnBrk="0" fontAlgn="base" hangingPunct="0">
        <a:spcBef>
          <a:spcPct val="0"/>
        </a:spcBef>
        <a:spcAft>
          <a:spcPct val="0"/>
        </a:spcAft>
        <a:defRPr sz="3800">
          <a:solidFill>
            <a:schemeClr val="tx2"/>
          </a:solidFill>
          <a:latin typeface="Verdana" pitchFamily="-112" charset="0"/>
          <a:ea typeface="ＭＳ Ｐゴシック" pitchFamily="-65" charset="-128"/>
          <a:cs typeface="ＭＳ Ｐゴシック" pitchFamily="-65" charset="-128"/>
        </a:defRPr>
      </a:lvl4pPr>
      <a:lvl5pPr algn="l" rtl="0" eaLnBrk="0" fontAlgn="base" hangingPunct="0">
        <a:spcBef>
          <a:spcPct val="0"/>
        </a:spcBef>
        <a:spcAft>
          <a:spcPct val="0"/>
        </a:spcAft>
        <a:defRPr sz="3800">
          <a:solidFill>
            <a:schemeClr val="tx2"/>
          </a:solidFill>
          <a:latin typeface="Verdana" pitchFamily="-112" charset="0"/>
          <a:ea typeface="ＭＳ Ｐゴシック" pitchFamily="-65" charset="-128"/>
          <a:cs typeface="ＭＳ Ｐゴシック" pitchFamily="-65" charset="-128"/>
        </a:defRPr>
      </a:lvl5pPr>
      <a:lvl6pPr marL="457200" algn="l" rtl="0" fontAlgn="base">
        <a:spcBef>
          <a:spcPct val="0"/>
        </a:spcBef>
        <a:spcAft>
          <a:spcPct val="0"/>
        </a:spcAft>
        <a:defRPr sz="3800">
          <a:solidFill>
            <a:schemeClr val="tx2"/>
          </a:solidFill>
          <a:latin typeface="Verdana" pitchFamily="-112" charset="0"/>
        </a:defRPr>
      </a:lvl6pPr>
      <a:lvl7pPr marL="914400" algn="l" rtl="0" fontAlgn="base">
        <a:spcBef>
          <a:spcPct val="0"/>
        </a:spcBef>
        <a:spcAft>
          <a:spcPct val="0"/>
        </a:spcAft>
        <a:defRPr sz="3800">
          <a:solidFill>
            <a:schemeClr val="tx2"/>
          </a:solidFill>
          <a:latin typeface="Verdana" pitchFamily="-112" charset="0"/>
        </a:defRPr>
      </a:lvl7pPr>
      <a:lvl8pPr marL="1371600" algn="l" rtl="0" fontAlgn="base">
        <a:spcBef>
          <a:spcPct val="0"/>
        </a:spcBef>
        <a:spcAft>
          <a:spcPct val="0"/>
        </a:spcAft>
        <a:defRPr sz="3800">
          <a:solidFill>
            <a:schemeClr val="tx2"/>
          </a:solidFill>
          <a:latin typeface="Verdana" pitchFamily="-112" charset="0"/>
        </a:defRPr>
      </a:lvl8pPr>
      <a:lvl9pPr marL="1828800" algn="l" rtl="0" fontAlgn="base">
        <a:spcBef>
          <a:spcPct val="0"/>
        </a:spcBef>
        <a:spcAft>
          <a:spcPct val="0"/>
        </a:spcAft>
        <a:defRPr sz="3800">
          <a:solidFill>
            <a:schemeClr val="tx2"/>
          </a:solidFill>
          <a:latin typeface="Verdana" pitchFamily="-112" charset="0"/>
        </a:defRPr>
      </a:lvl9pPr>
    </p:titleStyle>
    <p:bodyStyle>
      <a:lvl1pPr marL="469900" indent="-469900" algn="l" rtl="0" eaLnBrk="0" fontAlgn="base" hangingPunct="0">
        <a:spcBef>
          <a:spcPct val="20000"/>
        </a:spcBef>
        <a:spcAft>
          <a:spcPct val="0"/>
        </a:spcAft>
        <a:buClr>
          <a:schemeClr val="accent2"/>
        </a:buClr>
        <a:buFont typeface="Wingdings" charset="2"/>
        <a:buChar char="o"/>
        <a:defRPr sz="3000">
          <a:solidFill>
            <a:schemeClr val="tx1"/>
          </a:solidFill>
          <a:latin typeface="+mn-lt"/>
          <a:ea typeface="ＭＳ Ｐゴシック" pitchFamily="-65" charset="-128"/>
          <a:cs typeface="ＭＳ Ｐゴシック" pitchFamily="-65" charset="-128"/>
        </a:defRPr>
      </a:lvl1pPr>
      <a:lvl2pPr marL="908050" indent="-436563" algn="l" rtl="0" eaLnBrk="0" fontAlgn="base" hangingPunct="0">
        <a:spcBef>
          <a:spcPct val="20000"/>
        </a:spcBef>
        <a:spcAft>
          <a:spcPct val="0"/>
        </a:spcAft>
        <a:buClr>
          <a:schemeClr val="accent2"/>
        </a:buClr>
        <a:buFont typeface="Wingdings" charset="2"/>
        <a:buChar char="n"/>
        <a:defRPr sz="2600">
          <a:solidFill>
            <a:schemeClr val="tx1"/>
          </a:solidFill>
          <a:latin typeface="+mn-lt"/>
          <a:ea typeface="ＭＳ Ｐゴシック" pitchFamily="-112" charset="-128"/>
        </a:defRPr>
      </a:lvl2pPr>
      <a:lvl3pPr marL="1304925" indent="-395288" algn="l" rtl="0" eaLnBrk="0" fontAlgn="base" hangingPunct="0">
        <a:spcBef>
          <a:spcPct val="20000"/>
        </a:spcBef>
        <a:spcAft>
          <a:spcPct val="0"/>
        </a:spcAft>
        <a:buClr>
          <a:schemeClr val="accent2"/>
        </a:buClr>
        <a:buFont typeface="Wingdings" charset="2"/>
        <a:buChar char="o"/>
        <a:defRPr sz="2300">
          <a:solidFill>
            <a:schemeClr val="tx1"/>
          </a:solidFill>
          <a:latin typeface="+mn-lt"/>
          <a:ea typeface="ＭＳ Ｐゴシック" pitchFamily="-112" charset="-128"/>
        </a:defRPr>
      </a:lvl3pPr>
      <a:lvl4pPr marL="1693863" indent="-387350" algn="l" rtl="0" eaLnBrk="0" fontAlgn="base" hangingPunct="0">
        <a:spcBef>
          <a:spcPct val="20000"/>
        </a:spcBef>
        <a:spcAft>
          <a:spcPct val="0"/>
        </a:spcAft>
        <a:buClr>
          <a:schemeClr val="accent2"/>
        </a:buClr>
        <a:buFont typeface="Wingdings" charset="2"/>
        <a:buChar char="n"/>
        <a:defRPr sz="2000">
          <a:solidFill>
            <a:schemeClr val="tx1"/>
          </a:solidFill>
          <a:latin typeface="+mn-lt"/>
          <a:ea typeface="ＭＳ Ｐゴシック" pitchFamily="-112" charset="-128"/>
        </a:defRPr>
      </a:lvl4pPr>
      <a:lvl5pPr marL="2093913" indent="-398463" algn="l" rtl="0" eaLnBrk="0" fontAlgn="base" hangingPunct="0">
        <a:spcBef>
          <a:spcPct val="25000"/>
        </a:spcBef>
        <a:spcAft>
          <a:spcPct val="0"/>
        </a:spcAft>
        <a:buClr>
          <a:schemeClr val="accent2"/>
        </a:buClr>
        <a:buFont typeface="Wingdings" charset="2"/>
        <a:buChar char="§"/>
        <a:defRPr sz="2000">
          <a:solidFill>
            <a:schemeClr val="tx1"/>
          </a:solidFill>
          <a:latin typeface="+mn-lt"/>
          <a:ea typeface="ＭＳ Ｐゴシック" pitchFamily="-112"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4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08" charset="0"/>
                <a:ea typeface="ヒラギノ角ゴ Pro W3" pitchFamily="-108" charset="-128"/>
                <a:cs typeface="ヒラギノ角ゴ Pro W3" pitchFamily="-108" charset="-128"/>
              </a:defRPr>
            </a:lvl1pPr>
          </a:lstStyle>
          <a:p>
            <a:pPr>
              <a:defRPr/>
            </a:pPr>
            <a:endParaRPr lang="en-US"/>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08" charset="0"/>
                <a:ea typeface="ヒラギノ角ゴ Pro W3" pitchFamily="-108" charset="-128"/>
                <a:cs typeface="ヒラギノ角ゴ Pro W3" pitchFamily="-108" charset="-128"/>
              </a:defRPr>
            </a:lvl1pPr>
          </a:lstStyle>
          <a:p>
            <a:pPr>
              <a:defRPr/>
            </a:pPr>
            <a:endParaRPr lang="en-US"/>
          </a:p>
        </p:txBody>
      </p:sp>
      <p:sp>
        <p:nvSpPr>
          <p:cNvPr id="44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FC4E4D5D-042A-774D-A7A0-B96944B082B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68" r:id="rId1"/>
    <p:sldLayoutId id="2147490669" r:id="rId2"/>
    <p:sldLayoutId id="2147490670" r:id="rId3"/>
    <p:sldLayoutId id="2147490671" r:id="rId4"/>
    <p:sldLayoutId id="2147490672" r:id="rId5"/>
    <p:sldLayoutId id="2147490673" r:id="rId6"/>
    <p:sldLayoutId id="2147490674" r:id="rId7"/>
    <p:sldLayoutId id="2147490675" r:id="rId8"/>
    <p:sldLayoutId id="2147490676" r:id="rId9"/>
    <p:sldLayoutId id="2147490677" r:id="rId10"/>
    <p:sldLayoutId id="2147490678" r:id="rId1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304800" y="228600"/>
            <a:ext cx="8534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nvPr>
        </p:nvSpPr>
        <p:spPr bwMode="auto">
          <a:xfrm>
            <a:off x="304800" y="1981200"/>
            <a:ext cx="8458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 name="Rectangle 10"/>
          <p:cNvSpPr>
            <a:spLocks noChangeArrowheads="1"/>
          </p:cNvSpPr>
          <p:nvPr userDrawn="1"/>
        </p:nvSpPr>
        <p:spPr bwMode="auto">
          <a:xfrm>
            <a:off x="4724400" y="0"/>
            <a:ext cx="4419600" cy="152400"/>
          </a:xfrm>
          <a:prstGeom prst="rect">
            <a:avLst/>
          </a:prstGeom>
          <a:solidFill>
            <a:srgbClr val="990000"/>
          </a:solidFill>
          <a:ln w="9525">
            <a:noFill/>
            <a:miter lim="800000"/>
            <a:headEnd/>
            <a:tailEnd/>
          </a:ln>
          <a:effectLst/>
        </p:spPr>
        <p:txBody>
          <a:bodyPr wrap="none" anchor="ctr"/>
          <a:lstStyle/>
          <a:p>
            <a:pPr fontAlgn="auto">
              <a:spcBef>
                <a:spcPts val="0"/>
              </a:spcBef>
              <a:spcAft>
                <a:spcPts val="0"/>
              </a:spcAft>
              <a:defRPr/>
            </a:pPr>
            <a:endParaRPr lang="en-US">
              <a:latin typeface="+mn-lt"/>
              <a:ea typeface="+mn-ea"/>
            </a:endParaRPr>
          </a:p>
        </p:txBody>
      </p:sp>
      <p:pic>
        <p:nvPicPr>
          <p:cNvPr id="28677" name="Picture 11" descr="MHA LOGO ONLY"/>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6457950"/>
            <a:ext cx="914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2"/>
          <p:cNvSpPr txBox="1">
            <a:spLocks noChangeArrowheads="1"/>
          </p:cNvSpPr>
          <p:nvPr userDrawn="1"/>
        </p:nvSpPr>
        <p:spPr bwMode="auto">
          <a:xfrm>
            <a:off x="1066800" y="6400800"/>
            <a:ext cx="5410200" cy="3667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000">
                <a:solidFill>
                  <a:srgbClr val="4D4D4D"/>
                </a:solidFill>
                <a:latin typeface="Arial Black" charset="0"/>
                <a:ea typeface="ＭＳ Ｐゴシック" charset="-128"/>
              </a:rPr>
              <a:t>McDonough Holland &amp; Allen PC</a:t>
            </a:r>
          </a:p>
          <a:p>
            <a:pPr eaLnBrk="1" hangingPunct="1"/>
            <a:r>
              <a:rPr lang="en-US" altLang="en-US" sz="800">
                <a:solidFill>
                  <a:srgbClr val="4D4D4D"/>
                </a:solidFill>
                <a:ea typeface="ＭＳ Ｐゴシック" charset="-128"/>
              </a:rPr>
              <a:t>Attorneys At Law  |  www.mhalaw.com</a:t>
            </a:r>
            <a:endParaRPr lang="en-US" altLang="en-US" sz="800">
              <a:solidFill>
                <a:srgbClr val="4D4D4D"/>
              </a:solidFill>
              <a:latin typeface="Arial Black" charset="0"/>
              <a:ea typeface="ＭＳ Ｐゴシック" charset="-128"/>
            </a:endParaRPr>
          </a:p>
        </p:txBody>
      </p:sp>
    </p:spTree>
  </p:cSld>
  <p:clrMap bg1="dk2" tx1="lt1" bg2="dk1" tx2="lt2" accent1="accent1" accent2="accent2" accent3="accent3" accent4="accent4" accent5="accent5" accent6="accent6" hlink="hlink" folHlink="folHlink"/>
  <p:sldLayoutIdLst>
    <p:sldLayoutId id="2147490679" r:id="rId1"/>
    <p:sldLayoutId id="2147490680" r:id="rId2"/>
    <p:sldLayoutId id="2147490681" r:id="rId3"/>
    <p:sldLayoutId id="2147490682" r:id="rId4"/>
    <p:sldLayoutId id="2147490683" r:id="rId5"/>
    <p:sldLayoutId id="2147490684" r:id="rId6"/>
    <p:sldLayoutId id="2147490685" r:id="rId7"/>
    <p:sldLayoutId id="2147490686" r:id="rId8"/>
    <p:sldLayoutId id="2147490687" r:id="rId9"/>
    <p:sldLayoutId id="2147490688" r:id="rId10"/>
    <p:sldLayoutId id="2147490689" r:id="rId11"/>
    <p:sldLayoutId id="2147490690" r:id="rId12"/>
  </p:sldLayoutIdLst>
  <p:hf sldNum="0" hdr="0" ftr="0" dt="0"/>
  <p:txStyles>
    <p:titleStyle>
      <a:lvl1pPr algn="ctr" rtl="0" eaLnBrk="0" fontAlgn="base" hangingPunct="0">
        <a:spcBef>
          <a:spcPct val="0"/>
        </a:spcBef>
        <a:spcAft>
          <a:spcPct val="0"/>
        </a:spcAft>
        <a:defRPr sz="4000">
          <a:solidFill>
            <a:srgbClr val="000000"/>
          </a:solidFill>
          <a:latin typeface="+mj-lt"/>
          <a:ea typeface="+mj-ea"/>
          <a:cs typeface="+mj-cs"/>
        </a:defRPr>
      </a:lvl1pPr>
      <a:lvl2pPr algn="ctr" rtl="0" eaLnBrk="0" fontAlgn="base" hangingPunct="0">
        <a:spcBef>
          <a:spcPct val="0"/>
        </a:spcBef>
        <a:spcAft>
          <a:spcPct val="0"/>
        </a:spcAft>
        <a:defRPr sz="4000">
          <a:solidFill>
            <a:srgbClr val="000000"/>
          </a:solidFill>
          <a:latin typeface="Arial Black"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000">
          <a:solidFill>
            <a:srgbClr val="000000"/>
          </a:solidFill>
          <a:latin typeface="Arial Black"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000">
          <a:solidFill>
            <a:srgbClr val="000000"/>
          </a:solidFill>
          <a:latin typeface="Arial Black"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000">
          <a:solidFill>
            <a:srgbClr val="000000"/>
          </a:solidFill>
          <a:latin typeface="Arial Black" pitchFamily="-65" charset="0"/>
          <a:ea typeface="ＭＳ Ｐゴシック" pitchFamily="-65" charset="-128"/>
          <a:cs typeface="ＭＳ Ｐゴシック" pitchFamily="-65" charset="-128"/>
        </a:defRPr>
      </a:lvl5pPr>
      <a:lvl6pPr marL="457200" algn="ctr" rtl="0" fontAlgn="base">
        <a:spcBef>
          <a:spcPct val="0"/>
        </a:spcBef>
        <a:spcAft>
          <a:spcPct val="0"/>
        </a:spcAft>
        <a:defRPr sz="4000">
          <a:solidFill>
            <a:srgbClr val="000000"/>
          </a:solidFill>
          <a:latin typeface="Arial Black" pitchFamily="-65" charset="0"/>
          <a:ea typeface="ＭＳ Ｐゴシック" pitchFamily="-65" charset="-128"/>
          <a:cs typeface="ＭＳ Ｐゴシック" pitchFamily="-65" charset="-128"/>
        </a:defRPr>
      </a:lvl6pPr>
      <a:lvl7pPr marL="914400" algn="ctr" rtl="0" fontAlgn="base">
        <a:spcBef>
          <a:spcPct val="0"/>
        </a:spcBef>
        <a:spcAft>
          <a:spcPct val="0"/>
        </a:spcAft>
        <a:defRPr sz="4000">
          <a:solidFill>
            <a:srgbClr val="000000"/>
          </a:solidFill>
          <a:latin typeface="Arial Black" pitchFamily="-65" charset="0"/>
          <a:ea typeface="ＭＳ Ｐゴシック" pitchFamily="-65" charset="-128"/>
          <a:cs typeface="ＭＳ Ｐゴシック" pitchFamily="-65" charset="-128"/>
        </a:defRPr>
      </a:lvl7pPr>
      <a:lvl8pPr marL="1371600" algn="ctr" rtl="0" fontAlgn="base">
        <a:spcBef>
          <a:spcPct val="0"/>
        </a:spcBef>
        <a:spcAft>
          <a:spcPct val="0"/>
        </a:spcAft>
        <a:defRPr sz="4000">
          <a:solidFill>
            <a:srgbClr val="000000"/>
          </a:solidFill>
          <a:latin typeface="Arial Black" pitchFamily="-65" charset="0"/>
          <a:ea typeface="ＭＳ Ｐゴシック" pitchFamily="-65" charset="-128"/>
          <a:cs typeface="ＭＳ Ｐゴシック" pitchFamily="-65" charset="-128"/>
        </a:defRPr>
      </a:lvl8pPr>
      <a:lvl9pPr marL="1828800" algn="ctr" rtl="0" fontAlgn="base">
        <a:spcBef>
          <a:spcPct val="0"/>
        </a:spcBef>
        <a:spcAft>
          <a:spcPct val="0"/>
        </a:spcAft>
        <a:defRPr sz="4000">
          <a:solidFill>
            <a:srgbClr val="000000"/>
          </a:solidFill>
          <a:latin typeface="Arial Black"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Font typeface="Wingdings" charset="2"/>
        <a:buChar char="Ø"/>
        <a:defRPr sz="3200" b="1">
          <a:solidFill>
            <a:srgbClr val="000000"/>
          </a:solidFill>
          <a:latin typeface="+mn-lt"/>
          <a:ea typeface="+mn-ea"/>
          <a:cs typeface="+mn-cs"/>
        </a:defRPr>
      </a:lvl1pPr>
      <a:lvl2pPr marL="742950" indent="-285750" algn="l" rtl="0" eaLnBrk="0" fontAlgn="base" hangingPunct="0">
        <a:spcBef>
          <a:spcPct val="20000"/>
        </a:spcBef>
        <a:spcAft>
          <a:spcPct val="0"/>
        </a:spcAft>
        <a:buSzPct val="90000"/>
        <a:buFont typeface="Wingdings" charset="2"/>
        <a:buChar char="Ø"/>
        <a:defRPr sz="2800">
          <a:solidFill>
            <a:srgbClr val="000000"/>
          </a:solidFill>
          <a:latin typeface="+mn-lt"/>
          <a:ea typeface="+mn-ea"/>
        </a:defRPr>
      </a:lvl2pPr>
      <a:lvl3pPr marL="1143000" indent="-228600" algn="l" rtl="0" eaLnBrk="0" fontAlgn="base" hangingPunct="0">
        <a:spcBef>
          <a:spcPct val="20000"/>
        </a:spcBef>
        <a:spcAft>
          <a:spcPct val="0"/>
        </a:spcAft>
        <a:buSzPct val="90000"/>
        <a:buFont typeface="Wingdings" charset="2"/>
        <a:buChar char="Ø"/>
        <a:defRPr sz="2400">
          <a:solidFill>
            <a:srgbClr val="000000"/>
          </a:solidFill>
          <a:latin typeface="+mn-lt"/>
          <a:ea typeface="+mn-ea"/>
        </a:defRPr>
      </a:lvl3pPr>
      <a:lvl4pPr marL="1600200" indent="-228600" algn="l" rtl="0" eaLnBrk="0" fontAlgn="base" hangingPunct="0">
        <a:spcBef>
          <a:spcPct val="20000"/>
        </a:spcBef>
        <a:spcAft>
          <a:spcPct val="0"/>
        </a:spcAft>
        <a:buSzPct val="90000"/>
        <a:buFont typeface="Wingdings" charset="2"/>
        <a:buChar char="Ø"/>
        <a:defRPr sz="2000">
          <a:solidFill>
            <a:srgbClr val="000000"/>
          </a:solidFill>
          <a:latin typeface="+mn-lt"/>
          <a:ea typeface="+mn-ea"/>
        </a:defRPr>
      </a:lvl4pPr>
      <a:lvl5pPr marL="2057400" indent="-228600" algn="l" rtl="0" eaLnBrk="0" fontAlgn="base" hangingPunct="0">
        <a:spcBef>
          <a:spcPct val="20000"/>
        </a:spcBef>
        <a:spcAft>
          <a:spcPct val="0"/>
        </a:spcAft>
        <a:buSzPct val="90000"/>
        <a:buFont typeface="Wingdings" charset="2"/>
        <a:buChar char="Ø"/>
        <a:defRPr sz="2000">
          <a:solidFill>
            <a:srgbClr val="000000"/>
          </a:solidFill>
          <a:latin typeface="+mn-lt"/>
          <a:ea typeface="+mn-ea"/>
        </a:defRPr>
      </a:lvl5pPr>
      <a:lvl6pPr marL="2514600" indent="-228600" algn="l" rtl="0" fontAlgn="base">
        <a:spcBef>
          <a:spcPct val="20000"/>
        </a:spcBef>
        <a:spcAft>
          <a:spcPct val="0"/>
        </a:spcAft>
        <a:buSzPct val="90000"/>
        <a:buFont typeface="Wingdings" pitchFamily="-65" charset="2"/>
        <a:buChar char="Ø"/>
        <a:defRPr sz="2000">
          <a:solidFill>
            <a:srgbClr val="000000"/>
          </a:solidFill>
          <a:latin typeface="+mn-lt"/>
          <a:ea typeface="+mn-ea"/>
        </a:defRPr>
      </a:lvl6pPr>
      <a:lvl7pPr marL="2971800" indent="-228600" algn="l" rtl="0" fontAlgn="base">
        <a:spcBef>
          <a:spcPct val="20000"/>
        </a:spcBef>
        <a:spcAft>
          <a:spcPct val="0"/>
        </a:spcAft>
        <a:buSzPct val="90000"/>
        <a:buFont typeface="Wingdings" pitchFamily="-65" charset="2"/>
        <a:buChar char="Ø"/>
        <a:defRPr sz="2000">
          <a:solidFill>
            <a:srgbClr val="000000"/>
          </a:solidFill>
          <a:latin typeface="+mn-lt"/>
          <a:ea typeface="+mn-ea"/>
        </a:defRPr>
      </a:lvl7pPr>
      <a:lvl8pPr marL="3429000" indent="-228600" algn="l" rtl="0" fontAlgn="base">
        <a:spcBef>
          <a:spcPct val="20000"/>
        </a:spcBef>
        <a:spcAft>
          <a:spcPct val="0"/>
        </a:spcAft>
        <a:buSzPct val="90000"/>
        <a:buFont typeface="Wingdings" pitchFamily="-65" charset="2"/>
        <a:buChar char="Ø"/>
        <a:defRPr sz="2000">
          <a:solidFill>
            <a:srgbClr val="000000"/>
          </a:solidFill>
          <a:latin typeface="+mn-lt"/>
          <a:ea typeface="+mn-ea"/>
        </a:defRPr>
      </a:lvl8pPr>
      <a:lvl9pPr marL="3886200" indent="-228600" algn="l" rtl="0" fontAlgn="base">
        <a:spcBef>
          <a:spcPct val="20000"/>
        </a:spcBef>
        <a:spcAft>
          <a:spcPct val="0"/>
        </a:spcAft>
        <a:buSzPct val="90000"/>
        <a:buFont typeface="Wingdings" pitchFamily="-65" charset="2"/>
        <a:buChar char="Ø"/>
        <a:defRPr sz="2000">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bwMode="auto">
          <a:xfrm>
            <a:off x="1219200" y="1600200"/>
            <a:ext cx="7620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3" rIns="91427"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7" name="Rectangle 3"/>
          <p:cNvSpPr>
            <a:spLocks noGrp="1" noChangeArrowheads="1"/>
          </p:cNvSpPr>
          <p:nvPr>
            <p:ph type="title"/>
          </p:nvPr>
        </p:nvSpPr>
        <p:spPr bwMode="auto">
          <a:xfrm>
            <a:off x="1219200" y="3048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3" rIns="91427" bIns="45713" numCol="1" anchor="ctr" anchorCtr="0" compatLnSpc="1">
            <a:prstTxWarp prst="textNoShape">
              <a:avLst/>
            </a:prstTxWarp>
          </a:bodyPr>
          <a:lstStyle/>
          <a:p>
            <a:pPr lvl="0"/>
            <a:r>
              <a:rPr lang="en-US" altLang="en-US"/>
              <a:t>Click to edit Master title style</a:t>
            </a:r>
          </a:p>
        </p:txBody>
      </p:sp>
      <p:sp>
        <p:nvSpPr>
          <p:cNvPr id="66564" name="Line 4"/>
          <p:cNvSpPr>
            <a:spLocks noChangeShapeType="1"/>
          </p:cNvSpPr>
          <p:nvPr/>
        </p:nvSpPr>
        <p:spPr bwMode="auto">
          <a:xfrm>
            <a:off x="1143000" y="6324600"/>
            <a:ext cx="7696200" cy="0"/>
          </a:xfrm>
          <a:prstGeom prst="line">
            <a:avLst/>
          </a:prstGeom>
          <a:noFill/>
          <a:ln w="19050">
            <a:solidFill>
              <a:srgbClr val="8A0000"/>
            </a:solidFill>
            <a:round/>
            <a:headEnd/>
            <a:tailEnd/>
          </a:ln>
          <a:effectLst/>
        </p:spPr>
        <p:txBody>
          <a:bodyPr wrap="none" anchor="ctr"/>
          <a:lstStyle/>
          <a:p>
            <a:pPr fontAlgn="auto">
              <a:spcBef>
                <a:spcPts val="0"/>
              </a:spcBef>
              <a:spcAft>
                <a:spcPts val="0"/>
              </a:spcAft>
              <a:defRPr/>
            </a:pPr>
            <a:endParaRPr lang="en-US">
              <a:latin typeface="+mn-lt"/>
              <a:ea typeface="+mn-ea"/>
            </a:endParaRPr>
          </a:p>
        </p:txBody>
      </p:sp>
      <p:pic>
        <p:nvPicPr>
          <p:cNvPr id="41989" name="Picture 5"/>
          <p:cNvPicPr>
            <a:picLocks noChangeAspect="1" noChangeArrowheads="1"/>
          </p:cNvPicPr>
          <p:nvPr/>
        </p:nvPicPr>
        <p:blipFill>
          <a:blip r:embed="rId14">
            <a:lum contrast="-8000"/>
            <a:extLst>
              <a:ext uri="{28A0092B-C50C-407E-A947-70E740481C1C}">
                <a14:useLocalDpi xmlns:a14="http://schemas.microsoft.com/office/drawing/2010/main" val="0"/>
              </a:ext>
            </a:extLst>
          </a:blip>
          <a:srcRect/>
          <a:stretch>
            <a:fillRect/>
          </a:stretch>
        </p:blipFill>
        <p:spPr bwMode="auto">
          <a:xfrm>
            <a:off x="0" y="-1588"/>
            <a:ext cx="10461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6"/>
          <p:cNvSpPr txBox="1">
            <a:spLocks noChangeArrowheads="1"/>
          </p:cNvSpPr>
          <p:nvPr userDrawn="1"/>
        </p:nvSpPr>
        <p:spPr bwMode="auto">
          <a:xfrm>
            <a:off x="2057400" y="6378575"/>
            <a:ext cx="2133600" cy="334963"/>
          </a:xfrm>
          <a:prstGeom prst="rect">
            <a:avLst/>
          </a:prstGeom>
          <a:noFill/>
          <a:ln w="9525">
            <a:noFill/>
            <a:miter lim="800000"/>
            <a:headEnd/>
            <a:tailEnd/>
          </a:ln>
          <a:effectLst/>
        </p:spPr>
        <p:txBody>
          <a:bodyPr wrap="none" lIns="91427" tIns="45713" rIns="91427" bIns="45713">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900">
                <a:latin typeface="Arial Black" charset="0"/>
              </a:rPr>
              <a:t>McDonough Holland &amp; Allen PC</a:t>
            </a:r>
          </a:p>
          <a:p>
            <a:pPr eaLnBrk="1" hangingPunct="1"/>
            <a:r>
              <a:rPr lang="en-US" altLang="en-US" sz="700"/>
              <a:t>Attorneys At Law</a:t>
            </a:r>
            <a:endParaRPr lang="en-US" altLang="en-US" sz="700">
              <a:latin typeface="Arial Black" charset="0"/>
            </a:endParaRPr>
          </a:p>
        </p:txBody>
      </p:sp>
      <p:pic>
        <p:nvPicPr>
          <p:cNvPr id="41991" name="Picture 7" descr="MHA LOGO ONLY"/>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43000" y="6400800"/>
            <a:ext cx="914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783" r:id="rId1"/>
    <p:sldLayoutId id="2147490691" r:id="rId2"/>
    <p:sldLayoutId id="2147490692" r:id="rId3"/>
    <p:sldLayoutId id="2147490693" r:id="rId4"/>
    <p:sldLayoutId id="2147490694" r:id="rId5"/>
    <p:sldLayoutId id="2147490695" r:id="rId6"/>
    <p:sldLayoutId id="2147490696" r:id="rId7"/>
    <p:sldLayoutId id="2147490697" r:id="rId8"/>
    <p:sldLayoutId id="2147490698" r:id="rId9"/>
    <p:sldLayoutId id="2147490699" r:id="rId10"/>
    <p:sldLayoutId id="2147490700" r:id="rId11"/>
    <p:sldLayoutId id="2147490701" r:id="rId12"/>
  </p:sldLayoutIdLst>
  <p:transition>
    <p:fade thruBlk="1"/>
  </p:transition>
  <p:hf sldNum="0" hdr="0" ftr="0" dt="0"/>
  <p:txStyles>
    <p:titleStyle>
      <a:lvl1pPr algn="ctr" rtl="0" eaLnBrk="0" fontAlgn="base" hangingPunct="0">
        <a:spcBef>
          <a:spcPct val="0"/>
        </a:spcBef>
        <a:spcAft>
          <a:spcPct val="0"/>
        </a:spcAft>
        <a:defRPr sz="3600" b="1">
          <a:solidFill>
            <a:srgbClr val="8A0000"/>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b="1">
          <a:solidFill>
            <a:srgbClr val="8A0000"/>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600" b="1">
          <a:solidFill>
            <a:srgbClr val="8A0000"/>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600" b="1">
          <a:solidFill>
            <a:srgbClr val="8A0000"/>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600" b="1">
          <a:solidFill>
            <a:srgbClr val="8A0000"/>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3600" b="1">
          <a:solidFill>
            <a:srgbClr val="8A0000"/>
          </a:solidFill>
          <a:latin typeface="Arial" pitchFamily="-65" charset="0"/>
        </a:defRPr>
      </a:lvl6pPr>
      <a:lvl7pPr marL="914400" algn="ctr" rtl="0" fontAlgn="base">
        <a:spcBef>
          <a:spcPct val="0"/>
        </a:spcBef>
        <a:spcAft>
          <a:spcPct val="0"/>
        </a:spcAft>
        <a:defRPr sz="3600" b="1">
          <a:solidFill>
            <a:srgbClr val="8A0000"/>
          </a:solidFill>
          <a:latin typeface="Arial" pitchFamily="-65" charset="0"/>
        </a:defRPr>
      </a:lvl7pPr>
      <a:lvl8pPr marL="1371600" algn="ctr" rtl="0" fontAlgn="base">
        <a:spcBef>
          <a:spcPct val="0"/>
        </a:spcBef>
        <a:spcAft>
          <a:spcPct val="0"/>
        </a:spcAft>
        <a:defRPr sz="3600" b="1">
          <a:solidFill>
            <a:srgbClr val="8A0000"/>
          </a:solidFill>
          <a:latin typeface="Arial" pitchFamily="-65" charset="0"/>
        </a:defRPr>
      </a:lvl8pPr>
      <a:lvl9pPr marL="1828800" algn="ctr" rtl="0" fontAlgn="base">
        <a:spcBef>
          <a:spcPct val="0"/>
        </a:spcBef>
        <a:spcAft>
          <a:spcPct val="0"/>
        </a:spcAft>
        <a:defRPr sz="3600" b="1">
          <a:solidFill>
            <a:srgbClr val="8A0000"/>
          </a:solidFill>
          <a:latin typeface="Arial" pitchFamily="-65" charset="0"/>
        </a:defRPr>
      </a:lvl9pPr>
    </p:titleStyle>
    <p:bodyStyle>
      <a:lvl1pPr marL="342900" indent="-342900" algn="l" rtl="0" eaLnBrk="0" fontAlgn="base" hangingPunct="0">
        <a:spcBef>
          <a:spcPct val="20000"/>
        </a:spcBef>
        <a:spcAft>
          <a:spcPct val="0"/>
        </a:spcAft>
        <a:buClr>
          <a:srgbClr val="8A0000"/>
        </a:buClr>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rgbClr val="8A0000"/>
        </a:buClr>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8A0000"/>
        </a:buClr>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8A0000"/>
        </a:buClr>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8A0000"/>
        </a:buClr>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lr>
          <a:srgbClr val="8A0000"/>
        </a:buClr>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lr>
          <a:srgbClr val="8A0000"/>
        </a:buClr>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lr>
          <a:srgbClr val="8A0000"/>
        </a:buClr>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lr>
          <a:srgbClr val="8A0000"/>
        </a:buClr>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304800" y="228600"/>
            <a:ext cx="8534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5299" name="Rectangle 3"/>
          <p:cNvSpPr>
            <a:spLocks noGrp="1" noChangeArrowheads="1"/>
          </p:cNvSpPr>
          <p:nvPr>
            <p:ph type="body" idx="1"/>
          </p:nvPr>
        </p:nvSpPr>
        <p:spPr bwMode="auto">
          <a:xfrm>
            <a:off x="304800" y="1981200"/>
            <a:ext cx="8458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 name="Rectangle 10"/>
          <p:cNvSpPr>
            <a:spLocks noChangeArrowheads="1"/>
          </p:cNvSpPr>
          <p:nvPr userDrawn="1"/>
        </p:nvSpPr>
        <p:spPr bwMode="auto">
          <a:xfrm>
            <a:off x="4724400" y="0"/>
            <a:ext cx="4419600" cy="152400"/>
          </a:xfrm>
          <a:prstGeom prst="rect">
            <a:avLst/>
          </a:prstGeom>
          <a:solidFill>
            <a:srgbClr val="990000"/>
          </a:solidFill>
          <a:ln w="9525">
            <a:noFill/>
            <a:miter lim="800000"/>
            <a:headEnd/>
            <a:tailEnd/>
          </a:ln>
          <a:effectLst/>
        </p:spPr>
        <p:txBody>
          <a:bodyPr wrap="none" anchor="ctr"/>
          <a:lstStyle/>
          <a:p>
            <a:pPr>
              <a:defRPr/>
            </a:pPr>
            <a:endParaRPr lang="en-US">
              <a:latin typeface="Arial" pitchFamily="-112" charset="0"/>
              <a:ea typeface="ヒラギノ角ゴ Pro W3" pitchFamily="-112" charset="-128"/>
              <a:cs typeface="ヒラギノ角ゴ Pro W3" pitchFamily="-112" charset="-128"/>
            </a:endParaRPr>
          </a:p>
        </p:txBody>
      </p:sp>
      <p:pic>
        <p:nvPicPr>
          <p:cNvPr id="55301" name="Picture 11" descr="MHA LOGO ONLY"/>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6457950"/>
            <a:ext cx="914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2"/>
          <p:cNvSpPr txBox="1">
            <a:spLocks noChangeArrowheads="1"/>
          </p:cNvSpPr>
          <p:nvPr userDrawn="1"/>
        </p:nvSpPr>
        <p:spPr bwMode="auto">
          <a:xfrm>
            <a:off x="1066800" y="6400800"/>
            <a:ext cx="5410200" cy="3667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000">
                <a:solidFill>
                  <a:srgbClr val="4D4D4D"/>
                </a:solidFill>
                <a:latin typeface="Arial Black" charset="0"/>
              </a:rPr>
              <a:t>McDonough Holland &amp; Allen PC</a:t>
            </a:r>
          </a:p>
          <a:p>
            <a:pPr eaLnBrk="1" hangingPunct="1"/>
            <a:r>
              <a:rPr lang="en-US" altLang="en-US" sz="800">
                <a:solidFill>
                  <a:srgbClr val="4D4D4D"/>
                </a:solidFill>
              </a:rPr>
              <a:t>Attorneys At Law  |  www.mhalaw.com</a:t>
            </a:r>
            <a:endParaRPr lang="en-US" altLang="en-US" sz="800">
              <a:solidFill>
                <a:srgbClr val="4D4D4D"/>
              </a:solidFill>
              <a:latin typeface="Arial Black" charset="0"/>
            </a:endParaRPr>
          </a:p>
        </p:txBody>
      </p:sp>
    </p:spTree>
  </p:cSld>
  <p:clrMap bg1="dk2" tx1="lt1" bg2="dk1" tx2="lt2" accent1="accent1" accent2="accent2" accent3="accent3" accent4="accent4" accent5="accent5" accent6="accent6" hlink="hlink" folHlink="folHlink"/>
  <p:sldLayoutIdLst>
    <p:sldLayoutId id="2147490702" r:id="rId1"/>
    <p:sldLayoutId id="2147490703" r:id="rId2"/>
    <p:sldLayoutId id="2147490704" r:id="rId3"/>
    <p:sldLayoutId id="2147490705" r:id="rId4"/>
    <p:sldLayoutId id="2147490706" r:id="rId5"/>
    <p:sldLayoutId id="2147490707" r:id="rId6"/>
    <p:sldLayoutId id="2147490708" r:id="rId7"/>
    <p:sldLayoutId id="2147490709" r:id="rId8"/>
    <p:sldLayoutId id="2147490710" r:id="rId9"/>
    <p:sldLayoutId id="2147490711" r:id="rId10"/>
    <p:sldLayoutId id="2147490712" r:id="rId11"/>
    <p:sldLayoutId id="2147490713" r:id="rId12"/>
  </p:sldLayoutIdLst>
  <p:hf sldNum="0" hdr="0" ftr="0" dt="0"/>
  <p:txStyles>
    <p:titleStyle>
      <a:lvl1pPr algn="ctr" rtl="0" eaLnBrk="0" fontAlgn="base" hangingPunct="0">
        <a:spcBef>
          <a:spcPct val="0"/>
        </a:spcBef>
        <a:spcAft>
          <a:spcPct val="0"/>
        </a:spcAft>
        <a:defRPr sz="4000">
          <a:solidFill>
            <a:srgbClr val="000000"/>
          </a:solidFill>
          <a:latin typeface="+mj-lt"/>
          <a:ea typeface="+mj-ea"/>
          <a:cs typeface="+mj-cs"/>
        </a:defRPr>
      </a:lvl1pPr>
      <a:lvl2pPr algn="ctr" rtl="0" eaLnBrk="0" fontAlgn="base" hangingPunct="0">
        <a:spcBef>
          <a:spcPct val="0"/>
        </a:spcBef>
        <a:spcAft>
          <a:spcPct val="0"/>
        </a:spcAft>
        <a:defRPr sz="4000">
          <a:solidFill>
            <a:srgbClr val="000000"/>
          </a:solidFill>
          <a:latin typeface="Arial Black"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a:solidFill>
            <a:srgbClr val="000000"/>
          </a:solidFill>
          <a:latin typeface="Arial Black"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a:solidFill>
            <a:srgbClr val="000000"/>
          </a:solidFill>
          <a:latin typeface="Arial Black"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a:solidFill>
            <a:srgbClr val="000000"/>
          </a:solidFill>
          <a:latin typeface="Arial Black" pitchFamily="-112" charset="0"/>
          <a:ea typeface="ＭＳ Ｐゴシック" pitchFamily="-112" charset="-128"/>
          <a:cs typeface="ＭＳ Ｐゴシック" pitchFamily="-112" charset="-128"/>
        </a:defRPr>
      </a:lvl5pPr>
      <a:lvl6pPr marL="457200" algn="ctr" rtl="0" fontAlgn="base">
        <a:spcBef>
          <a:spcPct val="0"/>
        </a:spcBef>
        <a:spcAft>
          <a:spcPct val="0"/>
        </a:spcAft>
        <a:defRPr sz="4000">
          <a:solidFill>
            <a:srgbClr val="000000"/>
          </a:solidFill>
          <a:latin typeface="Arial Black" pitchFamily="-112" charset="0"/>
          <a:ea typeface="ＭＳ Ｐゴシック" pitchFamily="-112" charset="-128"/>
          <a:cs typeface="ＭＳ Ｐゴシック" pitchFamily="-112" charset="-128"/>
        </a:defRPr>
      </a:lvl6pPr>
      <a:lvl7pPr marL="914400" algn="ctr" rtl="0" fontAlgn="base">
        <a:spcBef>
          <a:spcPct val="0"/>
        </a:spcBef>
        <a:spcAft>
          <a:spcPct val="0"/>
        </a:spcAft>
        <a:defRPr sz="4000">
          <a:solidFill>
            <a:srgbClr val="000000"/>
          </a:solidFill>
          <a:latin typeface="Arial Black"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000">
          <a:solidFill>
            <a:srgbClr val="000000"/>
          </a:solidFill>
          <a:latin typeface="Arial Black"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000">
          <a:solidFill>
            <a:srgbClr val="000000"/>
          </a:solidFill>
          <a:latin typeface="Arial Black"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2"/>
        <a:buChar char="Ø"/>
        <a:defRPr sz="3200" b="1">
          <a:solidFill>
            <a:srgbClr val="000000"/>
          </a:solidFill>
          <a:latin typeface="+mn-lt"/>
          <a:ea typeface="+mn-ea"/>
          <a:cs typeface="+mn-cs"/>
        </a:defRPr>
      </a:lvl1pPr>
      <a:lvl2pPr marL="742950" indent="-285750" algn="l" rtl="0" eaLnBrk="0" fontAlgn="base" hangingPunct="0">
        <a:spcBef>
          <a:spcPct val="20000"/>
        </a:spcBef>
        <a:spcAft>
          <a:spcPct val="0"/>
        </a:spcAft>
        <a:buSzPct val="90000"/>
        <a:buFont typeface="Wingdings" charset="2"/>
        <a:buChar char="Ø"/>
        <a:defRPr sz="2800">
          <a:solidFill>
            <a:srgbClr val="000000"/>
          </a:solidFill>
          <a:latin typeface="+mn-lt"/>
          <a:ea typeface="+mn-ea"/>
        </a:defRPr>
      </a:lvl2pPr>
      <a:lvl3pPr marL="1143000" indent="-228600" algn="l" rtl="0" eaLnBrk="0" fontAlgn="base" hangingPunct="0">
        <a:spcBef>
          <a:spcPct val="20000"/>
        </a:spcBef>
        <a:spcAft>
          <a:spcPct val="0"/>
        </a:spcAft>
        <a:buSzPct val="90000"/>
        <a:buFont typeface="Wingdings" charset="2"/>
        <a:buChar char="Ø"/>
        <a:defRPr sz="2400">
          <a:solidFill>
            <a:srgbClr val="000000"/>
          </a:solidFill>
          <a:latin typeface="+mn-lt"/>
          <a:ea typeface="+mn-ea"/>
        </a:defRPr>
      </a:lvl3pPr>
      <a:lvl4pPr marL="1600200" indent="-228600" algn="l" rtl="0" eaLnBrk="0" fontAlgn="base" hangingPunct="0">
        <a:spcBef>
          <a:spcPct val="20000"/>
        </a:spcBef>
        <a:spcAft>
          <a:spcPct val="0"/>
        </a:spcAft>
        <a:buSzPct val="90000"/>
        <a:buFont typeface="Wingdings" charset="2"/>
        <a:buChar char="Ø"/>
        <a:defRPr sz="2000">
          <a:solidFill>
            <a:srgbClr val="000000"/>
          </a:solidFill>
          <a:latin typeface="+mn-lt"/>
          <a:ea typeface="+mn-ea"/>
        </a:defRPr>
      </a:lvl4pPr>
      <a:lvl5pPr marL="2057400" indent="-228600" algn="l" rtl="0" eaLnBrk="0" fontAlgn="base" hangingPunct="0">
        <a:spcBef>
          <a:spcPct val="20000"/>
        </a:spcBef>
        <a:spcAft>
          <a:spcPct val="0"/>
        </a:spcAft>
        <a:buSzPct val="90000"/>
        <a:buFont typeface="Wingdings" charset="2"/>
        <a:buChar char="Ø"/>
        <a:defRPr sz="2000">
          <a:solidFill>
            <a:srgbClr val="000000"/>
          </a:solidFill>
          <a:latin typeface="+mn-lt"/>
          <a:ea typeface="+mn-ea"/>
        </a:defRPr>
      </a:lvl5pPr>
      <a:lvl6pPr marL="2514600" indent="-228600" algn="l" rtl="0" fontAlgn="base">
        <a:spcBef>
          <a:spcPct val="20000"/>
        </a:spcBef>
        <a:spcAft>
          <a:spcPct val="0"/>
        </a:spcAft>
        <a:buSzPct val="90000"/>
        <a:buFont typeface="Wingdings" pitchFamily="-112" charset="2"/>
        <a:buChar char="Ø"/>
        <a:defRPr sz="2000">
          <a:solidFill>
            <a:srgbClr val="000000"/>
          </a:solidFill>
          <a:latin typeface="+mn-lt"/>
          <a:ea typeface="+mn-ea"/>
        </a:defRPr>
      </a:lvl6pPr>
      <a:lvl7pPr marL="2971800" indent="-228600" algn="l" rtl="0" fontAlgn="base">
        <a:spcBef>
          <a:spcPct val="20000"/>
        </a:spcBef>
        <a:spcAft>
          <a:spcPct val="0"/>
        </a:spcAft>
        <a:buSzPct val="90000"/>
        <a:buFont typeface="Wingdings" pitchFamily="-112" charset="2"/>
        <a:buChar char="Ø"/>
        <a:defRPr sz="2000">
          <a:solidFill>
            <a:srgbClr val="000000"/>
          </a:solidFill>
          <a:latin typeface="+mn-lt"/>
          <a:ea typeface="+mn-ea"/>
        </a:defRPr>
      </a:lvl7pPr>
      <a:lvl8pPr marL="3429000" indent="-228600" algn="l" rtl="0" fontAlgn="base">
        <a:spcBef>
          <a:spcPct val="20000"/>
        </a:spcBef>
        <a:spcAft>
          <a:spcPct val="0"/>
        </a:spcAft>
        <a:buSzPct val="90000"/>
        <a:buFont typeface="Wingdings" pitchFamily="-112" charset="2"/>
        <a:buChar char="Ø"/>
        <a:defRPr sz="2000">
          <a:solidFill>
            <a:srgbClr val="000000"/>
          </a:solidFill>
          <a:latin typeface="+mn-lt"/>
          <a:ea typeface="+mn-ea"/>
        </a:defRPr>
      </a:lvl8pPr>
      <a:lvl9pPr marL="3886200" indent="-228600" algn="l" rtl="0" fontAlgn="base">
        <a:spcBef>
          <a:spcPct val="20000"/>
        </a:spcBef>
        <a:spcAft>
          <a:spcPct val="0"/>
        </a:spcAft>
        <a:buSzPct val="90000"/>
        <a:buFont typeface="Wingdings" pitchFamily="-112" charset="2"/>
        <a:buChar char="Ø"/>
        <a:defRPr sz="2000">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533400" y="1676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8" name="Slide Number Placeholder 7"/>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ea typeface="ＭＳ Ｐゴシック" charset="-128"/>
              </a:defRPr>
            </a:lvl1pPr>
          </a:lstStyle>
          <a:p>
            <a:fld id="{B87436D8-94E4-344A-943E-7D8F03635C76}"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90784" r:id="rId1"/>
    <p:sldLayoutId id="2147490785" r:id="rId2"/>
    <p:sldLayoutId id="2147490786" r:id="rId3"/>
    <p:sldLayoutId id="2147490787" r:id="rId4"/>
    <p:sldLayoutId id="2147490788" r:id="rId5"/>
    <p:sldLayoutId id="2147490789" r:id="rId6"/>
    <p:sldLayoutId id="2147490790" r:id="rId7"/>
    <p:sldLayoutId id="2147490791" r:id="rId8"/>
    <p:sldLayoutId id="2147490792" r:id="rId9"/>
    <p:sldLayoutId id="2147490793" r:id="rId10"/>
    <p:sldLayoutId id="2147490794" r:id="rId11"/>
    <p:sldLayoutId id="2147490795" r:id="rId12"/>
    <p:sldLayoutId id="2147490796" r:id="rId13"/>
    <p:sldLayoutId id="2147490797" r:id="rId14"/>
    <p:sldLayoutId id="2147490798" r:id="rId15"/>
    <p:sldLayoutId id="2147490799" r:id="rId16"/>
    <p:sldLayoutId id="2147490800" r:id="rId17"/>
  </p:sldLayoutIdLst>
  <p:hf sldNum="0" hdr="0" ftr="0" dt="0"/>
  <p:txStyles>
    <p:title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304800" y="228600"/>
            <a:ext cx="8534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p:cNvSpPr>
            <a:spLocks noGrp="1" noChangeArrowheads="1"/>
          </p:cNvSpPr>
          <p:nvPr>
            <p:ph type="body" idx="1"/>
          </p:nvPr>
        </p:nvSpPr>
        <p:spPr bwMode="auto">
          <a:xfrm>
            <a:off x="304800" y="1981200"/>
            <a:ext cx="8458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 name="Rectangle 10"/>
          <p:cNvSpPr>
            <a:spLocks noChangeArrowheads="1"/>
          </p:cNvSpPr>
          <p:nvPr userDrawn="1"/>
        </p:nvSpPr>
        <p:spPr bwMode="auto">
          <a:xfrm>
            <a:off x="4724400" y="0"/>
            <a:ext cx="4419600" cy="152400"/>
          </a:xfrm>
          <a:prstGeom prst="rect">
            <a:avLst/>
          </a:prstGeom>
          <a:solidFill>
            <a:srgbClr val="990000"/>
          </a:solidFill>
          <a:ln w="9525">
            <a:noFill/>
            <a:miter lim="800000"/>
            <a:headEnd/>
            <a:tailEnd/>
          </a:ln>
          <a:effectLst/>
        </p:spPr>
        <p:txBody>
          <a:bodyPr wrap="none" anchor="ctr"/>
          <a:lstStyle/>
          <a:p>
            <a:pPr>
              <a:defRPr/>
            </a:pPr>
            <a:endParaRPr lang="en-US">
              <a:latin typeface="Arial" pitchFamily="-110" charset="0"/>
              <a:ea typeface="ＭＳ Ｐゴシック" pitchFamily="-110" charset="-128"/>
            </a:endParaRPr>
          </a:p>
        </p:txBody>
      </p:sp>
      <p:pic>
        <p:nvPicPr>
          <p:cNvPr id="87045" name="Picture 11" descr="MHA LOGO ONLY"/>
          <p:cNvPicPr>
            <a:picLocks noChangeAspect="1" noChangeArrowheads="1"/>
          </p:cNvPicPr>
          <p:nvPr userDrawn="1"/>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6457950"/>
            <a:ext cx="914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2"/>
          <p:cNvSpPr txBox="1">
            <a:spLocks noChangeArrowheads="1"/>
          </p:cNvSpPr>
          <p:nvPr userDrawn="1"/>
        </p:nvSpPr>
        <p:spPr bwMode="auto">
          <a:xfrm>
            <a:off x="1066800" y="6400800"/>
            <a:ext cx="5410200" cy="3667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000">
                <a:solidFill>
                  <a:srgbClr val="4D4D4D"/>
                </a:solidFill>
                <a:latin typeface="Arial Black" charset="0"/>
                <a:ea typeface="ＭＳ Ｐゴシック" charset="-128"/>
              </a:rPr>
              <a:t>McDonough Holland &amp; Allen PC</a:t>
            </a:r>
          </a:p>
          <a:p>
            <a:pPr eaLnBrk="1" hangingPunct="1"/>
            <a:r>
              <a:rPr lang="en-US" altLang="en-US" sz="800">
                <a:solidFill>
                  <a:srgbClr val="4D4D4D"/>
                </a:solidFill>
                <a:ea typeface="ＭＳ Ｐゴシック" charset="-128"/>
              </a:rPr>
              <a:t>Attorneys At Law  |  www.mhalaw.com</a:t>
            </a:r>
            <a:endParaRPr lang="en-US" altLang="en-US" sz="800">
              <a:solidFill>
                <a:srgbClr val="4D4D4D"/>
              </a:solidFill>
              <a:latin typeface="Arial Black" charset="0"/>
              <a:ea typeface="ＭＳ Ｐゴシック" charset="-128"/>
            </a:endParaRPr>
          </a:p>
        </p:txBody>
      </p:sp>
    </p:spTree>
  </p:cSld>
  <p:clrMap bg1="dk2" tx1="lt1" bg2="dk1" tx2="lt2" accent1="accent1" accent2="accent2" accent3="accent3" accent4="accent4" accent5="accent5" accent6="accent6" hlink="hlink" folHlink="folHlink"/>
  <p:sldLayoutIdLst>
    <p:sldLayoutId id="2147490714" r:id="rId1"/>
    <p:sldLayoutId id="2147490715" r:id="rId2"/>
    <p:sldLayoutId id="2147490716" r:id="rId3"/>
    <p:sldLayoutId id="2147490717" r:id="rId4"/>
    <p:sldLayoutId id="2147490718" r:id="rId5"/>
    <p:sldLayoutId id="2147490719" r:id="rId6"/>
    <p:sldLayoutId id="2147490720" r:id="rId7"/>
    <p:sldLayoutId id="2147490721" r:id="rId8"/>
    <p:sldLayoutId id="2147490722" r:id="rId9"/>
    <p:sldLayoutId id="2147490723" r:id="rId10"/>
    <p:sldLayoutId id="2147490724" r:id="rId11"/>
    <p:sldLayoutId id="2147490725" r:id="rId12"/>
    <p:sldLayoutId id="2147490726" r:id="rId13"/>
    <p:sldLayoutId id="2147490727" r:id="rId14"/>
  </p:sldLayoutIdLst>
  <p:transition spd="slow">
    <p:fade/>
  </p:transition>
  <p:hf sldNum="0" hdr="0" ftr="0" dt="0"/>
  <p:txStyles>
    <p:titleStyle>
      <a:lvl1pPr algn="ctr" rtl="0" eaLnBrk="0" fontAlgn="base" hangingPunct="0">
        <a:spcBef>
          <a:spcPct val="0"/>
        </a:spcBef>
        <a:spcAft>
          <a:spcPct val="0"/>
        </a:spcAft>
        <a:defRPr sz="4000">
          <a:solidFill>
            <a:srgbClr val="000000"/>
          </a:solidFill>
          <a:latin typeface="+mj-lt"/>
          <a:ea typeface="+mj-ea"/>
          <a:cs typeface="+mj-cs"/>
        </a:defRPr>
      </a:lvl1pPr>
      <a:lvl2pPr algn="ctr" rtl="0" eaLnBrk="0" fontAlgn="base" hangingPunct="0">
        <a:spcBef>
          <a:spcPct val="0"/>
        </a:spcBef>
        <a:spcAft>
          <a:spcPct val="0"/>
        </a:spcAft>
        <a:defRPr sz="4000">
          <a:solidFill>
            <a:srgbClr val="000000"/>
          </a:solidFill>
          <a:latin typeface="Arial Black"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000">
          <a:solidFill>
            <a:srgbClr val="000000"/>
          </a:solidFill>
          <a:latin typeface="Arial Black"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000">
          <a:solidFill>
            <a:srgbClr val="000000"/>
          </a:solidFill>
          <a:latin typeface="Arial Black"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000">
          <a:solidFill>
            <a:srgbClr val="000000"/>
          </a:solidFill>
          <a:latin typeface="Arial Black" pitchFamily="-110" charset="0"/>
          <a:ea typeface="ＭＳ Ｐゴシック" pitchFamily="-110" charset="-128"/>
          <a:cs typeface="ＭＳ Ｐゴシック" pitchFamily="-110" charset="-128"/>
        </a:defRPr>
      </a:lvl5pPr>
      <a:lvl6pPr marL="457200" algn="ctr" rtl="0" fontAlgn="base">
        <a:spcBef>
          <a:spcPct val="0"/>
        </a:spcBef>
        <a:spcAft>
          <a:spcPct val="0"/>
        </a:spcAft>
        <a:defRPr sz="4000">
          <a:solidFill>
            <a:srgbClr val="000000"/>
          </a:solidFill>
          <a:latin typeface="Arial Black" pitchFamily="-110" charset="0"/>
          <a:ea typeface="ＭＳ Ｐゴシック" pitchFamily="-110" charset="-128"/>
          <a:cs typeface="ＭＳ Ｐゴシック" pitchFamily="-110" charset="-128"/>
        </a:defRPr>
      </a:lvl6pPr>
      <a:lvl7pPr marL="914400" algn="ctr" rtl="0" fontAlgn="base">
        <a:spcBef>
          <a:spcPct val="0"/>
        </a:spcBef>
        <a:spcAft>
          <a:spcPct val="0"/>
        </a:spcAft>
        <a:defRPr sz="4000">
          <a:solidFill>
            <a:srgbClr val="000000"/>
          </a:solidFill>
          <a:latin typeface="Arial Black"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000">
          <a:solidFill>
            <a:srgbClr val="000000"/>
          </a:solidFill>
          <a:latin typeface="Arial Black"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000">
          <a:solidFill>
            <a:srgbClr val="000000"/>
          </a:solidFill>
          <a:latin typeface="Arial Black"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Font typeface="Wingdings" charset="2"/>
        <a:buChar char="Ø"/>
        <a:defRPr sz="3200" b="1">
          <a:solidFill>
            <a:srgbClr val="000000"/>
          </a:solidFill>
          <a:latin typeface="+mn-lt"/>
          <a:ea typeface="+mn-ea"/>
          <a:cs typeface="+mn-cs"/>
        </a:defRPr>
      </a:lvl1pPr>
      <a:lvl2pPr marL="742950" indent="-285750" algn="l" rtl="0" eaLnBrk="0" fontAlgn="base" hangingPunct="0">
        <a:spcBef>
          <a:spcPct val="20000"/>
        </a:spcBef>
        <a:spcAft>
          <a:spcPct val="0"/>
        </a:spcAft>
        <a:buSzPct val="90000"/>
        <a:buFont typeface="Wingdings" charset="2"/>
        <a:buChar char="Ø"/>
        <a:defRPr sz="2800">
          <a:solidFill>
            <a:srgbClr val="000000"/>
          </a:solidFill>
          <a:latin typeface="+mn-lt"/>
          <a:ea typeface="+mn-ea"/>
        </a:defRPr>
      </a:lvl2pPr>
      <a:lvl3pPr marL="1143000" indent="-228600" algn="l" rtl="0" eaLnBrk="0" fontAlgn="base" hangingPunct="0">
        <a:spcBef>
          <a:spcPct val="20000"/>
        </a:spcBef>
        <a:spcAft>
          <a:spcPct val="0"/>
        </a:spcAft>
        <a:buSzPct val="90000"/>
        <a:buFont typeface="Wingdings" charset="2"/>
        <a:buChar char="Ø"/>
        <a:defRPr sz="2400">
          <a:solidFill>
            <a:srgbClr val="000000"/>
          </a:solidFill>
          <a:latin typeface="+mn-lt"/>
          <a:ea typeface="+mn-ea"/>
        </a:defRPr>
      </a:lvl3pPr>
      <a:lvl4pPr marL="1600200" indent="-228600" algn="l" rtl="0" eaLnBrk="0" fontAlgn="base" hangingPunct="0">
        <a:spcBef>
          <a:spcPct val="20000"/>
        </a:spcBef>
        <a:spcAft>
          <a:spcPct val="0"/>
        </a:spcAft>
        <a:buSzPct val="90000"/>
        <a:buFont typeface="Wingdings" charset="2"/>
        <a:buChar char="Ø"/>
        <a:defRPr sz="2000">
          <a:solidFill>
            <a:srgbClr val="000000"/>
          </a:solidFill>
          <a:latin typeface="+mn-lt"/>
          <a:ea typeface="+mn-ea"/>
        </a:defRPr>
      </a:lvl4pPr>
      <a:lvl5pPr marL="2057400" indent="-228600" algn="l" rtl="0" eaLnBrk="0" fontAlgn="base" hangingPunct="0">
        <a:spcBef>
          <a:spcPct val="20000"/>
        </a:spcBef>
        <a:spcAft>
          <a:spcPct val="0"/>
        </a:spcAft>
        <a:buSzPct val="90000"/>
        <a:buFont typeface="Wingdings" charset="2"/>
        <a:buChar char="Ø"/>
        <a:defRPr sz="2000">
          <a:solidFill>
            <a:srgbClr val="000000"/>
          </a:solidFill>
          <a:latin typeface="+mn-lt"/>
          <a:ea typeface="+mn-ea"/>
        </a:defRPr>
      </a:lvl5pPr>
      <a:lvl6pPr marL="2514600" indent="-228600" algn="l" rtl="0" fontAlgn="base">
        <a:spcBef>
          <a:spcPct val="20000"/>
        </a:spcBef>
        <a:spcAft>
          <a:spcPct val="0"/>
        </a:spcAft>
        <a:buSzPct val="90000"/>
        <a:buFont typeface="Wingdings" pitchFamily="-110" charset="2"/>
        <a:buChar char="Ø"/>
        <a:defRPr sz="2000">
          <a:solidFill>
            <a:srgbClr val="000000"/>
          </a:solidFill>
          <a:latin typeface="+mn-lt"/>
          <a:ea typeface="+mn-ea"/>
        </a:defRPr>
      </a:lvl6pPr>
      <a:lvl7pPr marL="2971800" indent="-228600" algn="l" rtl="0" fontAlgn="base">
        <a:spcBef>
          <a:spcPct val="20000"/>
        </a:spcBef>
        <a:spcAft>
          <a:spcPct val="0"/>
        </a:spcAft>
        <a:buSzPct val="90000"/>
        <a:buFont typeface="Wingdings" pitchFamily="-110" charset="2"/>
        <a:buChar char="Ø"/>
        <a:defRPr sz="2000">
          <a:solidFill>
            <a:srgbClr val="000000"/>
          </a:solidFill>
          <a:latin typeface="+mn-lt"/>
          <a:ea typeface="+mn-ea"/>
        </a:defRPr>
      </a:lvl7pPr>
      <a:lvl8pPr marL="3429000" indent="-228600" algn="l" rtl="0" fontAlgn="base">
        <a:spcBef>
          <a:spcPct val="20000"/>
        </a:spcBef>
        <a:spcAft>
          <a:spcPct val="0"/>
        </a:spcAft>
        <a:buSzPct val="90000"/>
        <a:buFont typeface="Wingdings" pitchFamily="-110" charset="2"/>
        <a:buChar char="Ø"/>
        <a:defRPr sz="2000">
          <a:solidFill>
            <a:srgbClr val="000000"/>
          </a:solidFill>
          <a:latin typeface="+mn-lt"/>
          <a:ea typeface="+mn-ea"/>
        </a:defRPr>
      </a:lvl8pPr>
      <a:lvl9pPr marL="3886200" indent="-228600" algn="l" rtl="0" fontAlgn="base">
        <a:spcBef>
          <a:spcPct val="20000"/>
        </a:spcBef>
        <a:spcAft>
          <a:spcPct val="0"/>
        </a:spcAft>
        <a:buSzPct val="90000"/>
        <a:buFont typeface="Wingdings" pitchFamily="-110" charset="2"/>
        <a:buChar char="Ø"/>
        <a:defRPr sz="2000">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533400" y="1676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5" name="TextBox 4"/>
          <p:cNvSpPr txBox="1"/>
          <p:nvPr userDrawn="1"/>
        </p:nvSpPr>
        <p:spPr>
          <a:xfrm>
            <a:off x="0" y="6581775"/>
            <a:ext cx="2555875" cy="276225"/>
          </a:xfrm>
          <a:prstGeom prst="rect">
            <a:avLst/>
          </a:prstGeom>
          <a:noFill/>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a:ea typeface="ＭＳ Ｐゴシック" charset="-128"/>
              </a:rPr>
              <a:t>© 2009 Lean Construction Institute</a:t>
            </a:r>
          </a:p>
        </p:txBody>
      </p:sp>
      <p:grpSp>
        <p:nvGrpSpPr>
          <p:cNvPr id="102404" name="Group 3"/>
          <p:cNvGrpSpPr>
            <a:grpSpLocks/>
          </p:cNvGrpSpPr>
          <p:nvPr userDrawn="1"/>
        </p:nvGrpSpPr>
        <p:grpSpPr bwMode="auto">
          <a:xfrm>
            <a:off x="4572000" y="6551613"/>
            <a:ext cx="406400" cy="306387"/>
            <a:chOff x="3168" y="4392"/>
            <a:chExt cx="283" cy="212"/>
          </a:xfrm>
        </p:grpSpPr>
        <p:sp>
          <p:nvSpPr>
            <p:cNvPr id="7" name="AutoShape 4"/>
            <p:cNvSpPr>
              <a:spLocks noChangeArrowheads="1"/>
            </p:cNvSpPr>
            <p:nvPr/>
          </p:nvSpPr>
          <p:spPr bwMode="auto">
            <a:xfrm>
              <a:off x="3168" y="4392"/>
              <a:ext cx="283" cy="212"/>
            </a:xfrm>
            <a:prstGeom prst="roundRect">
              <a:avLst>
                <a:gd name="adj" fmla="val 468"/>
              </a:avLst>
            </a:prstGeom>
            <a:noFill/>
            <a:ln w="9525">
              <a:noFill/>
              <a:round/>
              <a:headEnd/>
              <a:tailEnd/>
            </a:ln>
            <a:effectLst/>
          </p:spPr>
          <p:txBody>
            <a:bodyPr wrap="none" anchor="ctr"/>
            <a:lstStyle/>
            <a:p>
              <a:pPr>
                <a:defRPr/>
              </a:pPr>
              <a:endParaRPr lang="en-US" sz="1400">
                <a:latin typeface="Arial" pitchFamily="-65" charset="0"/>
                <a:ea typeface="ＭＳ Ｐゴシック" pitchFamily="-65" charset="-128"/>
              </a:endParaRPr>
            </a:p>
          </p:txBody>
        </p:sp>
        <p:grpSp>
          <p:nvGrpSpPr>
            <p:cNvPr id="102406" name="Group 5"/>
            <p:cNvGrpSpPr>
              <a:grpSpLocks/>
            </p:cNvGrpSpPr>
            <p:nvPr/>
          </p:nvGrpSpPr>
          <p:grpSpPr bwMode="auto">
            <a:xfrm>
              <a:off x="3168" y="4392"/>
              <a:ext cx="279" cy="208"/>
              <a:chOff x="3168" y="4392"/>
              <a:chExt cx="279" cy="208"/>
            </a:xfrm>
          </p:grpSpPr>
          <p:sp>
            <p:nvSpPr>
              <p:cNvPr id="10" name="AutoShape 6"/>
              <p:cNvSpPr>
                <a:spLocks noChangeArrowheads="1"/>
              </p:cNvSpPr>
              <p:nvPr/>
            </p:nvSpPr>
            <p:spPr bwMode="auto">
              <a:xfrm>
                <a:off x="3168" y="4392"/>
                <a:ext cx="279" cy="208"/>
              </a:xfrm>
              <a:prstGeom prst="roundRect">
                <a:avLst>
                  <a:gd name="adj" fmla="val 477"/>
                </a:avLst>
              </a:prstGeom>
              <a:noFill/>
              <a:ln w="9525">
                <a:noFill/>
                <a:round/>
                <a:headEnd/>
                <a:tailEnd/>
              </a:ln>
              <a:effectLst/>
            </p:spPr>
            <p:txBody>
              <a:bodyPr wrap="none" anchor="ctr"/>
              <a:lstStyle/>
              <a:p>
                <a:pPr>
                  <a:defRPr/>
                </a:pPr>
                <a:endParaRPr lang="en-US" sz="1400">
                  <a:latin typeface="Arial" pitchFamily="-65" charset="0"/>
                  <a:ea typeface="ＭＳ Ｐゴシック" pitchFamily="-65" charset="-128"/>
                </a:endParaRPr>
              </a:p>
            </p:txBody>
          </p:sp>
          <p:grpSp>
            <p:nvGrpSpPr>
              <p:cNvPr id="102408" name="Group 7"/>
              <p:cNvGrpSpPr>
                <a:grpSpLocks/>
              </p:cNvGrpSpPr>
              <p:nvPr/>
            </p:nvGrpSpPr>
            <p:grpSpPr bwMode="auto">
              <a:xfrm>
                <a:off x="3168" y="4392"/>
                <a:ext cx="270" cy="199"/>
                <a:chOff x="3168" y="4392"/>
                <a:chExt cx="270" cy="199"/>
              </a:xfrm>
            </p:grpSpPr>
            <p:sp>
              <p:nvSpPr>
                <p:cNvPr id="12" name="AutoShape 8"/>
                <p:cNvSpPr>
                  <a:spLocks noChangeArrowheads="1"/>
                </p:cNvSpPr>
                <p:nvPr/>
              </p:nvSpPr>
              <p:spPr bwMode="auto">
                <a:xfrm>
                  <a:off x="3168" y="4392"/>
                  <a:ext cx="270" cy="199"/>
                </a:xfrm>
                <a:prstGeom prst="roundRect">
                  <a:avLst>
                    <a:gd name="adj" fmla="val 486"/>
                  </a:avLst>
                </a:prstGeom>
                <a:noFill/>
                <a:ln w="9525">
                  <a:noFill/>
                  <a:round/>
                  <a:headEnd/>
                  <a:tailEnd/>
                </a:ln>
                <a:effectLst/>
              </p:spPr>
              <p:txBody>
                <a:bodyPr wrap="none" anchor="ctr"/>
                <a:lstStyle/>
                <a:p>
                  <a:pPr>
                    <a:defRPr/>
                  </a:pPr>
                  <a:endParaRPr lang="en-US" sz="1400">
                    <a:latin typeface="Arial" pitchFamily="-65" charset="0"/>
                    <a:ea typeface="ＭＳ Ｐゴシック" pitchFamily="-65" charset="-128"/>
                  </a:endParaRPr>
                </a:p>
              </p:txBody>
            </p:sp>
            <p:grpSp>
              <p:nvGrpSpPr>
                <p:cNvPr id="102410" name="Group 9"/>
                <p:cNvGrpSpPr>
                  <a:grpSpLocks/>
                </p:cNvGrpSpPr>
                <p:nvPr/>
              </p:nvGrpSpPr>
              <p:grpSpPr bwMode="auto">
                <a:xfrm>
                  <a:off x="3168" y="4392"/>
                  <a:ext cx="268" cy="197"/>
                  <a:chOff x="3168" y="4392"/>
                  <a:chExt cx="268" cy="197"/>
                </a:xfrm>
              </p:grpSpPr>
              <p:sp>
                <p:nvSpPr>
                  <p:cNvPr id="14" name="AutoShape 10"/>
                  <p:cNvSpPr>
                    <a:spLocks noChangeArrowheads="1"/>
                  </p:cNvSpPr>
                  <p:nvPr/>
                </p:nvSpPr>
                <p:spPr bwMode="auto">
                  <a:xfrm>
                    <a:off x="3168" y="4392"/>
                    <a:ext cx="268" cy="197"/>
                  </a:xfrm>
                  <a:prstGeom prst="roundRect">
                    <a:avLst>
                      <a:gd name="adj" fmla="val 491"/>
                    </a:avLst>
                  </a:prstGeom>
                  <a:noFill/>
                  <a:ln w="9525">
                    <a:noFill/>
                    <a:round/>
                    <a:headEnd/>
                    <a:tailEnd/>
                  </a:ln>
                  <a:effectLst/>
                </p:spPr>
                <p:txBody>
                  <a:bodyPr wrap="none" anchor="ctr"/>
                  <a:lstStyle/>
                  <a:p>
                    <a:pPr>
                      <a:defRPr/>
                    </a:pPr>
                    <a:endParaRPr lang="en-US" sz="1400">
                      <a:latin typeface="Arial" pitchFamily="-65" charset="0"/>
                      <a:ea typeface="ＭＳ Ｐゴシック" pitchFamily="-65" charset="-128"/>
                    </a:endParaRPr>
                  </a:p>
                </p:txBody>
              </p:sp>
              <p:grpSp>
                <p:nvGrpSpPr>
                  <p:cNvPr id="102412" name="Group 11"/>
                  <p:cNvGrpSpPr>
                    <a:grpSpLocks/>
                  </p:cNvGrpSpPr>
                  <p:nvPr/>
                </p:nvGrpSpPr>
                <p:grpSpPr bwMode="auto">
                  <a:xfrm>
                    <a:off x="3168" y="4392"/>
                    <a:ext cx="263" cy="196"/>
                    <a:chOff x="3168" y="4392"/>
                    <a:chExt cx="263" cy="196"/>
                  </a:xfrm>
                </p:grpSpPr>
                <p:sp>
                  <p:nvSpPr>
                    <p:cNvPr id="16" name="AutoShape 12"/>
                    <p:cNvSpPr>
                      <a:spLocks noChangeArrowheads="1"/>
                    </p:cNvSpPr>
                    <p:nvPr/>
                  </p:nvSpPr>
                  <p:spPr bwMode="auto">
                    <a:xfrm>
                      <a:off x="3168" y="4392"/>
                      <a:ext cx="247" cy="196"/>
                    </a:xfrm>
                    <a:prstGeom prst="roundRect">
                      <a:avLst>
                        <a:gd name="adj" fmla="val 491"/>
                      </a:avLst>
                    </a:prstGeom>
                    <a:noFill/>
                    <a:ln w="9525">
                      <a:noFill/>
                      <a:round/>
                      <a:headEnd/>
                      <a:tailEnd/>
                    </a:ln>
                    <a:effectLst/>
                  </p:spPr>
                  <p:txBody>
                    <a:bodyPr wrap="none" anchor="ctr"/>
                    <a:lstStyle/>
                    <a:p>
                      <a:pPr>
                        <a:defRPr/>
                      </a:pPr>
                      <a:endParaRPr lang="en-US" sz="1400">
                        <a:latin typeface="Arial" pitchFamily="-65" charset="0"/>
                        <a:ea typeface="ＭＳ Ｐゴシック" pitchFamily="-65" charset="-128"/>
                      </a:endParaRPr>
                    </a:p>
                  </p:txBody>
                </p:sp>
                <p:grpSp>
                  <p:nvGrpSpPr>
                    <p:cNvPr id="102414" name="Group 13"/>
                    <p:cNvGrpSpPr>
                      <a:grpSpLocks/>
                    </p:cNvGrpSpPr>
                    <p:nvPr/>
                  </p:nvGrpSpPr>
                  <p:grpSpPr bwMode="auto">
                    <a:xfrm>
                      <a:off x="3168" y="4392"/>
                      <a:ext cx="263" cy="196"/>
                      <a:chOff x="3168" y="4392"/>
                      <a:chExt cx="263" cy="196"/>
                    </a:xfrm>
                  </p:grpSpPr>
                  <p:sp>
                    <p:nvSpPr>
                      <p:cNvPr id="18" name="AutoShape 14"/>
                      <p:cNvSpPr>
                        <a:spLocks noChangeArrowheads="1"/>
                      </p:cNvSpPr>
                      <p:nvPr/>
                    </p:nvSpPr>
                    <p:spPr bwMode="auto">
                      <a:xfrm>
                        <a:off x="3168" y="4392"/>
                        <a:ext cx="247" cy="196"/>
                      </a:xfrm>
                      <a:prstGeom prst="roundRect">
                        <a:avLst>
                          <a:gd name="adj" fmla="val 491"/>
                        </a:avLst>
                      </a:prstGeom>
                      <a:noFill/>
                      <a:ln w="9525">
                        <a:noFill/>
                        <a:round/>
                        <a:headEnd/>
                        <a:tailEnd/>
                      </a:ln>
                      <a:effectLst/>
                    </p:spPr>
                    <p:txBody>
                      <a:bodyPr wrap="none" anchor="ctr"/>
                      <a:lstStyle/>
                      <a:p>
                        <a:pPr>
                          <a:defRPr/>
                        </a:pPr>
                        <a:endParaRPr lang="en-US" sz="1400">
                          <a:latin typeface="Arial" pitchFamily="-65" charset="0"/>
                          <a:ea typeface="ＭＳ Ｐゴシック" pitchFamily="-65" charset="-128"/>
                        </a:endParaRPr>
                      </a:p>
                    </p:txBody>
                  </p:sp>
                  <p:sp>
                    <p:nvSpPr>
                      <p:cNvPr id="19" name="AutoShape 15"/>
                      <p:cNvSpPr>
                        <a:spLocks noChangeArrowheads="1"/>
                      </p:cNvSpPr>
                      <p:nvPr/>
                    </p:nvSpPr>
                    <p:spPr bwMode="auto">
                      <a:xfrm>
                        <a:off x="3168" y="4392"/>
                        <a:ext cx="153" cy="147"/>
                      </a:xfrm>
                      <a:prstGeom prst="roundRect">
                        <a:avLst>
                          <a:gd name="adj" fmla="val 500"/>
                        </a:avLst>
                      </a:prstGeom>
                      <a:noFill/>
                      <a:ln w="9525">
                        <a:noFill/>
                        <a:round/>
                        <a:headEnd/>
                        <a:tailEnd/>
                      </a:ln>
                      <a:effectLst/>
                    </p:spPr>
                    <p:txBody>
                      <a:bodyPr wrap="none" lIns="0" tIns="0" rIns="0" bIns="0">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AC2E3A5B-E3E4-AD47-AEA9-DC4B966BA27E}" type="slidenum">
                          <a:rPr lang="en-GB" altLang="en-US" sz="1400">
                            <a:solidFill>
                              <a:srgbClr val="FFFFFF"/>
                            </a:solidFill>
                            <a:ea typeface="ＭＳ Ｐゴシック" charset="-128"/>
                          </a:rPr>
                          <a:pPr eaLnBrk="1" hangingPunct="1">
                            <a:buSzPct val="45000"/>
                            <a:buFont typeface="StarSymbol" charset="0"/>
                            <a:buNone/>
                          </a:pPr>
                          <a:t>‹#›</a:t>
                        </a:fld>
                        <a:endParaRPr lang="en-GB" altLang="en-US" sz="1400">
                          <a:solidFill>
                            <a:srgbClr val="FFFFFF"/>
                          </a:solidFill>
                          <a:ea typeface="ＭＳ Ｐゴシック" charset="-128"/>
                        </a:endParaRPr>
                      </a:p>
                    </p:txBody>
                  </p:sp>
                </p:grpSp>
              </p:grpSp>
            </p:grpSp>
          </p:grpSp>
        </p:grpSp>
      </p:grpSp>
    </p:spTree>
  </p:cSld>
  <p:clrMap bg1="lt1" tx1="dk1" bg2="lt2" tx2="dk2" accent1="accent1" accent2="accent2" accent3="accent3" accent4="accent4" accent5="accent5" accent6="accent6" hlink="hlink" folHlink="folHlink"/>
  <p:sldLayoutIdLst>
    <p:sldLayoutId id="2147490728" r:id="rId1"/>
    <p:sldLayoutId id="2147490729" r:id="rId2"/>
    <p:sldLayoutId id="2147490730" r:id="rId3"/>
    <p:sldLayoutId id="2147490731" r:id="rId4"/>
    <p:sldLayoutId id="2147490732" r:id="rId5"/>
    <p:sldLayoutId id="2147490733" r:id="rId6"/>
    <p:sldLayoutId id="2147490734" r:id="rId7"/>
    <p:sldLayoutId id="2147490735" r:id="rId8"/>
    <p:sldLayoutId id="2147490736" r:id="rId9"/>
    <p:sldLayoutId id="2147490737" r:id="rId10"/>
    <p:sldLayoutId id="2147490738" r:id="rId11"/>
    <p:sldLayoutId id="2147490739" r:id="rId12"/>
    <p:sldLayoutId id="2147490740" r:id="rId13"/>
    <p:sldLayoutId id="2147490741" r:id="rId14"/>
    <p:sldLayoutId id="2147490742" r:id="rId15"/>
    <p:sldLayoutId id="2147490743" r:id="rId16"/>
    <p:sldLayoutId id="2147490744" r:id="rId17"/>
    <p:sldLayoutId id="2147490745" r:id="rId18"/>
  </p:sldLayoutIdLst>
  <p:hf sldNum="0" hdr="0" ftr="0" dt="0"/>
  <p:txStyles>
    <p:title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533400" y="1676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5" name="TextBox 4"/>
          <p:cNvSpPr txBox="1"/>
          <p:nvPr userDrawn="1"/>
        </p:nvSpPr>
        <p:spPr>
          <a:xfrm>
            <a:off x="0" y="6581775"/>
            <a:ext cx="2360613" cy="276225"/>
          </a:xfrm>
          <a:prstGeom prst="rect">
            <a:avLst/>
          </a:prstGeom>
          <a:noFill/>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a:t>© 2009 Lean Project Consulting</a:t>
            </a:r>
          </a:p>
        </p:txBody>
      </p:sp>
      <p:sp>
        <p:nvSpPr>
          <p:cNvPr id="8" name="Slide Number Placeholder 7"/>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a typeface="ＭＳ Ｐゴシック" charset="-128"/>
              </a:defRPr>
            </a:lvl1pPr>
          </a:lstStyle>
          <a:p>
            <a:fld id="{3B6A0551-5B55-DA40-8D1C-C7E4A9467DE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801" r:id="rId1"/>
    <p:sldLayoutId id="2147490802" r:id="rId2"/>
    <p:sldLayoutId id="2147490803" r:id="rId3"/>
    <p:sldLayoutId id="2147490804" r:id="rId4"/>
    <p:sldLayoutId id="2147490805" r:id="rId5"/>
    <p:sldLayoutId id="2147490806" r:id="rId6"/>
    <p:sldLayoutId id="2147490807" r:id="rId7"/>
    <p:sldLayoutId id="2147490808" r:id="rId8"/>
    <p:sldLayoutId id="2147490809" r:id="rId9"/>
    <p:sldLayoutId id="2147490810" r:id="rId10"/>
    <p:sldLayoutId id="2147490811" r:id="rId11"/>
    <p:sldLayoutId id="2147490812" r:id="rId12"/>
    <p:sldLayoutId id="2147490813" r:id="rId13"/>
    <p:sldLayoutId id="2147490814" r:id="rId14"/>
    <p:sldLayoutId id="2147490815" r:id="rId15"/>
    <p:sldLayoutId id="2147490816" r:id="rId16"/>
    <p:sldLayoutId id="2147490817" r:id="rId17"/>
  </p:sldLayoutIdLst>
  <p:hf sldNum="0" hdr="0" ftr="0" dt="0"/>
  <p:txStyles>
    <p:title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accent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6.png"/><Relationship Id="rId3"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4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4.xml"/></Relationships>
</file>

<file path=ppt/slides/_rels/slide10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80.xml"/><Relationship Id="rId2" Type="http://schemas.openxmlformats.org/officeDocument/2006/relationships/notesSlide" Target="../notesSlides/notesSlide7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76.xml"/></Relationships>
</file>

<file path=ppt/slides/_rels/slide10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49.jpeg"/><Relationship Id="rId1" Type="http://schemas.openxmlformats.org/officeDocument/2006/relationships/slideLayout" Target="../slideLayouts/slideLayout80.xml"/><Relationship Id="rId2" Type="http://schemas.openxmlformats.org/officeDocument/2006/relationships/notesSlide" Target="../notesSlides/notesSlide7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5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8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99.xml"/><Relationship Id="rId2" Type="http://schemas.openxmlformats.org/officeDocument/2006/relationships/image" Target="../media/image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oleObject" Target="../embeddings/oleObject2.bin"/><Relationship Id="rId5" Type="http://schemas.openxmlformats.org/officeDocument/2006/relationships/image" Target="../media/image55.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92.xml"/><Relationship Id="rId4" Type="http://schemas.openxmlformats.org/officeDocument/2006/relationships/oleObject" Target="../embeddings/oleObject3.bin"/><Relationship Id="rId5" Type="http://schemas.openxmlformats.org/officeDocument/2006/relationships/image" Target="../media/image56.emf"/><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5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58.w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98.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98.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png"/><Relationship Id="rId1" Type="http://schemas.openxmlformats.org/officeDocument/2006/relationships/slideLayout" Target="../slideLayouts/slideLayout98.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8.xml"/><Relationship Id="rId3" Type="http://schemas.openxmlformats.org/officeDocument/2006/relationships/image" Target="../media/image1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microsoft.com/office/2007/relationships/media" Target="\Users\greg_a_howell\Documents\Active%20Docs\1%20Coming%20Meetings:PResentations\Z%20Past%20Seminars:Meetings\04%20Meetings\04:02%20IntroAtlanta\107-0746*_MVI.AVI" TargetMode="External"/><Relationship Id="rId4" Type="http://schemas.openxmlformats.org/officeDocument/2006/relationships/video" Target="\Users\greg_a_howell\Documents\Active%20Docs\1%20Coming%20Meetings:PResentations\Z%20Past%20Seminars:Meetings\04%20Meetings\04:02%20IntroAtlanta\107-0746*_MVI.AVI" TargetMode="External"/><Relationship Id="rId5" Type="http://schemas.openxmlformats.org/officeDocument/2006/relationships/slideLayout" Target="../slideLayouts/slideLayout7.xml"/><Relationship Id="rId6" Type="http://schemas.openxmlformats.org/officeDocument/2006/relationships/notesSlide" Target="../notesSlides/notesSlide21.xml"/><Relationship Id="rId7" Type="http://schemas.openxmlformats.org/officeDocument/2006/relationships/image" Target="../media/image26.wmf"/><Relationship Id="rId8" Type="http://schemas.openxmlformats.org/officeDocument/2006/relationships/image" Target="../media/image27.png"/><Relationship Id="rId1" Type="http://schemas.microsoft.com/office/2007/relationships/media" Target="107-0746*_MVI" TargetMode="External"/><Relationship Id="rId2" Type="http://schemas.openxmlformats.org/officeDocument/2006/relationships/video" Target="107-0746*_MV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1.png"/><Relationship Id="rId1" Type="http://schemas.microsoft.com/office/2007/relationships/media" Target="\Users\greg_a_howell\Documents\Less%20active%20Docs\NewArticles\LeanPapers\Modular\CourtCHt-ATIFv2.wmv" TargetMode="External"/><Relationship Id="rId2" Type="http://schemas.openxmlformats.org/officeDocument/2006/relationships/video" Target="\Users\greg_a_howell\Documents\Less%20active%20Docs\NewArticles\LeanPapers\Modular\CourtCHt-ATIFv2.wmv"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49.xml"/><Relationship Id="rId3" Type="http://schemas.openxmlformats.org/officeDocument/2006/relationships/image" Target="../media/image3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0.xml"/><Relationship Id="rId3" Type="http://schemas.openxmlformats.org/officeDocument/2006/relationships/image" Target="../media/image3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1.xml"/><Relationship Id="rId3" Type="http://schemas.openxmlformats.org/officeDocument/2006/relationships/image" Target="../media/image3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2.xml"/><Relationship Id="rId3" Type="http://schemas.openxmlformats.org/officeDocument/2006/relationships/image" Target="../media/image3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3.xml"/><Relationship Id="rId3" Type="http://schemas.openxmlformats.org/officeDocument/2006/relationships/image" Target="../media/image3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4.xml"/><Relationship Id="rId3" Type="http://schemas.openxmlformats.org/officeDocument/2006/relationships/image" Target="../media/image3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5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6.xml"/><Relationship Id="rId3" Type="http://schemas.openxmlformats.org/officeDocument/2006/relationships/image" Target="../media/image3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7.xml"/><Relationship Id="rId3" Type="http://schemas.openxmlformats.org/officeDocument/2006/relationships/image" Target="../media/image3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8.xml"/><Relationship Id="rId3" Type="http://schemas.openxmlformats.org/officeDocument/2006/relationships/image" Target="../media/image3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9.xml"/><Relationship Id="rId3" Type="http://schemas.openxmlformats.org/officeDocument/2006/relationships/image" Target="../media/image4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0.xml"/><Relationship Id="rId3" Type="http://schemas.openxmlformats.org/officeDocument/2006/relationships/image" Target="../media/image4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1.xml"/><Relationship Id="rId3" Type="http://schemas.openxmlformats.org/officeDocument/2006/relationships/image" Target="../media/image4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2.xml"/><Relationship Id="rId3" Type="http://schemas.openxmlformats.org/officeDocument/2006/relationships/image" Target="../media/image4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3.xml"/><Relationship Id="rId3" Type="http://schemas.openxmlformats.org/officeDocument/2006/relationships/image" Target="../media/image4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4.xml"/><Relationship Id="rId3" Type="http://schemas.openxmlformats.org/officeDocument/2006/relationships/image" Target="../media/image4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5.xml"/><Relationship Id="rId3" Type="http://schemas.openxmlformats.org/officeDocument/2006/relationships/image" Target="../media/image4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6.xml"/><Relationship Id="rId3" Type="http://schemas.openxmlformats.org/officeDocument/2006/relationships/image" Target="../media/image4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7.xml"/><Relationship Id="rId3" Type="http://schemas.openxmlformats.org/officeDocument/2006/relationships/image" Target="../media/image3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6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6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762000" y="457200"/>
            <a:ext cx="7696200" cy="2819400"/>
          </a:xfrm>
        </p:spPr>
        <p:txBody>
          <a:bodyPr/>
          <a:lstStyle/>
          <a:p>
            <a:pPr eaLnBrk="1" hangingPunct="1"/>
            <a:r>
              <a:rPr lang="en-US" altLang="en-US">
                <a:solidFill>
                  <a:srgbClr val="FF9900"/>
                </a:solidFill>
                <a:ea typeface="ＭＳ Ｐゴシック" charset="-128"/>
              </a:rPr>
              <a:t>Introduction to Lean Construction</a:t>
            </a:r>
          </a:p>
        </p:txBody>
      </p:sp>
      <p:sp>
        <p:nvSpPr>
          <p:cNvPr id="198659" name="Rectangle 3"/>
          <p:cNvSpPr>
            <a:spLocks noGrp="1" noChangeArrowheads="1"/>
          </p:cNvSpPr>
          <p:nvPr>
            <p:ph type="subTitle" idx="1"/>
          </p:nvPr>
        </p:nvSpPr>
        <p:spPr bwMode="auto">
          <a:xfrm>
            <a:off x="1095375" y="3368675"/>
            <a:ext cx="6400800" cy="317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000">
                <a:ea typeface="ＭＳ Ｐゴシック" charset="-128"/>
              </a:rPr>
              <a:t>Lean Construction Institute</a:t>
            </a:r>
          </a:p>
          <a:p>
            <a:pPr eaLnBrk="1" hangingPunct="1"/>
            <a:r>
              <a:rPr lang="en-US" altLang="en-US" sz="2000">
                <a:ea typeface="ＭＳ Ｐゴシック" charset="-128"/>
              </a:rPr>
              <a:t>Glenn Ballard, PhD</a:t>
            </a:r>
          </a:p>
          <a:p>
            <a:pPr eaLnBrk="1" hangingPunct="1"/>
            <a:r>
              <a:rPr lang="en-US" altLang="en-US" sz="2000">
                <a:ea typeface="ＭＳ Ｐゴシック" charset="-128"/>
              </a:rPr>
              <a:t>Gregory Howell, P.E.</a:t>
            </a:r>
          </a:p>
          <a:p>
            <a:pPr eaLnBrk="1" hangingPunct="1"/>
            <a:endParaRPr lang="en-US" altLang="en-US" sz="2000">
              <a:ea typeface="ＭＳ Ｐゴシック" charset="-128"/>
            </a:endParaRPr>
          </a:p>
          <a:p>
            <a:pPr eaLnBrk="1" hangingPunct="1"/>
            <a:endParaRPr lang="en-US" altLang="en-US" sz="2400">
              <a:ea typeface="ＭＳ Ｐゴシック" charset="-128"/>
            </a:endParaRPr>
          </a:p>
          <a:p>
            <a:pPr eaLnBrk="1" hangingPunct="1"/>
            <a:endParaRPr lang="en-US" altLang="en-US" sz="2400">
              <a:ea typeface="ＭＳ Ｐゴシック" charset="-128"/>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838200" y="0"/>
            <a:ext cx="7340600" cy="685800"/>
          </a:xfrm>
        </p:spPr>
        <p:txBody>
          <a:bodyPr/>
          <a:lstStyle/>
          <a:p>
            <a:pPr eaLnBrk="1" hangingPunct="1"/>
            <a:r>
              <a:rPr lang="en-US" altLang="en-US"/>
              <a:t>Week 2</a:t>
            </a:r>
          </a:p>
        </p:txBody>
      </p:sp>
      <p:sp>
        <p:nvSpPr>
          <p:cNvPr id="212995" name="Text Box 9"/>
          <p:cNvSpPr txBox="1">
            <a:spLocks noChangeArrowheads="1"/>
          </p:cNvSpPr>
          <p:nvPr/>
        </p:nvSpPr>
        <p:spPr bwMode="auto">
          <a:xfrm>
            <a:off x="685800" y="1843088"/>
            <a:ext cx="1014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Mason</a:t>
            </a:r>
          </a:p>
        </p:txBody>
      </p:sp>
      <p:sp>
        <p:nvSpPr>
          <p:cNvPr id="212996" name="Text Box 10"/>
          <p:cNvSpPr txBox="1">
            <a:spLocks noChangeArrowheads="1"/>
          </p:cNvSpPr>
          <p:nvPr/>
        </p:nvSpPr>
        <p:spPr bwMode="auto">
          <a:xfrm>
            <a:off x="784225" y="4465638"/>
            <a:ext cx="128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Concrete</a:t>
            </a:r>
          </a:p>
        </p:txBody>
      </p:sp>
      <p:sp>
        <p:nvSpPr>
          <p:cNvPr id="212997" name="TextBox 53"/>
          <p:cNvSpPr txBox="1">
            <a:spLocks noChangeArrowheads="1"/>
          </p:cNvSpPr>
          <p:nvPr/>
        </p:nvSpPr>
        <p:spPr bwMode="auto">
          <a:xfrm>
            <a:off x="2819400" y="3048000"/>
            <a:ext cx="3470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Pass the Die to the Left!</a:t>
            </a:r>
          </a:p>
        </p:txBody>
      </p:sp>
      <p:sp>
        <p:nvSpPr>
          <p:cNvPr id="212998" name="TextBox 54"/>
          <p:cNvSpPr txBox="1">
            <a:spLocks noChangeArrowheads="1"/>
          </p:cNvSpPr>
          <p:nvPr/>
        </p:nvSpPr>
        <p:spPr bwMode="auto">
          <a:xfrm>
            <a:off x="2971800" y="5791200"/>
            <a:ext cx="3470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Pass the Die to the Left!</a:t>
            </a:r>
          </a:p>
        </p:txBody>
      </p:sp>
      <p:sp>
        <p:nvSpPr>
          <p:cNvPr id="212999" name="Rectangle 55"/>
          <p:cNvSpPr>
            <a:spLocks noChangeArrowheads="1"/>
          </p:cNvSpPr>
          <p:nvPr/>
        </p:nvSpPr>
        <p:spPr bwMode="auto">
          <a:xfrm>
            <a:off x="4159250"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25E07079-821E-6444-B416-DEE6CCE4FBDF}" type="slidenum">
              <a:rPr lang="en-GB" altLang="en-US">
                <a:solidFill>
                  <a:srgbClr val="000000"/>
                </a:solidFill>
                <a:ea typeface="ＭＳ Ｐゴシック" charset="-128"/>
              </a:rPr>
              <a:pPr eaLnBrk="1" hangingPunct="1">
                <a:buSzPct val="45000"/>
                <a:buFont typeface="StarSymbol" charset="0"/>
                <a:buNone/>
              </a:pPr>
              <a:t>10</a:t>
            </a:fld>
            <a:endParaRPr lang="en-GB" altLang="en-US">
              <a:solidFill>
                <a:srgbClr val="000000"/>
              </a:solidFill>
              <a:ea typeface="ＭＳ Ｐゴシック" charset="-128"/>
            </a:endParaRPr>
          </a:p>
        </p:txBody>
      </p:sp>
      <p:pic>
        <p:nvPicPr>
          <p:cNvPr id="213000" name="Picture 5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4238" y="3822700"/>
            <a:ext cx="49149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3001" name="Group 50"/>
          <p:cNvGrpSpPr>
            <a:grpSpLocks/>
          </p:cNvGrpSpPr>
          <p:nvPr/>
        </p:nvGrpSpPr>
        <p:grpSpPr bwMode="auto">
          <a:xfrm>
            <a:off x="1023938" y="2398713"/>
            <a:ext cx="3392487" cy="2603500"/>
            <a:chOff x="768" y="1536"/>
            <a:chExt cx="1776" cy="1488"/>
          </a:xfrm>
        </p:grpSpPr>
        <p:sp>
          <p:nvSpPr>
            <p:cNvPr id="213003" name="Text Box 51"/>
            <p:cNvSpPr txBox="1">
              <a:spLocks noChangeArrowheads="1"/>
            </p:cNvSpPr>
            <p:nvPr/>
          </p:nvSpPr>
          <p:spPr bwMode="auto">
            <a:xfrm>
              <a:off x="864" y="1584"/>
              <a:ext cx="18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a:latin typeface="Times" charset="0"/>
                </a:rPr>
                <a:t>3</a:t>
              </a:r>
            </a:p>
          </p:txBody>
        </p:sp>
        <p:sp>
          <p:nvSpPr>
            <p:cNvPr id="213004" name="Line 52"/>
            <p:cNvSpPr>
              <a:spLocks noChangeShapeType="1"/>
            </p:cNvSpPr>
            <p:nvPr/>
          </p:nvSpPr>
          <p:spPr bwMode="auto">
            <a:xfrm flipH="1" flipV="1">
              <a:off x="1104" y="1824"/>
              <a:ext cx="1440" cy="1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3005" name="AutoShape 53"/>
            <p:cNvSpPr>
              <a:spLocks noChangeArrowheads="1"/>
            </p:cNvSpPr>
            <p:nvPr/>
          </p:nvSpPr>
          <p:spPr bwMode="auto">
            <a:xfrm>
              <a:off x="768" y="1536"/>
              <a:ext cx="384"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pic>
        <p:nvPicPr>
          <p:cNvPr id="213002" name="Picture 6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0763" y="1185863"/>
            <a:ext cx="49149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3762" name="Group 2"/>
          <p:cNvGrpSpPr>
            <a:grpSpLocks/>
          </p:cNvGrpSpPr>
          <p:nvPr/>
        </p:nvGrpSpPr>
        <p:grpSpPr bwMode="auto">
          <a:xfrm>
            <a:off x="1371600" y="1600200"/>
            <a:ext cx="7945438" cy="4495800"/>
            <a:chOff x="755" y="1008"/>
            <a:chExt cx="5005" cy="2832"/>
          </a:xfrm>
        </p:grpSpPr>
        <p:pic>
          <p:nvPicPr>
            <p:cNvPr id="373765" name="Picture 3" descr="slide 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 y="1008"/>
              <a:ext cx="1649"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3766" name="Group 4"/>
            <p:cNvGrpSpPr>
              <a:grpSpLocks/>
            </p:cNvGrpSpPr>
            <p:nvPr/>
          </p:nvGrpSpPr>
          <p:grpSpPr bwMode="auto">
            <a:xfrm>
              <a:off x="2059" y="1296"/>
              <a:ext cx="3701" cy="2522"/>
              <a:chOff x="2059" y="694"/>
              <a:chExt cx="3701" cy="2522"/>
            </a:xfrm>
          </p:grpSpPr>
          <p:sp>
            <p:nvSpPr>
              <p:cNvPr id="373767" name="Text Box 5"/>
              <p:cNvSpPr txBox="1">
                <a:spLocks noChangeArrowheads="1"/>
              </p:cNvSpPr>
              <p:nvPr/>
            </p:nvSpPr>
            <p:spPr bwMode="auto">
              <a:xfrm>
                <a:off x="3555" y="1966"/>
                <a:ext cx="2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pPr>
                <a:r>
                  <a:rPr lang="en-US" altLang="en-US" sz="2000">
                    <a:solidFill>
                      <a:srgbClr val="92D050"/>
                    </a:solidFill>
                    <a:latin typeface="Calibri" charset="0"/>
                  </a:rPr>
                  <a:t>Waterproofing contractor</a:t>
                </a:r>
              </a:p>
            </p:txBody>
          </p:sp>
          <p:sp>
            <p:nvSpPr>
              <p:cNvPr id="373768" name="Line 6"/>
              <p:cNvSpPr>
                <a:spLocks noChangeShapeType="1"/>
              </p:cNvSpPr>
              <p:nvPr/>
            </p:nvSpPr>
            <p:spPr bwMode="auto">
              <a:xfrm flipH="1">
                <a:off x="2059" y="2104"/>
                <a:ext cx="1350" cy="47"/>
              </a:xfrm>
              <a:prstGeom prst="line">
                <a:avLst/>
              </a:prstGeom>
              <a:noFill/>
              <a:ln w="38100">
                <a:solidFill>
                  <a:srgbClr val="92D050"/>
                </a:solidFill>
                <a:round/>
                <a:headEnd/>
                <a:tailEnd type="arrow" w="med" len="med"/>
              </a:ln>
              <a:extLst>
                <a:ext uri="{909E8E84-426E-40DD-AFC4-6F175D3DCCD1}">
                  <a14:hiddenFill xmlns:a14="http://schemas.microsoft.com/office/drawing/2010/main">
                    <a:noFill/>
                  </a14:hiddenFill>
                </a:ext>
              </a:extLst>
            </p:spPr>
            <p:txBody>
              <a:bodyPr lIns="45720" rIns="45720">
                <a:spAutoFit/>
              </a:bodyPr>
              <a:lstStyle/>
              <a:p>
                <a:endParaRPr lang="en-US"/>
              </a:p>
            </p:txBody>
          </p:sp>
          <p:sp>
            <p:nvSpPr>
              <p:cNvPr id="373769" name="Text Box 7"/>
              <p:cNvSpPr txBox="1">
                <a:spLocks noChangeArrowheads="1"/>
              </p:cNvSpPr>
              <p:nvPr/>
            </p:nvSpPr>
            <p:spPr bwMode="auto">
              <a:xfrm>
                <a:off x="3555" y="2480"/>
                <a:ext cx="208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pPr>
                <a:r>
                  <a:rPr lang="en-US" altLang="en-US" sz="2000">
                    <a:solidFill>
                      <a:srgbClr val="92D050"/>
                    </a:solidFill>
                    <a:latin typeface="Calibri" charset="0"/>
                  </a:rPr>
                  <a:t>Structural steel contractor</a:t>
                </a:r>
              </a:p>
            </p:txBody>
          </p:sp>
          <p:sp>
            <p:nvSpPr>
              <p:cNvPr id="373770" name="Line 8"/>
              <p:cNvSpPr>
                <a:spLocks noChangeShapeType="1"/>
              </p:cNvSpPr>
              <p:nvPr/>
            </p:nvSpPr>
            <p:spPr bwMode="auto">
              <a:xfrm flipH="1">
                <a:off x="2059" y="2618"/>
                <a:ext cx="1350" cy="47"/>
              </a:xfrm>
              <a:prstGeom prst="line">
                <a:avLst/>
              </a:prstGeom>
              <a:noFill/>
              <a:ln w="38100">
                <a:solidFill>
                  <a:srgbClr val="92D050"/>
                </a:solidFill>
                <a:round/>
                <a:headEnd/>
                <a:tailEnd type="arrow" w="med" len="med"/>
              </a:ln>
              <a:extLst>
                <a:ext uri="{909E8E84-426E-40DD-AFC4-6F175D3DCCD1}">
                  <a14:hiddenFill xmlns:a14="http://schemas.microsoft.com/office/drawing/2010/main">
                    <a:noFill/>
                  </a14:hiddenFill>
                </a:ext>
              </a:extLst>
            </p:spPr>
            <p:txBody>
              <a:bodyPr lIns="45720" rIns="45720">
                <a:spAutoFit/>
              </a:bodyPr>
              <a:lstStyle/>
              <a:p>
                <a:endParaRPr lang="en-US"/>
              </a:p>
            </p:txBody>
          </p:sp>
          <p:grpSp>
            <p:nvGrpSpPr>
              <p:cNvPr id="373771" name="Group 9"/>
              <p:cNvGrpSpPr>
                <a:grpSpLocks/>
              </p:cNvGrpSpPr>
              <p:nvPr/>
            </p:nvGrpSpPr>
            <p:grpSpPr bwMode="auto">
              <a:xfrm>
                <a:off x="2059" y="694"/>
                <a:ext cx="3402" cy="250"/>
                <a:chOff x="1940" y="749"/>
                <a:chExt cx="3402" cy="250"/>
              </a:xfrm>
            </p:grpSpPr>
            <p:sp>
              <p:nvSpPr>
                <p:cNvPr id="373793" name="Text Box 10"/>
                <p:cNvSpPr txBox="1">
                  <a:spLocks noChangeArrowheads="1"/>
                </p:cNvSpPr>
                <p:nvPr/>
              </p:nvSpPr>
              <p:spPr bwMode="auto">
                <a:xfrm>
                  <a:off x="3436" y="749"/>
                  <a:ext cx="19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pPr>
                  <a:r>
                    <a:rPr lang="en-US" altLang="en-US" sz="2000">
                      <a:solidFill>
                        <a:srgbClr val="92D050"/>
                      </a:solidFill>
                      <a:latin typeface="Calibri" charset="0"/>
                    </a:rPr>
                    <a:t>Roofing contractor</a:t>
                  </a:r>
                </a:p>
              </p:txBody>
            </p:sp>
            <p:sp>
              <p:nvSpPr>
                <p:cNvPr id="373794" name="Line 11"/>
                <p:cNvSpPr>
                  <a:spLocks noChangeShapeType="1"/>
                </p:cNvSpPr>
                <p:nvPr/>
              </p:nvSpPr>
              <p:spPr bwMode="auto">
                <a:xfrm flipH="1">
                  <a:off x="1940" y="887"/>
                  <a:ext cx="1350" cy="47"/>
                </a:xfrm>
                <a:prstGeom prst="line">
                  <a:avLst/>
                </a:prstGeom>
                <a:noFill/>
                <a:ln w="38100">
                  <a:solidFill>
                    <a:srgbClr val="92D050"/>
                  </a:solidFill>
                  <a:round/>
                  <a:headEnd/>
                  <a:tailEnd type="arrow" w="med" len="med"/>
                </a:ln>
                <a:extLst>
                  <a:ext uri="{909E8E84-426E-40DD-AFC4-6F175D3DCCD1}">
                    <a14:hiddenFill xmlns:a14="http://schemas.microsoft.com/office/drawing/2010/main">
                      <a:noFill/>
                    </a14:hiddenFill>
                  </a:ext>
                </a:extLst>
              </p:spPr>
              <p:txBody>
                <a:bodyPr lIns="45720" rIns="45720">
                  <a:spAutoFit/>
                </a:bodyPr>
                <a:lstStyle/>
                <a:p>
                  <a:endParaRPr lang="en-US"/>
                </a:p>
              </p:txBody>
            </p:sp>
          </p:grpSp>
          <p:grpSp>
            <p:nvGrpSpPr>
              <p:cNvPr id="373772" name="Group 12"/>
              <p:cNvGrpSpPr>
                <a:grpSpLocks/>
              </p:cNvGrpSpPr>
              <p:nvPr/>
            </p:nvGrpSpPr>
            <p:grpSpPr bwMode="auto">
              <a:xfrm>
                <a:off x="2059" y="1480"/>
                <a:ext cx="3402" cy="250"/>
                <a:chOff x="1940" y="749"/>
                <a:chExt cx="3402" cy="250"/>
              </a:xfrm>
            </p:grpSpPr>
            <p:sp>
              <p:nvSpPr>
                <p:cNvPr id="373791" name="Text Box 13"/>
                <p:cNvSpPr txBox="1">
                  <a:spLocks noChangeArrowheads="1"/>
                </p:cNvSpPr>
                <p:nvPr/>
              </p:nvSpPr>
              <p:spPr bwMode="auto">
                <a:xfrm>
                  <a:off x="3436" y="749"/>
                  <a:ext cx="19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pPr>
                  <a:r>
                    <a:rPr lang="en-US" altLang="en-US" sz="2000">
                      <a:solidFill>
                        <a:srgbClr val="92D050"/>
                      </a:solidFill>
                      <a:latin typeface="Calibri" charset="0"/>
                    </a:rPr>
                    <a:t>Window contractor</a:t>
                  </a:r>
                </a:p>
              </p:txBody>
            </p:sp>
            <p:sp>
              <p:nvSpPr>
                <p:cNvPr id="373792" name="Line 14"/>
                <p:cNvSpPr>
                  <a:spLocks noChangeShapeType="1"/>
                </p:cNvSpPr>
                <p:nvPr/>
              </p:nvSpPr>
              <p:spPr bwMode="auto">
                <a:xfrm flipH="1">
                  <a:off x="1940" y="887"/>
                  <a:ext cx="1350" cy="47"/>
                </a:xfrm>
                <a:prstGeom prst="line">
                  <a:avLst/>
                </a:prstGeom>
                <a:noFill/>
                <a:ln w="38100">
                  <a:solidFill>
                    <a:srgbClr val="92D050"/>
                  </a:solidFill>
                  <a:round/>
                  <a:headEnd/>
                  <a:tailEnd type="arrow" w="med" len="med"/>
                </a:ln>
                <a:extLst>
                  <a:ext uri="{909E8E84-426E-40DD-AFC4-6F175D3DCCD1}">
                    <a14:hiddenFill xmlns:a14="http://schemas.microsoft.com/office/drawing/2010/main">
                      <a:noFill/>
                    </a14:hiddenFill>
                  </a:ext>
                </a:extLst>
              </p:spPr>
              <p:txBody>
                <a:bodyPr lIns="45720" rIns="45720">
                  <a:spAutoFit/>
                </a:bodyPr>
                <a:lstStyle/>
                <a:p>
                  <a:endParaRPr lang="en-US"/>
                </a:p>
              </p:txBody>
            </p:sp>
          </p:grpSp>
          <p:grpSp>
            <p:nvGrpSpPr>
              <p:cNvPr id="373773" name="Group 15"/>
              <p:cNvGrpSpPr>
                <a:grpSpLocks/>
              </p:cNvGrpSpPr>
              <p:nvPr/>
            </p:nvGrpSpPr>
            <p:grpSpPr bwMode="auto">
              <a:xfrm>
                <a:off x="2059" y="1213"/>
                <a:ext cx="3402" cy="250"/>
                <a:chOff x="1940" y="749"/>
                <a:chExt cx="3402" cy="250"/>
              </a:xfrm>
            </p:grpSpPr>
            <p:sp>
              <p:nvSpPr>
                <p:cNvPr id="373789" name="Text Box 16"/>
                <p:cNvSpPr txBox="1">
                  <a:spLocks noChangeArrowheads="1"/>
                </p:cNvSpPr>
                <p:nvPr/>
              </p:nvSpPr>
              <p:spPr bwMode="auto">
                <a:xfrm>
                  <a:off x="3436" y="749"/>
                  <a:ext cx="19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pPr>
                  <a:r>
                    <a:rPr lang="en-US" altLang="en-US" sz="2000">
                      <a:solidFill>
                        <a:srgbClr val="92D050"/>
                      </a:solidFill>
                      <a:latin typeface="Calibri" charset="0"/>
                    </a:rPr>
                    <a:t>Caulking contractor</a:t>
                  </a:r>
                </a:p>
              </p:txBody>
            </p:sp>
            <p:sp>
              <p:nvSpPr>
                <p:cNvPr id="373790" name="Line 17"/>
                <p:cNvSpPr>
                  <a:spLocks noChangeShapeType="1"/>
                </p:cNvSpPr>
                <p:nvPr/>
              </p:nvSpPr>
              <p:spPr bwMode="auto">
                <a:xfrm flipH="1">
                  <a:off x="1940" y="887"/>
                  <a:ext cx="1350" cy="47"/>
                </a:xfrm>
                <a:prstGeom prst="line">
                  <a:avLst/>
                </a:prstGeom>
                <a:noFill/>
                <a:ln w="38100">
                  <a:solidFill>
                    <a:srgbClr val="92D050"/>
                  </a:solidFill>
                  <a:round/>
                  <a:headEnd/>
                  <a:tailEnd type="arrow" w="med" len="med"/>
                </a:ln>
                <a:extLst>
                  <a:ext uri="{909E8E84-426E-40DD-AFC4-6F175D3DCCD1}">
                    <a14:hiddenFill xmlns:a14="http://schemas.microsoft.com/office/drawing/2010/main">
                      <a:noFill/>
                    </a14:hiddenFill>
                  </a:ext>
                </a:extLst>
              </p:spPr>
              <p:txBody>
                <a:bodyPr lIns="45720" rIns="45720">
                  <a:spAutoFit/>
                </a:bodyPr>
                <a:lstStyle/>
                <a:p>
                  <a:endParaRPr lang="en-US"/>
                </a:p>
              </p:txBody>
            </p:sp>
          </p:grpSp>
          <p:grpSp>
            <p:nvGrpSpPr>
              <p:cNvPr id="373774" name="Group 18"/>
              <p:cNvGrpSpPr>
                <a:grpSpLocks/>
              </p:cNvGrpSpPr>
              <p:nvPr/>
            </p:nvGrpSpPr>
            <p:grpSpPr bwMode="auto">
              <a:xfrm>
                <a:off x="2059" y="1712"/>
                <a:ext cx="3402" cy="250"/>
                <a:chOff x="1940" y="749"/>
                <a:chExt cx="3402" cy="250"/>
              </a:xfrm>
            </p:grpSpPr>
            <p:sp>
              <p:nvSpPr>
                <p:cNvPr id="373787" name="Text Box 19"/>
                <p:cNvSpPr txBox="1">
                  <a:spLocks noChangeArrowheads="1"/>
                </p:cNvSpPr>
                <p:nvPr/>
              </p:nvSpPr>
              <p:spPr bwMode="auto">
                <a:xfrm>
                  <a:off x="3436" y="749"/>
                  <a:ext cx="19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pPr>
                  <a:r>
                    <a:rPr lang="en-US" altLang="en-US" sz="2000">
                      <a:solidFill>
                        <a:srgbClr val="92D050"/>
                      </a:solidFill>
                      <a:latin typeface="Calibri" charset="0"/>
                    </a:rPr>
                    <a:t>Masonry contractor</a:t>
                  </a:r>
                </a:p>
              </p:txBody>
            </p:sp>
            <p:sp>
              <p:nvSpPr>
                <p:cNvPr id="373788" name="Line 20"/>
                <p:cNvSpPr>
                  <a:spLocks noChangeShapeType="1"/>
                </p:cNvSpPr>
                <p:nvPr/>
              </p:nvSpPr>
              <p:spPr bwMode="auto">
                <a:xfrm flipH="1">
                  <a:off x="1940" y="887"/>
                  <a:ext cx="1350" cy="47"/>
                </a:xfrm>
                <a:prstGeom prst="line">
                  <a:avLst/>
                </a:prstGeom>
                <a:noFill/>
                <a:ln w="38100">
                  <a:solidFill>
                    <a:srgbClr val="92D050"/>
                  </a:solidFill>
                  <a:round/>
                  <a:headEnd/>
                  <a:tailEnd type="arrow" w="med" len="med"/>
                </a:ln>
                <a:extLst>
                  <a:ext uri="{909E8E84-426E-40DD-AFC4-6F175D3DCCD1}">
                    <a14:hiddenFill xmlns:a14="http://schemas.microsoft.com/office/drawing/2010/main">
                      <a:noFill/>
                    </a14:hiddenFill>
                  </a:ext>
                </a:extLst>
              </p:spPr>
              <p:txBody>
                <a:bodyPr lIns="45720" rIns="45720">
                  <a:spAutoFit/>
                </a:bodyPr>
                <a:lstStyle/>
                <a:p>
                  <a:endParaRPr lang="en-US"/>
                </a:p>
              </p:txBody>
            </p:sp>
          </p:grpSp>
          <p:grpSp>
            <p:nvGrpSpPr>
              <p:cNvPr id="373775" name="Group 21"/>
              <p:cNvGrpSpPr>
                <a:grpSpLocks/>
              </p:cNvGrpSpPr>
              <p:nvPr/>
            </p:nvGrpSpPr>
            <p:grpSpPr bwMode="auto">
              <a:xfrm>
                <a:off x="2059" y="2240"/>
                <a:ext cx="3402" cy="250"/>
                <a:chOff x="1940" y="749"/>
                <a:chExt cx="3402" cy="250"/>
              </a:xfrm>
            </p:grpSpPr>
            <p:sp>
              <p:nvSpPr>
                <p:cNvPr id="373785" name="Text Box 22"/>
                <p:cNvSpPr txBox="1">
                  <a:spLocks noChangeArrowheads="1"/>
                </p:cNvSpPr>
                <p:nvPr/>
              </p:nvSpPr>
              <p:spPr bwMode="auto">
                <a:xfrm>
                  <a:off x="3436" y="749"/>
                  <a:ext cx="19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pPr>
                  <a:r>
                    <a:rPr lang="en-US" altLang="en-US" sz="2000">
                      <a:solidFill>
                        <a:srgbClr val="92D050"/>
                      </a:solidFill>
                      <a:latin typeface="Calibri" charset="0"/>
                    </a:rPr>
                    <a:t>Concrete contractor</a:t>
                  </a:r>
                </a:p>
              </p:txBody>
            </p:sp>
            <p:sp>
              <p:nvSpPr>
                <p:cNvPr id="373786" name="Line 23"/>
                <p:cNvSpPr>
                  <a:spLocks noChangeShapeType="1"/>
                </p:cNvSpPr>
                <p:nvPr/>
              </p:nvSpPr>
              <p:spPr bwMode="auto">
                <a:xfrm flipH="1">
                  <a:off x="1940" y="887"/>
                  <a:ext cx="1350" cy="47"/>
                </a:xfrm>
                <a:prstGeom prst="line">
                  <a:avLst/>
                </a:prstGeom>
                <a:noFill/>
                <a:ln w="38100">
                  <a:solidFill>
                    <a:srgbClr val="92D050"/>
                  </a:solidFill>
                  <a:round/>
                  <a:headEnd/>
                  <a:tailEnd type="arrow" w="med" len="med"/>
                </a:ln>
                <a:extLst>
                  <a:ext uri="{909E8E84-426E-40DD-AFC4-6F175D3DCCD1}">
                    <a14:hiddenFill xmlns:a14="http://schemas.microsoft.com/office/drawing/2010/main">
                      <a:noFill/>
                    </a14:hiddenFill>
                  </a:ext>
                </a:extLst>
              </p:spPr>
              <p:txBody>
                <a:bodyPr lIns="45720" rIns="45720">
                  <a:spAutoFit/>
                </a:bodyPr>
                <a:lstStyle/>
                <a:p>
                  <a:endParaRPr lang="en-US"/>
                </a:p>
              </p:txBody>
            </p:sp>
          </p:grpSp>
          <p:grpSp>
            <p:nvGrpSpPr>
              <p:cNvPr id="373776" name="Group 24"/>
              <p:cNvGrpSpPr>
                <a:grpSpLocks/>
              </p:cNvGrpSpPr>
              <p:nvPr/>
            </p:nvGrpSpPr>
            <p:grpSpPr bwMode="auto">
              <a:xfrm>
                <a:off x="2059" y="2966"/>
                <a:ext cx="3402" cy="250"/>
                <a:chOff x="1940" y="749"/>
                <a:chExt cx="3402" cy="250"/>
              </a:xfrm>
            </p:grpSpPr>
            <p:sp>
              <p:nvSpPr>
                <p:cNvPr id="373783" name="Text Box 25"/>
                <p:cNvSpPr txBox="1">
                  <a:spLocks noChangeArrowheads="1"/>
                </p:cNvSpPr>
                <p:nvPr/>
              </p:nvSpPr>
              <p:spPr bwMode="auto">
                <a:xfrm>
                  <a:off x="3436" y="749"/>
                  <a:ext cx="19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pPr>
                  <a:r>
                    <a:rPr lang="en-US" altLang="en-US" sz="2000">
                      <a:solidFill>
                        <a:srgbClr val="92D050"/>
                      </a:solidFill>
                      <a:latin typeface="Calibri" charset="0"/>
                    </a:rPr>
                    <a:t>Excavation contractor</a:t>
                  </a:r>
                </a:p>
              </p:txBody>
            </p:sp>
            <p:sp>
              <p:nvSpPr>
                <p:cNvPr id="373784" name="Line 26"/>
                <p:cNvSpPr>
                  <a:spLocks noChangeShapeType="1"/>
                </p:cNvSpPr>
                <p:nvPr/>
              </p:nvSpPr>
              <p:spPr bwMode="auto">
                <a:xfrm flipH="1">
                  <a:off x="1940" y="887"/>
                  <a:ext cx="1350" cy="47"/>
                </a:xfrm>
                <a:prstGeom prst="line">
                  <a:avLst/>
                </a:prstGeom>
                <a:noFill/>
                <a:ln w="38100">
                  <a:solidFill>
                    <a:srgbClr val="92D050"/>
                  </a:solidFill>
                  <a:round/>
                  <a:headEnd/>
                  <a:tailEnd type="arrow" w="med" len="med"/>
                </a:ln>
                <a:extLst>
                  <a:ext uri="{909E8E84-426E-40DD-AFC4-6F175D3DCCD1}">
                    <a14:hiddenFill xmlns:a14="http://schemas.microsoft.com/office/drawing/2010/main">
                      <a:noFill/>
                    </a14:hiddenFill>
                  </a:ext>
                </a:extLst>
              </p:spPr>
              <p:txBody>
                <a:bodyPr lIns="45720" rIns="45720">
                  <a:spAutoFit/>
                </a:bodyPr>
                <a:lstStyle/>
                <a:p>
                  <a:endParaRPr lang="en-US"/>
                </a:p>
              </p:txBody>
            </p:sp>
          </p:grpSp>
          <p:grpSp>
            <p:nvGrpSpPr>
              <p:cNvPr id="373777" name="Group 27"/>
              <p:cNvGrpSpPr>
                <a:grpSpLocks/>
              </p:cNvGrpSpPr>
              <p:nvPr/>
            </p:nvGrpSpPr>
            <p:grpSpPr bwMode="auto">
              <a:xfrm>
                <a:off x="2059" y="2737"/>
                <a:ext cx="3402" cy="250"/>
                <a:chOff x="1940" y="749"/>
                <a:chExt cx="3402" cy="250"/>
              </a:xfrm>
            </p:grpSpPr>
            <p:sp>
              <p:nvSpPr>
                <p:cNvPr id="373781" name="Text Box 28"/>
                <p:cNvSpPr txBox="1">
                  <a:spLocks noChangeArrowheads="1"/>
                </p:cNvSpPr>
                <p:nvPr/>
              </p:nvSpPr>
              <p:spPr bwMode="auto">
                <a:xfrm>
                  <a:off x="3436" y="749"/>
                  <a:ext cx="19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pPr>
                  <a:r>
                    <a:rPr lang="en-US" altLang="en-US" sz="2000">
                      <a:solidFill>
                        <a:srgbClr val="92D050"/>
                      </a:solidFill>
                      <a:latin typeface="Calibri" charset="0"/>
                    </a:rPr>
                    <a:t>Foundation contractor</a:t>
                  </a:r>
                </a:p>
              </p:txBody>
            </p:sp>
            <p:sp>
              <p:nvSpPr>
                <p:cNvPr id="373782" name="Line 29"/>
                <p:cNvSpPr>
                  <a:spLocks noChangeShapeType="1"/>
                </p:cNvSpPr>
                <p:nvPr/>
              </p:nvSpPr>
              <p:spPr bwMode="auto">
                <a:xfrm flipH="1">
                  <a:off x="1940" y="887"/>
                  <a:ext cx="1350" cy="47"/>
                </a:xfrm>
                <a:prstGeom prst="line">
                  <a:avLst/>
                </a:prstGeom>
                <a:noFill/>
                <a:ln w="38100">
                  <a:solidFill>
                    <a:srgbClr val="92D050"/>
                  </a:solidFill>
                  <a:round/>
                  <a:headEnd/>
                  <a:tailEnd type="arrow" w="med" len="med"/>
                </a:ln>
                <a:extLst>
                  <a:ext uri="{909E8E84-426E-40DD-AFC4-6F175D3DCCD1}">
                    <a14:hiddenFill xmlns:a14="http://schemas.microsoft.com/office/drawing/2010/main">
                      <a:noFill/>
                    </a14:hiddenFill>
                  </a:ext>
                </a:extLst>
              </p:spPr>
              <p:txBody>
                <a:bodyPr lIns="45720" rIns="45720">
                  <a:spAutoFit/>
                </a:bodyPr>
                <a:lstStyle/>
                <a:p>
                  <a:endParaRPr lang="en-US"/>
                </a:p>
              </p:txBody>
            </p:sp>
          </p:grpSp>
          <p:grpSp>
            <p:nvGrpSpPr>
              <p:cNvPr id="373778" name="Group 30"/>
              <p:cNvGrpSpPr>
                <a:grpSpLocks/>
              </p:cNvGrpSpPr>
              <p:nvPr/>
            </p:nvGrpSpPr>
            <p:grpSpPr bwMode="auto">
              <a:xfrm>
                <a:off x="2059" y="995"/>
                <a:ext cx="3402" cy="250"/>
                <a:chOff x="1940" y="749"/>
                <a:chExt cx="3402" cy="250"/>
              </a:xfrm>
            </p:grpSpPr>
            <p:sp>
              <p:nvSpPr>
                <p:cNvPr id="373779" name="Text Box 31"/>
                <p:cNvSpPr txBox="1">
                  <a:spLocks noChangeArrowheads="1"/>
                </p:cNvSpPr>
                <p:nvPr/>
              </p:nvSpPr>
              <p:spPr bwMode="auto">
                <a:xfrm>
                  <a:off x="3436" y="749"/>
                  <a:ext cx="19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pPr>
                  <a:r>
                    <a:rPr lang="en-US" altLang="en-US" sz="2000">
                      <a:solidFill>
                        <a:srgbClr val="92D050"/>
                      </a:solidFill>
                      <a:latin typeface="Calibri" charset="0"/>
                    </a:rPr>
                    <a:t>Wall stud contractor</a:t>
                  </a:r>
                </a:p>
              </p:txBody>
            </p:sp>
            <p:sp>
              <p:nvSpPr>
                <p:cNvPr id="373780" name="Line 32"/>
                <p:cNvSpPr>
                  <a:spLocks noChangeShapeType="1"/>
                </p:cNvSpPr>
                <p:nvPr/>
              </p:nvSpPr>
              <p:spPr bwMode="auto">
                <a:xfrm flipH="1">
                  <a:off x="1940" y="887"/>
                  <a:ext cx="1350" cy="47"/>
                </a:xfrm>
                <a:prstGeom prst="line">
                  <a:avLst/>
                </a:prstGeom>
                <a:noFill/>
                <a:ln w="38100">
                  <a:solidFill>
                    <a:srgbClr val="92D050"/>
                  </a:solidFill>
                  <a:round/>
                  <a:headEnd/>
                  <a:tailEnd type="arrow" w="med" len="med"/>
                </a:ln>
                <a:extLst>
                  <a:ext uri="{909E8E84-426E-40DD-AFC4-6F175D3DCCD1}">
                    <a14:hiddenFill xmlns:a14="http://schemas.microsoft.com/office/drawing/2010/main">
                      <a:noFill/>
                    </a14:hiddenFill>
                  </a:ext>
                </a:extLst>
              </p:spPr>
              <p:txBody>
                <a:bodyPr lIns="45720" rIns="45720">
                  <a:spAutoFit/>
                </a:bodyPr>
                <a:lstStyle/>
                <a:p>
                  <a:endParaRPr lang="en-US"/>
                </a:p>
              </p:txBody>
            </p:sp>
          </p:grpSp>
        </p:grpSp>
      </p:grpSp>
      <p:sp>
        <p:nvSpPr>
          <p:cNvPr id="373763" name="Rectangle 33"/>
          <p:cNvSpPr>
            <a:spLocks noGrp="1" noChangeArrowheads="1"/>
          </p:cNvSpPr>
          <p:nvPr>
            <p:ph type="title"/>
          </p:nvPr>
        </p:nvSpPr>
        <p:spPr>
          <a:xfrm>
            <a:off x="385763" y="220663"/>
            <a:ext cx="8569325" cy="863600"/>
          </a:xfrm>
        </p:spPr>
        <p:txBody>
          <a:bodyPr/>
          <a:lstStyle/>
          <a:p>
            <a:pPr eaLnBrk="1" hangingPunct="1"/>
            <a:r>
              <a:rPr lang="en-US" altLang="en-US" sz="2400">
                <a:solidFill>
                  <a:srgbClr val="FFCC00"/>
                </a:solidFill>
                <a:ea typeface="ＭＳ Ｐゴシック" charset="-128"/>
              </a:rPr>
              <a:t>Buildings Leak at the Intersection of Contracts</a:t>
            </a:r>
          </a:p>
        </p:txBody>
      </p:sp>
      <p:sp>
        <p:nvSpPr>
          <p:cNvPr id="373764" name="TextBox 33"/>
          <p:cNvSpPr txBox="1">
            <a:spLocks noChangeArrowheads="1"/>
          </p:cNvSpPr>
          <p:nvPr/>
        </p:nvSpPr>
        <p:spPr bwMode="auto">
          <a:xfrm>
            <a:off x="0" y="6119813"/>
            <a:ext cx="27670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t>Graphic courtesy of Todd Zabelle, Strategic Project Solutions</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pPr eaLnBrk="1" hangingPunct="1"/>
            <a:r>
              <a:rPr lang="en-US" altLang="en-US">
                <a:solidFill>
                  <a:schemeClr val="tx1"/>
                </a:solidFill>
              </a:rPr>
              <a:t>Typical Organization</a:t>
            </a:r>
            <a:endParaRPr lang="en-US" altLang="en-US"/>
          </a:p>
        </p:txBody>
      </p:sp>
      <p:sp>
        <p:nvSpPr>
          <p:cNvPr id="375811" name="Rectangle 3"/>
          <p:cNvSpPr>
            <a:spLocks noGrp="1" noChangeArrowheads="1"/>
          </p:cNvSpPr>
          <p:nvPr>
            <p:ph type="body" idx="1"/>
          </p:nvPr>
        </p:nvSpPr>
        <p:spPr/>
        <p:txBody>
          <a:bodyPr/>
          <a:lstStyle/>
          <a:p>
            <a:pPr eaLnBrk="1" hangingPunct="1">
              <a:buFont typeface="Wingdings" charset="2"/>
              <a:buNone/>
            </a:pPr>
            <a:endParaRPr lang="en-US" altLang="en-US"/>
          </a:p>
        </p:txBody>
      </p:sp>
      <p:grpSp>
        <p:nvGrpSpPr>
          <p:cNvPr id="375812" name="Group 4"/>
          <p:cNvGrpSpPr>
            <a:grpSpLocks/>
          </p:cNvGrpSpPr>
          <p:nvPr/>
        </p:nvGrpSpPr>
        <p:grpSpPr bwMode="auto">
          <a:xfrm>
            <a:off x="762000" y="1600200"/>
            <a:ext cx="7848600" cy="4572000"/>
            <a:chOff x="413" y="1008"/>
            <a:chExt cx="4944" cy="2880"/>
          </a:xfrm>
        </p:grpSpPr>
        <p:sp>
          <p:nvSpPr>
            <p:cNvPr id="375814" name="Rectangle 5"/>
            <p:cNvSpPr>
              <a:spLocks noChangeArrowheads="1"/>
            </p:cNvSpPr>
            <p:nvPr/>
          </p:nvSpPr>
          <p:spPr bwMode="auto">
            <a:xfrm>
              <a:off x="461" y="1123"/>
              <a:ext cx="846" cy="179"/>
            </a:xfrm>
            <a:prstGeom prst="rect">
              <a:avLst/>
            </a:prstGeom>
            <a:solidFill>
              <a:srgbClr val="FFCC00"/>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000000"/>
                  </a:solidFill>
                </a:rPr>
                <a:t>Architect</a:t>
              </a:r>
            </a:p>
          </p:txBody>
        </p:sp>
        <p:sp>
          <p:nvSpPr>
            <p:cNvPr id="375815" name="Rectangle 6"/>
            <p:cNvSpPr>
              <a:spLocks noChangeArrowheads="1"/>
            </p:cNvSpPr>
            <p:nvPr/>
          </p:nvSpPr>
          <p:spPr bwMode="auto">
            <a:xfrm>
              <a:off x="413" y="1584"/>
              <a:ext cx="942" cy="179"/>
            </a:xfrm>
            <a:prstGeom prst="rect">
              <a:avLst/>
            </a:prstGeom>
            <a:solidFill>
              <a:srgbClr val="FFCC00"/>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000000"/>
                  </a:solidFill>
                </a:rPr>
                <a:t>Civil</a:t>
              </a:r>
            </a:p>
          </p:txBody>
        </p:sp>
        <p:sp>
          <p:nvSpPr>
            <p:cNvPr id="375816" name="Rectangle 7"/>
            <p:cNvSpPr>
              <a:spLocks noChangeArrowheads="1"/>
            </p:cNvSpPr>
            <p:nvPr/>
          </p:nvSpPr>
          <p:spPr bwMode="auto">
            <a:xfrm>
              <a:off x="413" y="1872"/>
              <a:ext cx="942" cy="179"/>
            </a:xfrm>
            <a:prstGeom prst="rect">
              <a:avLst/>
            </a:prstGeom>
            <a:solidFill>
              <a:srgbClr val="FFCC00"/>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000000"/>
                  </a:solidFill>
                </a:rPr>
                <a:t>Structural</a:t>
              </a:r>
            </a:p>
          </p:txBody>
        </p:sp>
        <p:sp>
          <p:nvSpPr>
            <p:cNvPr id="375817" name="Rectangle 8"/>
            <p:cNvSpPr>
              <a:spLocks noChangeArrowheads="1"/>
            </p:cNvSpPr>
            <p:nvPr/>
          </p:nvSpPr>
          <p:spPr bwMode="auto">
            <a:xfrm>
              <a:off x="413" y="2102"/>
              <a:ext cx="942" cy="180"/>
            </a:xfrm>
            <a:prstGeom prst="rect">
              <a:avLst/>
            </a:prstGeom>
            <a:solidFill>
              <a:srgbClr val="FFCC00"/>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000000"/>
                  </a:solidFill>
                </a:rPr>
                <a:t>Mechanical</a:t>
              </a:r>
            </a:p>
          </p:txBody>
        </p:sp>
        <p:sp>
          <p:nvSpPr>
            <p:cNvPr id="375818" name="Rectangle 9"/>
            <p:cNvSpPr>
              <a:spLocks noChangeArrowheads="1"/>
            </p:cNvSpPr>
            <p:nvPr/>
          </p:nvSpPr>
          <p:spPr bwMode="auto">
            <a:xfrm>
              <a:off x="413" y="2390"/>
              <a:ext cx="942" cy="179"/>
            </a:xfrm>
            <a:prstGeom prst="rect">
              <a:avLst/>
            </a:prstGeom>
            <a:solidFill>
              <a:srgbClr val="FFCC00"/>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000000"/>
                  </a:solidFill>
                </a:rPr>
                <a:t>Electrical</a:t>
              </a:r>
            </a:p>
          </p:txBody>
        </p:sp>
        <p:sp>
          <p:nvSpPr>
            <p:cNvPr id="375819" name="Rectangle 10"/>
            <p:cNvSpPr>
              <a:spLocks noChangeArrowheads="1"/>
            </p:cNvSpPr>
            <p:nvPr/>
          </p:nvSpPr>
          <p:spPr bwMode="auto">
            <a:xfrm>
              <a:off x="413" y="2672"/>
              <a:ext cx="942" cy="179"/>
            </a:xfrm>
            <a:prstGeom prst="rect">
              <a:avLst/>
            </a:prstGeom>
            <a:solidFill>
              <a:srgbClr val="FFCC00"/>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000000"/>
                  </a:solidFill>
                </a:rPr>
                <a:t>Plumbing</a:t>
              </a:r>
            </a:p>
          </p:txBody>
        </p:sp>
        <p:sp>
          <p:nvSpPr>
            <p:cNvPr id="375820" name="Rectangle 11"/>
            <p:cNvSpPr>
              <a:spLocks noChangeArrowheads="1"/>
            </p:cNvSpPr>
            <p:nvPr/>
          </p:nvSpPr>
          <p:spPr bwMode="auto">
            <a:xfrm>
              <a:off x="413" y="2946"/>
              <a:ext cx="942" cy="180"/>
            </a:xfrm>
            <a:prstGeom prst="rect">
              <a:avLst/>
            </a:prstGeom>
            <a:solidFill>
              <a:srgbClr val="FFCC00"/>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000000"/>
                  </a:solidFill>
                </a:rPr>
                <a:t>Landscape</a:t>
              </a:r>
            </a:p>
          </p:txBody>
        </p:sp>
        <p:sp>
          <p:nvSpPr>
            <p:cNvPr id="375821" name="Rectangle 12"/>
            <p:cNvSpPr>
              <a:spLocks noChangeArrowheads="1"/>
            </p:cNvSpPr>
            <p:nvPr/>
          </p:nvSpPr>
          <p:spPr bwMode="auto">
            <a:xfrm>
              <a:off x="413" y="3170"/>
              <a:ext cx="942" cy="180"/>
            </a:xfrm>
            <a:prstGeom prst="rect">
              <a:avLst/>
            </a:prstGeom>
            <a:solidFill>
              <a:srgbClr val="FFCC00"/>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000000"/>
                  </a:solidFill>
                </a:rPr>
                <a:t>Elevators</a:t>
              </a:r>
            </a:p>
          </p:txBody>
        </p:sp>
        <p:sp>
          <p:nvSpPr>
            <p:cNvPr id="375822" name="Rectangle 13"/>
            <p:cNvSpPr>
              <a:spLocks noChangeArrowheads="1"/>
            </p:cNvSpPr>
            <p:nvPr/>
          </p:nvSpPr>
          <p:spPr bwMode="auto">
            <a:xfrm>
              <a:off x="413" y="3395"/>
              <a:ext cx="942" cy="179"/>
            </a:xfrm>
            <a:prstGeom prst="rect">
              <a:avLst/>
            </a:prstGeom>
            <a:solidFill>
              <a:srgbClr val="FFCC00"/>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000000"/>
                  </a:solidFill>
                </a:rPr>
                <a:t>Interior</a:t>
              </a:r>
            </a:p>
          </p:txBody>
        </p:sp>
        <p:sp>
          <p:nvSpPr>
            <p:cNvPr id="375823" name="Rectangle 14"/>
            <p:cNvSpPr>
              <a:spLocks noChangeArrowheads="1"/>
            </p:cNvSpPr>
            <p:nvPr/>
          </p:nvSpPr>
          <p:spPr bwMode="auto">
            <a:xfrm>
              <a:off x="413" y="3619"/>
              <a:ext cx="942" cy="179"/>
            </a:xfrm>
            <a:prstGeom prst="rect">
              <a:avLst/>
            </a:prstGeom>
            <a:solidFill>
              <a:srgbClr val="FFCC00"/>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000000"/>
                  </a:solidFill>
                </a:rPr>
                <a:t>Parking</a:t>
              </a:r>
            </a:p>
          </p:txBody>
        </p:sp>
        <p:sp>
          <p:nvSpPr>
            <p:cNvPr id="375824" name="Rectangle 15"/>
            <p:cNvSpPr>
              <a:spLocks noChangeArrowheads="1"/>
            </p:cNvSpPr>
            <p:nvPr/>
          </p:nvSpPr>
          <p:spPr bwMode="auto">
            <a:xfrm>
              <a:off x="4319" y="1123"/>
              <a:ext cx="1038" cy="180"/>
            </a:xfrm>
            <a:prstGeom prst="rect">
              <a:avLst/>
            </a:prstGeom>
            <a:solidFill>
              <a:srgbClr val="3366FF"/>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chemeClr val="bg1"/>
                  </a:solidFill>
                </a:rPr>
                <a:t>CM/GC</a:t>
              </a:r>
            </a:p>
          </p:txBody>
        </p:sp>
        <p:sp>
          <p:nvSpPr>
            <p:cNvPr id="375825" name="Rectangle 16"/>
            <p:cNvSpPr>
              <a:spLocks noChangeArrowheads="1"/>
            </p:cNvSpPr>
            <p:nvPr/>
          </p:nvSpPr>
          <p:spPr bwMode="auto">
            <a:xfrm>
              <a:off x="4319" y="1584"/>
              <a:ext cx="1038" cy="179"/>
            </a:xfrm>
            <a:prstGeom prst="rect">
              <a:avLst/>
            </a:prstGeom>
            <a:solidFill>
              <a:srgbClr val="3366FF"/>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chemeClr val="bg1"/>
                  </a:solidFill>
                </a:rPr>
                <a:t>Site</a:t>
              </a:r>
            </a:p>
          </p:txBody>
        </p:sp>
        <p:sp>
          <p:nvSpPr>
            <p:cNvPr id="375826" name="Rectangle 17"/>
            <p:cNvSpPr>
              <a:spLocks noChangeArrowheads="1"/>
            </p:cNvSpPr>
            <p:nvPr/>
          </p:nvSpPr>
          <p:spPr bwMode="auto">
            <a:xfrm>
              <a:off x="4319" y="1872"/>
              <a:ext cx="1038" cy="179"/>
            </a:xfrm>
            <a:prstGeom prst="rect">
              <a:avLst/>
            </a:prstGeom>
            <a:solidFill>
              <a:srgbClr val="3366FF"/>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chemeClr val="bg1"/>
                  </a:solidFill>
                </a:rPr>
                <a:t>Steel</a:t>
              </a:r>
            </a:p>
          </p:txBody>
        </p:sp>
        <p:sp>
          <p:nvSpPr>
            <p:cNvPr id="375827" name="Rectangle 18"/>
            <p:cNvSpPr>
              <a:spLocks noChangeArrowheads="1"/>
            </p:cNvSpPr>
            <p:nvPr/>
          </p:nvSpPr>
          <p:spPr bwMode="auto">
            <a:xfrm>
              <a:off x="4319" y="2102"/>
              <a:ext cx="1038" cy="180"/>
            </a:xfrm>
            <a:prstGeom prst="rect">
              <a:avLst/>
            </a:prstGeom>
            <a:solidFill>
              <a:srgbClr val="3366FF"/>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chemeClr val="bg1"/>
                  </a:solidFill>
                </a:rPr>
                <a:t>Mechanical</a:t>
              </a:r>
            </a:p>
          </p:txBody>
        </p:sp>
        <p:sp>
          <p:nvSpPr>
            <p:cNvPr id="375828" name="Rectangle 19"/>
            <p:cNvSpPr>
              <a:spLocks noChangeArrowheads="1"/>
            </p:cNvSpPr>
            <p:nvPr/>
          </p:nvSpPr>
          <p:spPr bwMode="auto">
            <a:xfrm>
              <a:off x="4319" y="2384"/>
              <a:ext cx="1038" cy="179"/>
            </a:xfrm>
            <a:prstGeom prst="rect">
              <a:avLst/>
            </a:prstGeom>
            <a:solidFill>
              <a:srgbClr val="3366FF"/>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chemeClr val="bg1"/>
                  </a:solidFill>
                </a:rPr>
                <a:t>Electrical</a:t>
              </a:r>
            </a:p>
          </p:txBody>
        </p:sp>
        <p:sp>
          <p:nvSpPr>
            <p:cNvPr id="375829" name="Rectangle 20"/>
            <p:cNvSpPr>
              <a:spLocks noChangeArrowheads="1"/>
            </p:cNvSpPr>
            <p:nvPr/>
          </p:nvSpPr>
          <p:spPr bwMode="auto">
            <a:xfrm>
              <a:off x="4319" y="2672"/>
              <a:ext cx="1038" cy="179"/>
            </a:xfrm>
            <a:prstGeom prst="rect">
              <a:avLst/>
            </a:prstGeom>
            <a:solidFill>
              <a:srgbClr val="3366FF"/>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chemeClr val="bg1"/>
                  </a:solidFill>
                </a:rPr>
                <a:t>Plumbing</a:t>
              </a:r>
            </a:p>
          </p:txBody>
        </p:sp>
        <p:sp>
          <p:nvSpPr>
            <p:cNvPr id="375830" name="Rectangle 21"/>
            <p:cNvSpPr>
              <a:spLocks noChangeArrowheads="1"/>
            </p:cNvSpPr>
            <p:nvPr/>
          </p:nvSpPr>
          <p:spPr bwMode="auto">
            <a:xfrm>
              <a:off x="4319" y="2911"/>
              <a:ext cx="1038" cy="180"/>
            </a:xfrm>
            <a:prstGeom prst="rect">
              <a:avLst/>
            </a:prstGeom>
            <a:solidFill>
              <a:srgbClr val="3366FF"/>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chemeClr val="bg1"/>
                  </a:solidFill>
                </a:rPr>
                <a:t>Landscape</a:t>
              </a:r>
            </a:p>
          </p:txBody>
        </p:sp>
        <p:sp>
          <p:nvSpPr>
            <p:cNvPr id="375831" name="Rectangle 22"/>
            <p:cNvSpPr>
              <a:spLocks noChangeArrowheads="1"/>
            </p:cNvSpPr>
            <p:nvPr/>
          </p:nvSpPr>
          <p:spPr bwMode="auto">
            <a:xfrm>
              <a:off x="4319" y="3135"/>
              <a:ext cx="1038" cy="180"/>
            </a:xfrm>
            <a:prstGeom prst="rect">
              <a:avLst/>
            </a:prstGeom>
            <a:solidFill>
              <a:srgbClr val="3366FF"/>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chemeClr val="bg1"/>
                  </a:solidFill>
                </a:rPr>
                <a:t>Framing</a:t>
              </a:r>
            </a:p>
          </p:txBody>
        </p:sp>
        <p:sp>
          <p:nvSpPr>
            <p:cNvPr id="375832" name="Rectangle 23"/>
            <p:cNvSpPr>
              <a:spLocks noChangeArrowheads="1"/>
            </p:cNvSpPr>
            <p:nvPr/>
          </p:nvSpPr>
          <p:spPr bwMode="auto">
            <a:xfrm>
              <a:off x="4319" y="3360"/>
              <a:ext cx="1038" cy="179"/>
            </a:xfrm>
            <a:prstGeom prst="rect">
              <a:avLst/>
            </a:prstGeom>
            <a:solidFill>
              <a:srgbClr val="3366FF"/>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chemeClr val="bg1"/>
                  </a:solidFill>
                </a:rPr>
                <a:t>Floor Cover</a:t>
              </a:r>
            </a:p>
          </p:txBody>
        </p:sp>
        <p:sp>
          <p:nvSpPr>
            <p:cNvPr id="375833" name="Rectangle 24"/>
            <p:cNvSpPr>
              <a:spLocks noChangeArrowheads="1"/>
            </p:cNvSpPr>
            <p:nvPr/>
          </p:nvSpPr>
          <p:spPr bwMode="auto">
            <a:xfrm>
              <a:off x="4319" y="3584"/>
              <a:ext cx="1038" cy="179"/>
            </a:xfrm>
            <a:prstGeom prst="rect">
              <a:avLst/>
            </a:prstGeom>
            <a:solidFill>
              <a:srgbClr val="3366FF"/>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chemeClr val="bg1"/>
                  </a:solidFill>
                </a:rPr>
                <a:t>Painting</a:t>
              </a:r>
            </a:p>
          </p:txBody>
        </p:sp>
        <p:sp>
          <p:nvSpPr>
            <p:cNvPr id="375834" name="Rectangle 25"/>
            <p:cNvSpPr>
              <a:spLocks noChangeArrowheads="1"/>
            </p:cNvSpPr>
            <p:nvPr/>
          </p:nvSpPr>
          <p:spPr bwMode="auto">
            <a:xfrm>
              <a:off x="3869" y="1421"/>
              <a:ext cx="155" cy="2467"/>
            </a:xfrm>
            <a:prstGeom prst="rect">
              <a:avLst/>
            </a:prstGeom>
            <a:pattFill prst="horzBrick">
              <a:fgClr>
                <a:schemeClr val="bg1"/>
              </a:fgClr>
              <a:bgClr>
                <a:srgbClr val="993300"/>
              </a:bgClr>
            </a:pattFill>
            <a:ln w="9525">
              <a:solidFill>
                <a:srgbClr val="993300"/>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75835" name="Rectangle 26"/>
            <p:cNvSpPr>
              <a:spLocks noChangeArrowheads="1"/>
            </p:cNvSpPr>
            <p:nvPr/>
          </p:nvSpPr>
          <p:spPr bwMode="auto">
            <a:xfrm>
              <a:off x="1565" y="1421"/>
              <a:ext cx="156" cy="2467"/>
            </a:xfrm>
            <a:prstGeom prst="rect">
              <a:avLst/>
            </a:prstGeom>
            <a:pattFill prst="horzBrick">
              <a:fgClr>
                <a:schemeClr val="bg1"/>
              </a:fgClr>
              <a:bgClr>
                <a:srgbClr val="993300"/>
              </a:bgClr>
            </a:pattFill>
            <a:ln w="9525">
              <a:solidFill>
                <a:srgbClr val="993300"/>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75836" name="Line 27"/>
            <p:cNvSpPr>
              <a:spLocks noChangeShapeType="1"/>
            </p:cNvSpPr>
            <p:nvPr/>
          </p:nvSpPr>
          <p:spPr bwMode="auto">
            <a:xfrm>
              <a:off x="1302" y="1238"/>
              <a:ext cx="101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37" name="Line 28"/>
            <p:cNvSpPr>
              <a:spLocks noChangeShapeType="1"/>
            </p:cNvSpPr>
            <p:nvPr/>
          </p:nvSpPr>
          <p:spPr bwMode="auto">
            <a:xfrm>
              <a:off x="3256" y="1238"/>
              <a:ext cx="10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75838" name="Group 29"/>
            <p:cNvGrpSpPr>
              <a:grpSpLocks/>
            </p:cNvGrpSpPr>
            <p:nvPr/>
          </p:nvGrpSpPr>
          <p:grpSpPr bwMode="auto">
            <a:xfrm>
              <a:off x="4061" y="1238"/>
              <a:ext cx="267" cy="2471"/>
              <a:chOff x="3936" y="1511"/>
              <a:chExt cx="267" cy="2198"/>
            </a:xfrm>
          </p:grpSpPr>
          <p:sp>
            <p:nvSpPr>
              <p:cNvPr id="375864" name="Line 30"/>
              <p:cNvSpPr>
                <a:spLocks noChangeShapeType="1"/>
              </p:cNvSpPr>
              <p:nvPr/>
            </p:nvSpPr>
            <p:spPr bwMode="auto">
              <a:xfrm>
                <a:off x="3936" y="1511"/>
                <a:ext cx="0" cy="21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75865" name="Group 31"/>
              <p:cNvGrpSpPr>
                <a:grpSpLocks/>
              </p:cNvGrpSpPr>
              <p:nvPr/>
            </p:nvGrpSpPr>
            <p:grpSpPr bwMode="auto">
              <a:xfrm>
                <a:off x="3936" y="1914"/>
                <a:ext cx="267" cy="1795"/>
                <a:chOff x="4455" y="1914"/>
                <a:chExt cx="267" cy="1795"/>
              </a:xfrm>
            </p:grpSpPr>
            <p:sp>
              <p:nvSpPr>
                <p:cNvPr id="375866" name="Line 32"/>
                <p:cNvSpPr>
                  <a:spLocks noChangeShapeType="1"/>
                </p:cNvSpPr>
                <p:nvPr/>
              </p:nvSpPr>
              <p:spPr bwMode="auto">
                <a:xfrm flipH="1">
                  <a:off x="4455" y="1914"/>
                  <a:ext cx="2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67" name="Line 33"/>
                <p:cNvSpPr>
                  <a:spLocks noChangeShapeType="1"/>
                </p:cNvSpPr>
                <p:nvPr/>
              </p:nvSpPr>
              <p:spPr bwMode="auto">
                <a:xfrm flipH="1">
                  <a:off x="4455" y="2139"/>
                  <a:ext cx="2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68" name="Line 34"/>
                <p:cNvSpPr>
                  <a:spLocks noChangeShapeType="1"/>
                </p:cNvSpPr>
                <p:nvPr/>
              </p:nvSpPr>
              <p:spPr bwMode="auto">
                <a:xfrm flipH="1">
                  <a:off x="4455" y="2363"/>
                  <a:ext cx="2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69" name="Line 35"/>
                <p:cNvSpPr>
                  <a:spLocks noChangeShapeType="1"/>
                </p:cNvSpPr>
                <p:nvPr/>
              </p:nvSpPr>
              <p:spPr bwMode="auto">
                <a:xfrm flipH="1">
                  <a:off x="4455" y="2632"/>
                  <a:ext cx="2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70" name="Line 36"/>
                <p:cNvSpPr>
                  <a:spLocks noChangeShapeType="1"/>
                </p:cNvSpPr>
                <p:nvPr/>
              </p:nvSpPr>
              <p:spPr bwMode="auto">
                <a:xfrm flipH="1">
                  <a:off x="4455" y="2856"/>
                  <a:ext cx="2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71" name="Line 37"/>
                <p:cNvSpPr>
                  <a:spLocks noChangeShapeType="1"/>
                </p:cNvSpPr>
                <p:nvPr/>
              </p:nvSpPr>
              <p:spPr bwMode="auto">
                <a:xfrm flipH="1">
                  <a:off x="4455" y="3081"/>
                  <a:ext cx="2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72" name="Line 38"/>
                <p:cNvSpPr>
                  <a:spLocks noChangeShapeType="1"/>
                </p:cNvSpPr>
                <p:nvPr/>
              </p:nvSpPr>
              <p:spPr bwMode="auto">
                <a:xfrm flipH="1">
                  <a:off x="4455" y="3305"/>
                  <a:ext cx="2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73" name="Line 39"/>
                <p:cNvSpPr>
                  <a:spLocks noChangeShapeType="1"/>
                </p:cNvSpPr>
                <p:nvPr/>
              </p:nvSpPr>
              <p:spPr bwMode="auto">
                <a:xfrm flipH="1">
                  <a:off x="4455" y="3484"/>
                  <a:ext cx="2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74" name="Line 40"/>
                <p:cNvSpPr>
                  <a:spLocks noChangeShapeType="1"/>
                </p:cNvSpPr>
                <p:nvPr/>
              </p:nvSpPr>
              <p:spPr bwMode="auto">
                <a:xfrm flipH="1">
                  <a:off x="4455" y="3709"/>
                  <a:ext cx="2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375839" name="Group 41"/>
            <p:cNvGrpSpPr>
              <a:grpSpLocks/>
            </p:cNvGrpSpPr>
            <p:nvPr/>
          </p:nvGrpSpPr>
          <p:grpSpPr bwMode="auto">
            <a:xfrm>
              <a:off x="1355" y="1238"/>
              <a:ext cx="162" cy="2471"/>
              <a:chOff x="1518" y="1511"/>
              <a:chExt cx="133" cy="2198"/>
            </a:xfrm>
          </p:grpSpPr>
          <p:sp>
            <p:nvSpPr>
              <p:cNvPr id="375854" name="Line 42"/>
              <p:cNvSpPr>
                <a:spLocks noChangeShapeType="1"/>
              </p:cNvSpPr>
              <p:nvPr/>
            </p:nvSpPr>
            <p:spPr bwMode="auto">
              <a:xfrm>
                <a:off x="1651" y="1511"/>
                <a:ext cx="0" cy="21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55" name="Line 43"/>
              <p:cNvSpPr>
                <a:spLocks noChangeShapeType="1"/>
              </p:cNvSpPr>
              <p:nvPr/>
            </p:nvSpPr>
            <p:spPr bwMode="auto">
              <a:xfrm>
                <a:off x="1518" y="1914"/>
                <a:ext cx="1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56" name="Line 44"/>
              <p:cNvSpPr>
                <a:spLocks noChangeShapeType="1"/>
              </p:cNvSpPr>
              <p:nvPr/>
            </p:nvSpPr>
            <p:spPr bwMode="auto">
              <a:xfrm>
                <a:off x="1518" y="2139"/>
                <a:ext cx="1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57" name="Line 45"/>
              <p:cNvSpPr>
                <a:spLocks noChangeShapeType="1"/>
              </p:cNvSpPr>
              <p:nvPr/>
            </p:nvSpPr>
            <p:spPr bwMode="auto">
              <a:xfrm>
                <a:off x="1518" y="2363"/>
                <a:ext cx="1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58" name="Line 46"/>
              <p:cNvSpPr>
                <a:spLocks noChangeShapeType="1"/>
              </p:cNvSpPr>
              <p:nvPr/>
            </p:nvSpPr>
            <p:spPr bwMode="auto">
              <a:xfrm>
                <a:off x="1518" y="2632"/>
                <a:ext cx="1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59" name="Line 47"/>
              <p:cNvSpPr>
                <a:spLocks noChangeShapeType="1"/>
              </p:cNvSpPr>
              <p:nvPr/>
            </p:nvSpPr>
            <p:spPr bwMode="auto">
              <a:xfrm>
                <a:off x="1518" y="2856"/>
                <a:ext cx="1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60" name="Line 48"/>
              <p:cNvSpPr>
                <a:spLocks noChangeShapeType="1"/>
              </p:cNvSpPr>
              <p:nvPr/>
            </p:nvSpPr>
            <p:spPr bwMode="auto">
              <a:xfrm>
                <a:off x="1518" y="3081"/>
                <a:ext cx="1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61" name="Line 49"/>
              <p:cNvSpPr>
                <a:spLocks noChangeShapeType="1"/>
              </p:cNvSpPr>
              <p:nvPr/>
            </p:nvSpPr>
            <p:spPr bwMode="auto">
              <a:xfrm>
                <a:off x="1518" y="3305"/>
                <a:ext cx="1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62" name="Line 50"/>
              <p:cNvSpPr>
                <a:spLocks noChangeShapeType="1"/>
              </p:cNvSpPr>
              <p:nvPr/>
            </p:nvSpPr>
            <p:spPr bwMode="auto">
              <a:xfrm>
                <a:off x="1518" y="3484"/>
                <a:ext cx="1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63" name="Line 51"/>
              <p:cNvSpPr>
                <a:spLocks noChangeShapeType="1"/>
              </p:cNvSpPr>
              <p:nvPr/>
            </p:nvSpPr>
            <p:spPr bwMode="auto">
              <a:xfrm>
                <a:off x="1518" y="3709"/>
                <a:ext cx="1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75840" name="Line 52"/>
            <p:cNvSpPr>
              <a:spLocks noChangeShapeType="1"/>
            </p:cNvSpPr>
            <p:nvPr/>
          </p:nvSpPr>
          <p:spPr bwMode="auto">
            <a:xfrm>
              <a:off x="2775" y="1367"/>
              <a:ext cx="0" cy="3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41" name="Rectangle 53"/>
            <p:cNvSpPr>
              <a:spLocks noChangeArrowheads="1"/>
            </p:cNvSpPr>
            <p:nvPr/>
          </p:nvSpPr>
          <p:spPr bwMode="auto">
            <a:xfrm>
              <a:off x="2321" y="1008"/>
              <a:ext cx="935" cy="359"/>
            </a:xfrm>
            <a:prstGeom prst="rect">
              <a:avLst/>
            </a:prstGeom>
            <a:solidFill>
              <a:srgbClr val="008000">
                <a:alpha val="65097"/>
              </a:srgbClr>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FFFF00"/>
                  </a:solidFill>
                </a:rPr>
                <a:t>Owner</a:t>
              </a:r>
            </a:p>
          </p:txBody>
        </p:sp>
        <p:sp>
          <p:nvSpPr>
            <p:cNvPr id="375842" name="Rectangle 54"/>
            <p:cNvSpPr>
              <a:spLocks noChangeArrowheads="1"/>
            </p:cNvSpPr>
            <p:nvPr/>
          </p:nvSpPr>
          <p:spPr bwMode="auto">
            <a:xfrm>
              <a:off x="2189" y="1735"/>
              <a:ext cx="1158" cy="179"/>
            </a:xfrm>
            <a:prstGeom prst="rect">
              <a:avLst/>
            </a:prstGeom>
            <a:solidFill>
              <a:srgbClr val="008000">
                <a:alpha val="65097"/>
              </a:srgbClr>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FFFF00"/>
                  </a:solidFill>
                </a:rPr>
                <a:t>Geotech</a:t>
              </a:r>
            </a:p>
          </p:txBody>
        </p:sp>
        <p:sp>
          <p:nvSpPr>
            <p:cNvPr id="375843" name="Rectangle 55"/>
            <p:cNvSpPr>
              <a:spLocks noChangeArrowheads="1"/>
            </p:cNvSpPr>
            <p:nvPr/>
          </p:nvSpPr>
          <p:spPr bwMode="auto">
            <a:xfrm>
              <a:off x="2189" y="2408"/>
              <a:ext cx="1158" cy="224"/>
            </a:xfrm>
            <a:prstGeom prst="rect">
              <a:avLst/>
            </a:prstGeom>
            <a:solidFill>
              <a:srgbClr val="008000">
                <a:alpha val="65097"/>
              </a:srgbClr>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FFFF00"/>
                  </a:solidFill>
                </a:rPr>
                <a:t>Materials</a:t>
              </a:r>
            </a:p>
          </p:txBody>
        </p:sp>
        <p:sp>
          <p:nvSpPr>
            <p:cNvPr id="375844" name="Rectangle 56"/>
            <p:cNvSpPr>
              <a:spLocks noChangeArrowheads="1"/>
            </p:cNvSpPr>
            <p:nvPr/>
          </p:nvSpPr>
          <p:spPr bwMode="auto">
            <a:xfrm>
              <a:off x="2189" y="2184"/>
              <a:ext cx="1158" cy="179"/>
            </a:xfrm>
            <a:prstGeom prst="rect">
              <a:avLst/>
            </a:prstGeom>
            <a:solidFill>
              <a:srgbClr val="008000">
                <a:alpha val="65097"/>
              </a:srgbClr>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FFFF00"/>
                  </a:solidFill>
                </a:rPr>
                <a:t>Food Service</a:t>
              </a:r>
            </a:p>
          </p:txBody>
        </p:sp>
        <p:sp>
          <p:nvSpPr>
            <p:cNvPr id="375845" name="Rectangle 57"/>
            <p:cNvSpPr>
              <a:spLocks noChangeArrowheads="1"/>
            </p:cNvSpPr>
            <p:nvPr/>
          </p:nvSpPr>
          <p:spPr bwMode="auto">
            <a:xfrm>
              <a:off x="2189" y="1959"/>
              <a:ext cx="1158" cy="180"/>
            </a:xfrm>
            <a:prstGeom prst="rect">
              <a:avLst/>
            </a:prstGeom>
            <a:solidFill>
              <a:srgbClr val="008000">
                <a:alpha val="65097"/>
              </a:srgbClr>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FFFF00"/>
                  </a:solidFill>
                </a:rPr>
                <a:t>Traffic</a:t>
              </a:r>
            </a:p>
          </p:txBody>
        </p:sp>
        <p:sp>
          <p:nvSpPr>
            <p:cNvPr id="375846" name="Rectangle 58"/>
            <p:cNvSpPr>
              <a:spLocks noChangeArrowheads="1"/>
            </p:cNvSpPr>
            <p:nvPr/>
          </p:nvSpPr>
          <p:spPr bwMode="auto">
            <a:xfrm>
              <a:off x="2189" y="2677"/>
              <a:ext cx="1158" cy="179"/>
            </a:xfrm>
            <a:prstGeom prst="rect">
              <a:avLst/>
            </a:prstGeom>
            <a:solidFill>
              <a:srgbClr val="008000">
                <a:alpha val="65097"/>
              </a:srgbClr>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FFFF00"/>
                  </a:solidFill>
                </a:rPr>
                <a:t>Medical Equip</a:t>
              </a:r>
            </a:p>
          </p:txBody>
        </p:sp>
        <p:sp>
          <p:nvSpPr>
            <p:cNvPr id="375847" name="Rectangle 59"/>
            <p:cNvSpPr>
              <a:spLocks noChangeArrowheads="1"/>
            </p:cNvSpPr>
            <p:nvPr/>
          </p:nvSpPr>
          <p:spPr bwMode="auto">
            <a:xfrm>
              <a:off x="2825" y="3126"/>
              <a:ext cx="1002" cy="179"/>
            </a:xfrm>
            <a:prstGeom prst="rect">
              <a:avLst/>
            </a:prstGeom>
            <a:solidFill>
              <a:srgbClr val="008000">
                <a:alpha val="65097"/>
              </a:srgbClr>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FFFF00"/>
                  </a:solidFill>
                </a:rPr>
                <a:t>Birthing</a:t>
              </a:r>
            </a:p>
          </p:txBody>
        </p:sp>
        <p:sp>
          <p:nvSpPr>
            <p:cNvPr id="375848" name="Rectangle 60"/>
            <p:cNvSpPr>
              <a:spLocks noChangeArrowheads="1"/>
            </p:cNvSpPr>
            <p:nvPr/>
          </p:nvSpPr>
          <p:spPr bwMode="auto">
            <a:xfrm>
              <a:off x="1757" y="3126"/>
              <a:ext cx="846" cy="224"/>
            </a:xfrm>
            <a:prstGeom prst="rect">
              <a:avLst/>
            </a:prstGeom>
            <a:solidFill>
              <a:srgbClr val="008000">
                <a:alpha val="65097"/>
              </a:srgbClr>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FFFF00"/>
                  </a:solidFill>
                </a:rPr>
                <a:t>Surgery</a:t>
              </a:r>
            </a:p>
          </p:txBody>
        </p:sp>
        <p:sp>
          <p:nvSpPr>
            <p:cNvPr id="375849" name="Rectangle 61"/>
            <p:cNvSpPr>
              <a:spLocks noChangeArrowheads="1"/>
            </p:cNvSpPr>
            <p:nvPr/>
          </p:nvSpPr>
          <p:spPr bwMode="auto">
            <a:xfrm>
              <a:off x="1757" y="3395"/>
              <a:ext cx="846" cy="179"/>
            </a:xfrm>
            <a:prstGeom prst="rect">
              <a:avLst/>
            </a:prstGeom>
            <a:solidFill>
              <a:srgbClr val="008000">
                <a:alpha val="65097"/>
              </a:srgbClr>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FFFF00"/>
                  </a:solidFill>
                </a:rPr>
                <a:t>Pharmacy</a:t>
              </a:r>
            </a:p>
          </p:txBody>
        </p:sp>
        <p:sp>
          <p:nvSpPr>
            <p:cNvPr id="375850" name="Rectangle 62"/>
            <p:cNvSpPr>
              <a:spLocks noChangeArrowheads="1"/>
            </p:cNvSpPr>
            <p:nvPr/>
          </p:nvSpPr>
          <p:spPr bwMode="auto">
            <a:xfrm>
              <a:off x="1757" y="3619"/>
              <a:ext cx="846" cy="179"/>
            </a:xfrm>
            <a:prstGeom prst="rect">
              <a:avLst/>
            </a:prstGeom>
            <a:solidFill>
              <a:srgbClr val="008000">
                <a:alpha val="65097"/>
              </a:srgbClr>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FFFF00"/>
                  </a:solidFill>
                </a:rPr>
                <a:t>Admin</a:t>
              </a:r>
            </a:p>
          </p:txBody>
        </p:sp>
        <p:sp>
          <p:nvSpPr>
            <p:cNvPr id="375851" name="Rectangle 63"/>
            <p:cNvSpPr>
              <a:spLocks noChangeArrowheads="1"/>
            </p:cNvSpPr>
            <p:nvPr/>
          </p:nvSpPr>
          <p:spPr bwMode="auto">
            <a:xfrm>
              <a:off x="2825" y="3373"/>
              <a:ext cx="1002" cy="179"/>
            </a:xfrm>
            <a:prstGeom prst="rect">
              <a:avLst/>
            </a:prstGeom>
            <a:solidFill>
              <a:srgbClr val="008000">
                <a:alpha val="65097"/>
              </a:srgbClr>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FFFF00"/>
                  </a:solidFill>
                </a:rPr>
                <a:t>ER</a:t>
              </a:r>
            </a:p>
          </p:txBody>
        </p:sp>
        <p:sp>
          <p:nvSpPr>
            <p:cNvPr id="375852" name="Rectangle 64"/>
            <p:cNvSpPr>
              <a:spLocks noChangeArrowheads="1"/>
            </p:cNvSpPr>
            <p:nvPr/>
          </p:nvSpPr>
          <p:spPr bwMode="auto">
            <a:xfrm>
              <a:off x="2189" y="2901"/>
              <a:ext cx="1158" cy="180"/>
            </a:xfrm>
            <a:prstGeom prst="rect">
              <a:avLst/>
            </a:prstGeom>
            <a:solidFill>
              <a:srgbClr val="008000">
                <a:alpha val="65097"/>
              </a:srgbClr>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FFFF00"/>
                  </a:solidFill>
                </a:rPr>
                <a:t>Operations</a:t>
              </a:r>
            </a:p>
          </p:txBody>
        </p:sp>
        <p:sp>
          <p:nvSpPr>
            <p:cNvPr id="375853" name="Rectangle 65"/>
            <p:cNvSpPr>
              <a:spLocks noChangeArrowheads="1"/>
            </p:cNvSpPr>
            <p:nvPr/>
          </p:nvSpPr>
          <p:spPr bwMode="auto">
            <a:xfrm>
              <a:off x="2822" y="3619"/>
              <a:ext cx="1002" cy="179"/>
            </a:xfrm>
            <a:prstGeom prst="rect">
              <a:avLst/>
            </a:prstGeom>
            <a:solidFill>
              <a:srgbClr val="008000">
                <a:alpha val="65097"/>
              </a:srgbClr>
            </a:solidFill>
            <a:ln w="12700">
              <a:solidFill>
                <a:srgbClr val="660066"/>
              </a:solidFill>
              <a:miter lim="800000"/>
              <a:headEnd type="none" w="sm" len="sm"/>
              <a:tailEnd type="none" w="sm" len="sm"/>
            </a:ln>
          </p:spPr>
          <p:txBody>
            <a:bodyPr wrap="none" lIns="91427" tIns="45713" rIns="91427" bIns="4571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solidFill>
                    <a:srgbClr val="FFFF00"/>
                  </a:solidFill>
                </a:rPr>
                <a:t>Diagnostics</a:t>
              </a:r>
            </a:p>
          </p:txBody>
        </p:sp>
      </p:grpSp>
      <p:sp>
        <p:nvSpPr>
          <p:cNvPr id="375813" name="Rectangle 65"/>
          <p:cNvSpPr>
            <a:spLocks noChangeArrowheads="1"/>
          </p:cNvSpPr>
          <p:nvPr/>
        </p:nvSpPr>
        <p:spPr bwMode="auto">
          <a:xfrm>
            <a:off x="4087813" y="6388100"/>
            <a:ext cx="51276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B0F4D349-6E33-154B-AB04-053AB5123B8E}" type="slidenum">
              <a:rPr lang="en-GB" altLang="en-US">
                <a:solidFill>
                  <a:srgbClr val="FFFFFF"/>
                </a:solidFill>
                <a:ea typeface="ＭＳ Ｐゴシック" charset="-128"/>
              </a:rPr>
              <a:pPr eaLnBrk="1" hangingPunct="1">
                <a:buSzPct val="45000"/>
                <a:buFont typeface="StarSymbol" charset="0"/>
                <a:buNone/>
              </a:pPr>
              <a:t>101</a:t>
            </a:fld>
            <a:endParaRPr lang="en-GB" altLang="en-US">
              <a:solidFill>
                <a:srgbClr val="FFFFFF"/>
              </a:solidFill>
              <a:ea typeface="ＭＳ Ｐゴシック" charset="-128"/>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Oval 2" descr="DR"/>
          <p:cNvSpPr>
            <a:spLocks noChangeArrowheads="1"/>
          </p:cNvSpPr>
          <p:nvPr/>
        </p:nvSpPr>
        <p:spPr bwMode="auto">
          <a:xfrm>
            <a:off x="76200" y="2628900"/>
            <a:ext cx="2743200" cy="2362200"/>
          </a:xfrm>
          <a:prstGeom prst="ellipse">
            <a:avLst/>
          </a:prstGeom>
          <a:blipFill dpi="0" rotWithShape="1">
            <a:blip r:embed="rId3"/>
            <a:srcRect/>
            <a:stretch>
              <a:fillRect/>
            </a:stretch>
          </a:blipFill>
          <a:ln w="88900">
            <a:solidFill>
              <a:srgbClr val="000000"/>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77859" name="Oval 3" descr="Constructors welders"/>
          <p:cNvSpPr>
            <a:spLocks noChangeArrowheads="1"/>
          </p:cNvSpPr>
          <p:nvPr/>
        </p:nvSpPr>
        <p:spPr bwMode="auto">
          <a:xfrm>
            <a:off x="6248400" y="2628900"/>
            <a:ext cx="2743200" cy="2362200"/>
          </a:xfrm>
          <a:prstGeom prst="ellipse">
            <a:avLst/>
          </a:prstGeom>
          <a:blipFill dpi="0" rotWithShape="1">
            <a:blip r:embed="rId4"/>
            <a:srcRect/>
            <a:stretch>
              <a:fillRect/>
            </a:stretch>
          </a:blipFill>
          <a:ln w="88900">
            <a:solidFill>
              <a:srgbClr val="000000"/>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77860" name="Oval 4"/>
          <p:cNvSpPr>
            <a:spLocks noChangeArrowheads="1"/>
          </p:cNvSpPr>
          <p:nvPr/>
        </p:nvSpPr>
        <p:spPr bwMode="auto">
          <a:xfrm>
            <a:off x="3200400" y="2628900"/>
            <a:ext cx="2743200" cy="2362200"/>
          </a:xfrm>
          <a:prstGeom prst="ellipse">
            <a:avLst/>
          </a:prstGeom>
          <a:blipFill dpi="0" rotWithShape="1">
            <a:blip r:embed="rId5"/>
            <a:srcRect/>
            <a:stretch>
              <a:fillRect/>
            </a:stretch>
          </a:blipFill>
          <a:ln w="88900">
            <a:solidFill>
              <a:srgbClr val="000000"/>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77861" name="Rectangle 5"/>
          <p:cNvSpPr>
            <a:spLocks noChangeArrowheads="1"/>
          </p:cNvSpPr>
          <p:nvPr/>
        </p:nvSpPr>
        <p:spPr bwMode="auto">
          <a:xfrm>
            <a:off x="2876550" y="1531938"/>
            <a:ext cx="247650" cy="3916362"/>
          </a:xfrm>
          <a:prstGeom prst="rect">
            <a:avLst/>
          </a:prstGeom>
          <a:pattFill prst="horzBrick">
            <a:fgClr>
              <a:schemeClr val="bg1"/>
            </a:fgClr>
            <a:bgClr>
              <a:srgbClr val="993300"/>
            </a:bgClr>
          </a:pattFill>
          <a:ln w="9525">
            <a:solidFill>
              <a:srgbClr val="993300"/>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77862" name="Rectangle 6"/>
          <p:cNvSpPr>
            <a:spLocks noChangeArrowheads="1"/>
          </p:cNvSpPr>
          <p:nvPr/>
        </p:nvSpPr>
        <p:spPr bwMode="auto">
          <a:xfrm>
            <a:off x="6000750" y="1562100"/>
            <a:ext cx="247650" cy="3916363"/>
          </a:xfrm>
          <a:prstGeom prst="rect">
            <a:avLst/>
          </a:prstGeom>
          <a:pattFill prst="horzBrick">
            <a:fgClr>
              <a:schemeClr val="bg1"/>
            </a:fgClr>
            <a:bgClr>
              <a:srgbClr val="993300"/>
            </a:bgClr>
          </a:pattFill>
          <a:ln w="9525">
            <a:solidFill>
              <a:srgbClr val="993300"/>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77863" name="Text Box 7"/>
          <p:cNvSpPr txBox="1">
            <a:spLocks noChangeArrowheads="1"/>
          </p:cNvSpPr>
          <p:nvPr/>
        </p:nvSpPr>
        <p:spPr bwMode="auto">
          <a:xfrm>
            <a:off x="482600" y="19558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3600" b="1"/>
              <a:t>Why?</a:t>
            </a:r>
          </a:p>
        </p:txBody>
      </p:sp>
      <p:sp>
        <p:nvSpPr>
          <p:cNvPr id="377864" name="Text Box 8"/>
          <p:cNvSpPr txBox="1">
            <a:spLocks noChangeArrowheads="1"/>
          </p:cNvSpPr>
          <p:nvPr/>
        </p:nvSpPr>
        <p:spPr bwMode="auto">
          <a:xfrm>
            <a:off x="3670300" y="1955800"/>
            <a:ext cx="180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3600" b="1"/>
              <a:t>What?</a:t>
            </a:r>
          </a:p>
        </p:txBody>
      </p:sp>
      <p:sp>
        <p:nvSpPr>
          <p:cNvPr id="377865" name="Text Box 9"/>
          <p:cNvSpPr txBox="1">
            <a:spLocks noChangeArrowheads="1"/>
          </p:cNvSpPr>
          <p:nvPr/>
        </p:nvSpPr>
        <p:spPr bwMode="auto">
          <a:xfrm>
            <a:off x="6705600" y="197485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3600" b="1"/>
              <a:t>How?</a:t>
            </a:r>
          </a:p>
        </p:txBody>
      </p:sp>
      <p:sp>
        <p:nvSpPr>
          <p:cNvPr id="377866" name="Rectangle 9"/>
          <p:cNvSpPr>
            <a:spLocks noChangeArrowheads="1"/>
          </p:cNvSpPr>
          <p:nvPr/>
        </p:nvSpPr>
        <p:spPr bwMode="auto">
          <a:xfrm>
            <a:off x="4159250" y="6396038"/>
            <a:ext cx="561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99F9A87D-B73D-4E4D-918F-AC3D7AC23845}" type="slidenum">
              <a:rPr lang="en-GB" altLang="en-US">
                <a:solidFill>
                  <a:srgbClr val="FFFFFF"/>
                </a:solidFill>
                <a:ea typeface="ＭＳ Ｐゴシック" charset="-128"/>
              </a:rPr>
              <a:pPr eaLnBrk="1" hangingPunct="1">
                <a:buSzPct val="45000"/>
                <a:buFont typeface="StarSymbol" charset="0"/>
                <a:buNone/>
              </a:pPr>
              <a:t>102</a:t>
            </a:fld>
            <a:endParaRPr lang="en-GB" altLang="en-US">
              <a:solidFill>
                <a:srgbClr val="FFFFFF"/>
              </a:solidFill>
              <a:ea typeface="ＭＳ Ｐゴシック" charset="-128"/>
            </a:endParaRPr>
          </a:p>
        </p:txBody>
      </p:sp>
    </p:spTree>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body" idx="1"/>
          </p:nvPr>
        </p:nvSpPr>
        <p:spPr>
          <a:xfrm>
            <a:off x="0" y="685800"/>
            <a:ext cx="8915400" cy="5791200"/>
          </a:xfrm>
        </p:spPr>
        <p:txBody>
          <a:bodyPr/>
          <a:lstStyle/>
          <a:p>
            <a:pPr eaLnBrk="1" hangingPunct="1">
              <a:buFont typeface="Wingdings" charset="2"/>
              <a:buNone/>
            </a:pPr>
            <a:r>
              <a:rPr lang="en-US" altLang="en-US" sz="4800">
                <a:solidFill>
                  <a:schemeClr val="tx1"/>
                </a:solidFill>
              </a:rPr>
              <a:t>	“An Owner needs to decide what it’s buying - a product - or a team to solve a problem that no one completely understands and that keeps changing.”</a:t>
            </a:r>
          </a:p>
          <a:p>
            <a:pPr eaLnBrk="1" hangingPunct="1">
              <a:buFont typeface="Wingdings" charset="2"/>
              <a:buNone/>
            </a:pPr>
            <a:r>
              <a:rPr lang="en-US" altLang="en-US" sz="4800">
                <a:solidFill>
                  <a:schemeClr val="tx1"/>
                </a:solidFill>
              </a:rPr>
              <a:t>		</a:t>
            </a:r>
            <a:r>
              <a:rPr lang="en-US" altLang="en-US" sz="3600">
                <a:solidFill>
                  <a:schemeClr val="tx1"/>
                </a:solidFill>
              </a:rPr>
              <a:t>- Jim Carroll, Washington Group</a:t>
            </a:r>
            <a:endParaRPr lang="en-US" altLang="en-US" sz="4000"/>
          </a:p>
        </p:txBody>
      </p:sp>
      <p:sp>
        <p:nvSpPr>
          <p:cNvPr id="379907" name="Rectangle 2"/>
          <p:cNvSpPr>
            <a:spLocks noChangeArrowheads="1"/>
          </p:cNvSpPr>
          <p:nvPr/>
        </p:nvSpPr>
        <p:spPr bwMode="auto">
          <a:xfrm>
            <a:off x="4159250" y="6396038"/>
            <a:ext cx="561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E793BD5F-6620-744E-B799-DBEE5706157E}" type="slidenum">
              <a:rPr lang="en-GB" altLang="en-US">
                <a:solidFill>
                  <a:srgbClr val="FFFFFF"/>
                </a:solidFill>
                <a:ea typeface="ＭＳ Ｐゴシック" charset="-128"/>
              </a:rPr>
              <a:pPr eaLnBrk="1" hangingPunct="1">
                <a:buSzPct val="45000"/>
                <a:buFont typeface="StarSymbol" charset="0"/>
                <a:buNone/>
              </a:pPr>
              <a:t>103</a:t>
            </a:fld>
            <a:endParaRPr lang="en-GB" altLang="en-US">
              <a:solidFill>
                <a:srgbClr val="FFFFFF"/>
              </a:solidFill>
              <a:ea typeface="ＭＳ Ｐゴシック" charset="-128"/>
            </a:endParaRPr>
          </a:p>
        </p:txBody>
      </p:sp>
    </p:spTree>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Oval 5" descr="Constructors welders"/>
          <p:cNvSpPr>
            <a:spLocks noChangeArrowheads="1"/>
          </p:cNvSpPr>
          <p:nvPr/>
        </p:nvSpPr>
        <p:spPr bwMode="auto">
          <a:xfrm>
            <a:off x="1693863" y="2614613"/>
            <a:ext cx="2743200" cy="2362200"/>
          </a:xfrm>
          <a:prstGeom prst="ellipse">
            <a:avLst/>
          </a:prstGeom>
          <a:blipFill dpi="0" rotWithShape="1">
            <a:blip r:embed="rId3"/>
            <a:srcRect/>
            <a:stretch>
              <a:fillRect/>
            </a:stretch>
          </a:blipFill>
          <a:ln>
            <a:noFill/>
          </a:ln>
          <a:extLst>
            <a:ext uri="{91240B29-F687-4F45-9708-019B960494DF}">
              <a14:hiddenLine xmlns:a14="http://schemas.microsoft.com/office/drawing/2010/main" w="88900">
                <a:solidFill>
                  <a:srgbClr val="000000"/>
                </a:solidFill>
                <a:round/>
                <a:headEnd/>
                <a:tailEnd/>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81955" name="Oval 6"/>
          <p:cNvSpPr>
            <a:spLocks noChangeArrowheads="1"/>
          </p:cNvSpPr>
          <p:nvPr/>
        </p:nvSpPr>
        <p:spPr bwMode="auto">
          <a:xfrm>
            <a:off x="4056063" y="2614613"/>
            <a:ext cx="2743200" cy="2362200"/>
          </a:xfrm>
          <a:prstGeom prst="ellipse">
            <a:avLst/>
          </a:prstGeom>
          <a:blipFill dpi="0" rotWithShape="1">
            <a:blip r:embed="rId4"/>
            <a:srcRect/>
            <a:stretch>
              <a:fillRect/>
            </a:stretch>
          </a:blipFill>
          <a:ln>
            <a:noFill/>
          </a:ln>
          <a:extLst>
            <a:ext uri="{91240B29-F687-4F45-9708-019B960494DF}">
              <a14:hiddenLine xmlns:a14="http://schemas.microsoft.com/office/drawing/2010/main" w="88900">
                <a:solidFill>
                  <a:srgbClr val="000000"/>
                </a:solidFill>
                <a:round/>
                <a:headEnd/>
                <a:tailEnd/>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81956" name="Oval 4" descr="DR"/>
          <p:cNvSpPr>
            <a:spLocks noChangeArrowheads="1"/>
          </p:cNvSpPr>
          <p:nvPr/>
        </p:nvSpPr>
        <p:spPr bwMode="auto">
          <a:xfrm>
            <a:off x="2913063" y="862013"/>
            <a:ext cx="2743200" cy="2362200"/>
          </a:xfrm>
          <a:prstGeom prst="ellipse">
            <a:avLst/>
          </a:prstGeom>
          <a:blipFill dpi="0" rotWithShape="1">
            <a:blip r:embed="rId5"/>
            <a:srcRect/>
            <a:stretch>
              <a:fillRect/>
            </a:stretch>
          </a:blipFill>
          <a:ln>
            <a:noFill/>
          </a:ln>
          <a:extLst>
            <a:ext uri="{91240B29-F687-4F45-9708-019B960494DF}">
              <a14:hiddenLine xmlns:a14="http://schemas.microsoft.com/office/drawing/2010/main" w="88900">
                <a:solidFill>
                  <a:srgbClr val="000000"/>
                </a:solidFill>
                <a:round/>
                <a:headEnd/>
                <a:tailEnd/>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81957" name="Text Box 7"/>
          <p:cNvSpPr txBox="1">
            <a:spLocks noChangeArrowheads="1"/>
          </p:cNvSpPr>
          <p:nvPr/>
        </p:nvSpPr>
        <p:spPr bwMode="auto">
          <a:xfrm>
            <a:off x="487363" y="1522413"/>
            <a:ext cx="22860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4800" b="1"/>
              <a:t>Why?</a:t>
            </a:r>
          </a:p>
        </p:txBody>
      </p:sp>
      <p:sp>
        <p:nvSpPr>
          <p:cNvPr id="381958" name="Text Box 8"/>
          <p:cNvSpPr txBox="1">
            <a:spLocks noChangeArrowheads="1"/>
          </p:cNvSpPr>
          <p:nvPr/>
        </p:nvSpPr>
        <p:spPr bwMode="auto">
          <a:xfrm>
            <a:off x="5872163" y="2055813"/>
            <a:ext cx="2336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4800" b="1"/>
              <a:t>What?</a:t>
            </a:r>
          </a:p>
        </p:txBody>
      </p:sp>
      <p:sp>
        <p:nvSpPr>
          <p:cNvPr id="381959" name="Text Box 9"/>
          <p:cNvSpPr txBox="1">
            <a:spLocks noChangeArrowheads="1"/>
          </p:cNvSpPr>
          <p:nvPr/>
        </p:nvSpPr>
        <p:spPr bwMode="auto">
          <a:xfrm>
            <a:off x="3332163" y="5167313"/>
            <a:ext cx="19050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4800" b="1"/>
              <a:t>How?</a:t>
            </a:r>
          </a:p>
        </p:txBody>
      </p:sp>
      <p:sp>
        <p:nvSpPr>
          <p:cNvPr id="381960" name="Rectangle 7"/>
          <p:cNvSpPr>
            <a:spLocks noChangeArrowheads="1"/>
          </p:cNvSpPr>
          <p:nvPr/>
        </p:nvSpPr>
        <p:spPr bwMode="auto">
          <a:xfrm>
            <a:off x="4159250" y="6396038"/>
            <a:ext cx="561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B19ED60B-49FF-8C41-9CFD-D1CDEF3C62BA}" type="slidenum">
              <a:rPr lang="en-GB" altLang="en-US">
                <a:solidFill>
                  <a:srgbClr val="FFFFFF"/>
                </a:solidFill>
                <a:ea typeface="ＭＳ Ｐゴシック" charset="-128"/>
              </a:rPr>
              <a:pPr eaLnBrk="1" hangingPunct="1">
                <a:buSzPct val="45000"/>
                <a:buFont typeface="StarSymbol" charset="0"/>
                <a:buNone/>
              </a:pPr>
              <a:t>104</a:t>
            </a:fld>
            <a:endParaRPr lang="en-GB" altLang="en-US">
              <a:solidFill>
                <a:srgbClr val="FFFFFF"/>
              </a:solidFill>
              <a:ea typeface="ＭＳ Ｐゴシック" charset="-128"/>
            </a:endParaRPr>
          </a:p>
        </p:txBody>
      </p:sp>
    </p:spTree>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3"/>
          <p:cNvSpPr>
            <a:spLocks noGrp="1" noChangeArrowheads="1"/>
          </p:cNvSpPr>
          <p:nvPr>
            <p:ph type="body" idx="1"/>
          </p:nvPr>
        </p:nvSpPr>
        <p:spPr bwMode="auto">
          <a:xfrm>
            <a:off x="423863" y="957263"/>
            <a:ext cx="8229600" cy="5900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spcBef>
                <a:spcPts val="1800"/>
              </a:spcBef>
              <a:buFontTx/>
              <a:buNone/>
            </a:pPr>
            <a:r>
              <a:rPr lang="en-US" altLang="en-US">
                <a:latin typeface="Calibri" charset="0"/>
                <a:ea typeface="ＭＳ Ｐゴシック" charset="-128"/>
              </a:rPr>
              <a:t>Ian Macneil:</a:t>
            </a:r>
          </a:p>
          <a:p>
            <a:pPr eaLnBrk="1" hangingPunct="1">
              <a:lnSpc>
                <a:spcPct val="80000"/>
              </a:lnSpc>
              <a:spcBef>
                <a:spcPts val="1800"/>
              </a:spcBef>
            </a:pPr>
            <a:r>
              <a:rPr lang="en-US" altLang="en-US">
                <a:latin typeface="Calibri" charset="0"/>
                <a:ea typeface="ＭＳ Ｐゴシック" charset="-128"/>
              </a:rPr>
              <a:t>Relations of significant duration </a:t>
            </a:r>
          </a:p>
          <a:p>
            <a:pPr eaLnBrk="1" hangingPunct="1">
              <a:lnSpc>
                <a:spcPct val="80000"/>
              </a:lnSpc>
              <a:spcBef>
                <a:spcPts val="1800"/>
              </a:spcBef>
            </a:pPr>
            <a:r>
              <a:rPr lang="en-US" altLang="en-US">
                <a:latin typeface="Calibri" charset="0"/>
                <a:ea typeface="ＭＳ Ｐゴシック" charset="-128"/>
              </a:rPr>
              <a:t>Objects of “value” are not all easily measurable</a:t>
            </a:r>
          </a:p>
          <a:p>
            <a:pPr eaLnBrk="1" hangingPunct="1">
              <a:lnSpc>
                <a:spcPct val="80000"/>
              </a:lnSpc>
              <a:spcBef>
                <a:spcPts val="1800"/>
              </a:spcBef>
            </a:pPr>
            <a:r>
              <a:rPr lang="en-US" altLang="en-US">
                <a:latin typeface="Calibri" charset="0"/>
                <a:ea typeface="ＭＳ Ｐゴシック" charset="-128"/>
              </a:rPr>
              <a:t>Many individuals, collective poles of interest</a:t>
            </a:r>
          </a:p>
          <a:p>
            <a:pPr eaLnBrk="1" hangingPunct="1">
              <a:lnSpc>
                <a:spcPct val="80000"/>
              </a:lnSpc>
              <a:spcBef>
                <a:spcPts val="1800"/>
              </a:spcBef>
            </a:pPr>
            <a:r>
              <a:rPr lang="en-US" altLang="en-US">
                <a:latin typeface="Calibri" charset="0"/>
                <a:ea typeface="ＭＳ Ｐゴシック" charset="-128"/>
              </a:rPr>
              <a:t>Future cooperation anticipated</a:t>
            </a:r>
          </a:p>
          <a:p>
            <a:pPr eaLnBrk="1" hangingPunct="1">
              <a:lnSpc>
                <a:spcPct val="80000"/>
              </a:lnSpc>
              <a:spcBef>
                <a:spcPts val="1800"/>
              </a:spcBef>
            </a:pPr>
            <a:r>
              <a:rPr lang="en-US" altLang="en-US">
                <a:latin typeface="Calibri" charset="0"/>
                <a:ea typeface="ＭＳ Ｐゴシック" charset="-128"/>
              </a:rPr>
              <a:t>Benefits and burdens shared</a:t>
            </a:r>
          </a:p>
          <a:p>
            <a:pPr eaLnBrk="1" hangingPunct="1">
              <a:lnSpc>
                <a:spcPct val="80000"/>
              </a:lnSpc>
              <a:spcBef>
                <a:spcPts val="1800"/>
              </a:spcBef>
            </a:pPr>
            <a:r>
              <a:rPr lang="en-US" altLang="en-US">
                <a:latin typeface="Calibri" charset="0"/>
                <a:ea typeface="ＭＳ Ｐゴシック" charset="-128"/>
              </a:rPr>
              <a:t>Trouble is expected</a:t>
            </a:r>
          </a:p>
          <a:p>
            <a:pPr eaLnBrk="1" hangingPunct="1">
              <a:lnSpc>
                <a:spcPct val="80000"/>
              </a:lnSpc>
              <a:spcBef>
                <a:spcPts val="1800"/>
              </a:spcBef>
            </a:pPr>
            <a:r>
              <a:rPr lang="en-US" altLang="en-US">
                <a:latin typeface="Calibri" charset="0"/>
                <a:ea typeface="ＭＳ Ｐゴシック" charset="-128"/>
              </a:rPr>
              <a:t>Relations will vary as unforeseeable future unfolds</a:t>
            </a:r>
          </a:p>
          <a:p>
            <a:pPr eaLnBrk="1" hangingPunct="1">
              <a:lnSpc>
                <a:spcPct val="80000"/>
              </a:lnSpc>
              <a:spcBef>
                <a:spcPts val="1800"/>
              </a:spcBef>
              <a:buFontTx/>
              <a:buNone/>
            </a:pPr>
            <a:endParaRPr lang="en-US" altLang="en-US">
              <a:latin typeface="Calibri" charset="0"/>
              <a:ea typeface="ＭＳ Ｐゴシック" charset="-128"/>
            </a:endParaRPr>
          </a:p>
          <a:p>
            <a:pPr eaLnBrk="1" hangingPunct="1">
              <a:lnSpc>
                <a:spcPct val="80000"/>
              </a:lnSpc>
            </a:pPr>
            <a:endParaRPr lang="en-US" altLang="en-US">
              <a:latin typeface="Calibri" charset="0"/>
              <a:ea typeface="ＭＳ Ｐゴシック" charset="-128"/>
            </a:endParaRPr>
          </a:p>
        </p:txBody>
      </p:sp>
      <p:sp>
        <p:nvSpPr>
          <p:cNvPr id="241667" name="Rectangle 2"/>
          <p:cNvSpPr txBox="1">
            <a:spLocks noChangeArrowheads="1"/>
          </p:cNvSpPr>
          <p:nvPr/>
        </p:nvSpPr>
        <p:spPr bwMode="auto">
          <a:xfrm>
            <a:off x="238125" y="0"/>
            <a:ext cx="7612063" cy="833438"/>
          </a:xfrm>
          <a:prstGeom prst="rect">
            <a:avLst/>
          </a:prstGeom>
          <a:noFill/>
          <a:ln w="9525">
            <a:noFill/>
            <a:miter lim="800000"/>
            <a:headEnd/>
            <a:tailEnd/>
          </a:ln>
        </p:spPr>
        <p:txBody>
          <a:bodyPr lIns="90000" tIns="46800" rIns="90000" bIns="46800" anchor="ctr"/>
          <a:lstStyle/>
          <a:p>
            <a: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b="1" dirty="0">
                <a:solidFill>
                  <a:srgbClr val="FFCC00"/>
                </a:solidFill>
                <a:latin typeface="+mj-lt"/>
                <a:ea typeface="ヒラギノ角ゴ Pro W3" pitchFamily="-112" charset="-128"/>
                <a:cs typeface="ヒラギノ角ゴ Pro W3" pitchFamily="-112" charset="-128"/>
              </a:rPr>
              <a:t>What Underlies A Relational Contract?</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380038" y="1285875"/>
            <a:ext cx="3548062" cy="4708525"/>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Arial" pitchFamily="-108" charset="0"/>
              <a:ea typeface="ヒラギノ角ゴ Pro W3" pitchFamily="-108" charset="-128"/>
              <a:cs typeface="ヒラギノ角ゴ Pro W3" pitchFamily="-108" charset="-128"/>
            </a:endParaRPr>
          </a:p>
        </p:txBody>
      </p:sp>
      <p:sp>
        <p:nvSpPr>
          <p:cNvPr id="386051" name="Rectangle 2"/>
          <p:cNvSpPr txBox="1">
            <a:spLocks noChangeArrowheads="1"/>
          </p:cNvSpPr>
          <p:nvPr/>
        </p:nvSpPr>
        <p:spPr bwMode="auto">
          <a:xfrm>
            <a:off x="5103813" y="866775"/>
            <a:ext cx="40401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800">
                <a:solidFill>
                  <a:schemeClr val="bg1"/>
                </a:solidFill>
                <a:latin typeface="Calibri" charset="0"/>
              </a:rPr>
              <a:t>Integrated Project Delivery Contract</a:t>
            </a:r>
          </a:p>
        </p:txBody>
      </p:sp>
      <p:sp>
        <p:nvSpPr>
          <p:cNvPr id="386052" name="_s39943"/>
          <p:cNvSpPr>
            <a:spLocks noChangeArrowheads="1" noTextEdit="1"/>
          </p:cNvSpPr>
          <p:nvPr/>
        </p:nvSpPr>
        <p:spPr bwMode="auto">
          <a:xfrm>
            <a:off x="6946900" y="3116263"/>
            <a:ext cx="1603375" cy="1541462"/>
          </a:xfrm>
          <a:prstGeom prst="ellipse">
            <a:avLst/>
          </a:prstGeom>
          <a:solidFill>
            <a:schemeClr val="hlink">
              <a:alpha val="50195"/>
            </a:schemeClr>
          </a:solidFill>
          <a:ln w="4670">
            <a:solidFill>
              <a:schemeClr val="hlink"/>
            </a:solidFill>
            <a:round/>
            <a:headEnd/>
            <a:tailEnd/>
          </a:ln>
        </p:spPr>
        <p:txBody>
          <a:bodyPr anchor="ctr"/>
          <a:lstStyle/>
          <a:p>
            <a:endParaRPr lang="en-US"/>
          </a:p>
        </p:txBody>
      </p:sp>
      <p:sp>
        <p:nvSpPr>
          <p:cNvPr id="386053" name="_s39947"/>
          <p:cNvSpPr>
            <a:spLocks noChangeArrowheads="1" noTextEdit="1"/>
          </p:cNvSpPr>
          <p:nvPr/>
        </p:nvSpPr>
        <p:spPr bwMode="auto">
          <a:xfrm>
            <a:off x="5746750" y="3100388"/>
            <a:ext cx="1603375" cy="1543050"/>
          </a:xfrm>
          <a:prstGeom prst="ellipse">
            <a:avLst/>
          </a:prstGeom>
          <a:solidFill>
            <a:schemeClr val="hlink">
              <a:alpha val="50195"/>
            </a:schemeClr>
          </a:solidFill>
          <a:ln w="4670">
            <a:solidFill>
              <a:schemeClr val="hlink"/>
            </a:solidFill>
            <a:round/>
            <a:headEnd/>
            <a:tailEnd/>
          </a:ln>
        </p:spPr>
        <p:txBody>
          <a:bodyPr anchor="ctr"/>
          <a:lstStyle/>
          <a:p>
            <a:endParaRPr lang="en-US"/>
          </a:p>
        </p:txBody>
      </p:sp>
      <p:sp>
        <p:nvSpPr>
          <p:cNvPr id="386054" name="_s39949"/>
          <p:cNvSpPr>
            <a:spLocks noChangeArrowheads="1" noTextEdit="1"/>
          </p:cNvSpPr>
          <p:nvPr/>
        </p:nvSpPr>
        <p:spPr bwMode="auto">
          <a:xfrm>
            <a:off x="6345238" y="2308225"/>
            <a:ext cx="1603375" cy="1541463"/>
          </a:xfrm>
          <a:prstGeom prst="ellipse">
            <a:avLst/>
          </a:prstGeom>
          <a:solidFill>
            <a:schemeClr val="folHlink">
              <a:alpha val="50195"/>
            </a:schemeClr>
          </a:solidFill>
          <a:ln w="4670">
            <a:solidFill>
              <a:schemeClr val="folHlink"/>
            </a:solidFill>
            <a:round/>
            <a:headEnd/>
            <a:tailEnd/>
          </a:ln>
        </p:spPr>
        <p:txBody>
          <a:bodyPr anchor="ctr"/>
          <a:lstStyle/>
          <a:p>
            <a:endParaRPr lang="en-US"/>
          </a:p>
        </p:txBody>
      </p:sp>
      <p:sp>
        <p:nvSpPr>
          <p:cNvPr id="386055" name="Rectangle 2"/>
          <p:cNvSpPr txBox="1">
            <a:spLocks noChangeArrowheads="1"/>
          </p:cNvSpPr>
          <p:nvPr/>
        </p:nvSpPr>
        <p:spPr bwMode="auto">
          <a:xfrm>
            <a:off x="6553200" y="2711450"/>
            <a:ext cx="12001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800">
                <a:latin typeface="Calibri" charset="0"/>
              </a:rPr>
              <a:t>Owner</a:t>
            </a:r>
          </a:p>
        </p:txBody>
      </p:sp>
      <p:sp>
        <p:nvSpPr>
          <p:cNvPr id="386056" name="Rectangle 2"/>
          <p:cNvSpPr txBox="1">
            <a:spLocks noChangeArrowheads="1"/>
          </p:cNvSpPr>
          <p:nvPr/>
        </p:nvSpPr>
        <p:spPr bwMode="auto">
          <a:xfrm>
            <a:off x="5805488" y="3873500"/>
            <a:ext cx="12001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800">
                <a:latin typeface="Calibri" charset="0"/>
              </a:rPr>
              <a:t>Architect</a:t>
            </a:r>
          </a:p>
        </p:txBody>
      </p:sp>
      <p:sp>
        <p:nvSpPr>
          <p:cNvPr id="386057" name="Rectangle 2"/>
          <p:cNvSpPr txBox="1">
            <a:spLocks noChangeArrowheads="1"/>
          </p:cNvSpPr>
          <p:nvPr/>
        </p:nvSpPr>
        <p:spPr bwMode="auto">
          <a:xfrm>
            <a:off x="7304088" y="3875088"/>
            <a:ext cx="125888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800">
                <a:latin typeface="Calibri" charset="0"/>
              </a:rPr>
              <a:t>Contractor</a:t>
            </a:r>
          </a:p>
        </p:txBody>
      </p:sp>
      <p:sp>
        <p:nvSpPr>
          <p:cNvPr id="386058" name="Rectangle 3"/>
          <p:cNvSpPr txBox="1">
            <a:spLocks noChangeArrowheads="1"/>
          </p:cNvSpPr>
          <p:nvPr/>
        </p:nvSpPr>
        <p:spPr bwMode="auto">
          <a:xfrm>
            <a:off x="211138" y="1282700"/>
            <a:ext cx="4868862"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buFont typeface="Arial" charset="0"/>
              <a:buChar char="•"/>
            </a:pPr>
            <a:r>
              <a:rPr lang="en-US" altLang="en-US"/>
              <a:t>One Agreement signed by O-A-C</a:t>
            </a:r>
          </a:p>
          <a:p>
            <a:pPr eaLnBrk="1" hangingPunct="1">
              <a:buFont typeface="Arial" charset="0"/>
              <a:buChar char="•"/>
            </a:pPr>
            <a:r>
              <a:rPr lang="en-US" altLang="en-US"/>
              <a:t>“Joined” by </a:t>
            </a:r>
            <a:r>
              <a:rPr lang="en-US" altLang="en-US" u="sng"/>
              <a:t>jointly</a:t>
            </a:r>
            <a:r>
              <a:rPr lang="en-US" altLang="en-US"/>
              <a:t> selected team members </a:t>
            </a:r>
          </a:p>
          <a:p>
            <a:pPr eaLnBrk="1" hangingPunct="1">
              <a:buFont typeface="Arial" charset="0"/>
              <a:buChar char="•"/>
            </a:pPr>
            <a:r>
              <a:rPr lang="en-US" altLang="en-US"/>
              <a:t>No separate “general conditions”</a:t>
            </a:r>
          </a:p>
          <a:p>
            <a:pPr eaLnBrk="1" hangingPunct="1">
              <a:buFont typeface="Arial" charset="0"/>
              <a:buChar char="•"/>
            </a:pPr>
            <a:r>
              <a:rPr lang="en-US" altLang="en-US"/>
              <a:t>Provides for formation of:</a:t>
            </a:r>
          </a:p>
          <a:p>
            <a:pPr lvl="1" eaLnBrk="1" hangingPunct="1">
              <a:buFont typeface="Arial" charset="0"/>
              <a:buChar char="•"/>
            </a:pPr>
            <a:r>
              <a:rPr lang="en-US" altLang="en-US" sz="2000"/>
              <a:t>Core Group</a:t>
            </a:r>
          </a:p>
          <a:p>
            <a:pPr lvl="1" eaLnBrk="1" hangingPunct="1">
              <a:buFont typeface="Arial" charset="0"/>
              <a:buChar char="•"/>
            </a:pPr>
            <a:r>
              <a:rPr lang="en-US" altLang="en-US" sz="2000"/>
              <a:t>Integrated Project Delivery Team</a:t>
            </a:r>
          </a:p>
          <a:p>
            <a:pPr lvl="1" eaLnBrk="1" hangingPunct="1">
              <a:buFont typeface="Arial" charset="0"/>
              <a:buChar char="•"/>
            </a:pPr>
            <a:r>
              <a:rPr lang="en-US" altLang="en-US" sz="2000"/>
              <a:t>Senior Management Group</a:t>
            </a:r>
          </a:p>
          <a:p>
            <a:pPr eaLnBrk="1" hangingPunct="1">
              <a:buFont typeface="Arial" charset="0"/>
              <a:buChar char="•"/>
            </a:pPr>
            <a:r>
              <a:rPr lang="en-US" altLang="en-US"/>
              <a:t>Incentives for team performance</a:t>
            </a:r>
          </a:p>
        </p:txBody>
      </p:sp>
      <p:sp>
        <p:nvSpPr>
          <p:cNvPr id="12" name="Oval 11"/>
          <p:cNvSpPr>
            <a:spLocks noChangeArrowheads="1"/>
          </p:cNvSpPr>
          <p:nvPr/>
        </p:nvSpPr>
        <p:spPr bwMode="auto">
          <a:xfrm>
            <a:off x="7027863" y="3548063"/>
            <a:ext cx="260350" cy="26035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endParaRPr lang="en-US" altLang="en-US"/>
          </a:p>
        </p:txBody>
      </p:sp>
      <p:cxnSp>
        <p:nvCxnSpPr>
          <p:cNvPr id="15" name="Straight Connector 14"/>
          <p:cNvCxnSpPr>
            <a:cxnSpLocks noChangeShapeType="1"/>
          </p:cNvCxnSpPr>
          <p:nvPr/>
        </p:nvCxnSpPr>
        <p:spPr bwMode="auto">
          <a:xfrm rot="16200000" flipV="1">
            <a:off x="6547644" y="4309269"/>
            <a:ext cx="1787525" cy="5381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
        <p:nvSpPr>
          <p:cNvPr id="21" name="Rectangle 2"/>
          <p:cNvSpPr txBox="1">
            <a:spLocks noChangeArrowheads="1"/>
          </p:cNvSpPr>
          <p:nvPr/>
        </p:nvSpPr>
        <p:spPr bwMode="auto">
          <a:xfrm>
            <a:off x="7519988" y="5472113"/>
            <a:ext cx="1268412" cy="4159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800" b="1">
                <a:solidFill>
                  <a:srgbClr val="FF0000"/>
                </a:solidFill>
                <a:latin typeface="Calibri" charset="0"/>
              </a:rPr>
              <a:t>Core Group</a:t>
            </a:r>
          </a:p>
        </p:txBody>
      </p:sp>
      <p:sp>
        <p:nvSpPr>
          <p:cNvPr id="23" name="Oval 22"/>
          <p:cNvSpPr>
            <a:spLocks noChangeArrowheads="1"/>
          </p:cNvSpPr>
          <p:nvPr/>
        </p:nvSpPr>
        <p:spPr bwMode="auto">
          <a:xfrm>
            <a:off x="5472113" y="2047875"/>
            <a:ext cx="3413125" cy="3355975"/>
          </a:xfrm>
          <a:prstGeom prst="ellipse">
            <a:avLst/>
          </a:prstGeom>
          <a:noFill/>
          <a:ln w="28575">
            <a:solidFill>
              <a:srgbClr val="0066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endParaRPr lang="en-US" altLang="en-US"/>
          </a:p>
        </p:txBody>
      </p:sp>
      <p:sp>
        <p:nvSpPr>
          <p:cNvPr id="24" name="Rectangle 2"/>
          <p:cNvSpPr txBox="1">
            <a:spLocks noChangeArrowheads="1"/>
          </p:cNvSpPr>
          <p:nvPr/>
        </p:nvSpPr>
        <p:spPr bwMode="auto">
          <a:xfrm>
            <a:off x="5434013" y="1325563"/>
            <a:ext cx="205898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b="1">
                <a:solidFill>
                  <a:srgbClr val="006600"/>
                </a:solidFill>
                <a:latin typeface="Calibri" charset="0"/>
              </a:rPr>
              <a:t>Integrated Project Delivery Team</a:t>
            </a:r>
          </a:p>
        </p:txBody>
      </p:sp>
      <p:cxnSp>
        <p:nvCxnSpPr>
          <p:cNvPr id="34" name="Straight Connector 33"/>
          <p:cNvCxnSpPr>
            <a:cxnSpLocks noChangeShapeType="1"/>
          </p:cNvCxnSpPr>
          <p:nvPr/>
        </p:nvCxnSpPr>
        <p:spPr bwMode="auto">
          <a:xfrm rot="16200000" flipV="1">
            <a:off x="5794376" y="2012950"/>
            <a:ext cx="449262" cy="300037"/>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cxnSp>
      <p:sp>
        <p:nvSpPr>
          <p:cNvPr id="39" name="Oval 38"/>
          <p:cNvSpPr>
            <a:spLocks noChangeArrowheads="1"/>
          </p:cNvSpPr>
          <p:nvPr/>
        </p:nvSpPr>
        <p:spPr bwMode="auto">
          <a:xfrm>
            <a:off x="7027863" y="3548063"/>
            <a:ext cx="260350" cy="260350"/>
          </a:xfrm>
          <a:prstGeom prst="ellipse">
            <a:avLst/>
          </a:prstGeom>
          <a:noFill/>
          <a:ln w="38100">
            <a:solidFill>
              <a:srgbClr val="FFFF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endParaRPr lang="en-US" altLang="en-US">
              <a:solidFill>
                <a:srgbClr val="CC6600"/>
              </a:solidFill>
            </a:endParaRPr>
          </a:p>
        </p:txBody>
      </p:sp>
      <p:cxnSp>
        <p:nvCxnSpPr>
          <p:cNvPr id="40" name="Straight Connector 39"/>
          <p:cNvCxnSpPr>
            <a:cxnSpLocks noChangeShapeType="1"/>
          </p:cNvCxnSpPr>
          <p:nvPr/>
        </p:nvCxnSpPr>
        <p:spPr bwMode="auto">
          <a:xfrm rot="5400000" flipH="1" flipV="1">
            <a:off x="6038850" y="4232275"/>
            <a:ext cx="1485900" cy="628650"/>
          </a:xfrm>
          <a:prstGeom prst="line">
            <a:avLst/>
          </a:prstGeom>
          <a:noFill/>
          <a:ln w="28575">
            <a:solidFill>
              <a:srgbClr val="FFFF66"/>
            </a:solidFill>
            <a:round/>
            <a:headEnd/>
            <a:tailEnd/>
          </a:ln>
          <a:extLst>
            <a:ext uri="{909E8E84-426E-40DD-AFC4-6F175D3DCCD1}">
              <a14:hiddenFill xmlns:a14="http://schemas.microsoft.com/office/drawing/2010/main">
                <a:noFill/>
              </a14:hiddenFill>
            </a:ext>
          </a:extLst>
        </p:spPr>
      </p:cxnSp>
      <p:sp>
        <p:nvSpPr>
          <p:cNvPr id="42" name="Rectangle 2"/>
          <p:cNvSpPr txBox="1">
            <a:spLocks noChangeArrowheads="1"/>
          </p:cNvSpPr>
          <p:nvPr/>
        </p:nvSpPr>
        <p:spPr bwMode="auto">
          <a:xfrm>
            <a:off x="5492750" y="5267325"/>
            <a:ext cx="1270000" cy="67945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800" b="1">
                <a:solidFill>
                  <a:srgbClr val="FFFF66"/>
                </a:solidFill>
                <a:latin typeface="Calibri" charset="0"/>
              </a:rPr>
              <a:t>Sr. Mgmt. Group</a:t>
            </a:r>
          </a:p>
        </p:txBody>
      </p:sp>
      <p:sp>
        <p:nvSpPr>
          <p:cNvPr id="386068" name="Text Box 42"/>
          <p:cNvSpPr txBox="1">
            <a:spLocks noChangeArrowheads="1"/>
          </p:cNvSpPr>
          <p:nvPr/>
        </p:nvSpPr>
        <p:spPr bwMode="auto">
          <a:xfrm>
            <a:off x="5348288" y="6246813"/>
            <a:ext cx="3481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pPr>
            <a:r>
              <a:rPr lang="en-US" altLang="en-US" sz="1000" i="1">
                <a:latin typeface="FrnkGothITC Bk BT" charset="0"/>
              </a:rPr>
              <a:t>Source: McDonough Holland &amp; Allen PC, Attorneys at Law</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0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20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2000"/>
                                        <p:tgtEl>
                                          <p:spTgt spid="2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000"/>
                                        <p:tgtEl>
                                          <p:spTgt spid="39"/>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20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2000"/>
                                        <p:tgtEl>
                                          <p:spTgt spid="4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2000"/>
                                        <p:tgtEl>
                                          <p:spTgt spid="4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3" grpId="0" animBg="1"/>
      <p:bldP spid="24" grpId="0"/>
      <p:bldP spid="39" grpId="0" animBg="1"/>
      <p:bldP spid="39" grpId="1" animBg="1"/>
      <p:bldP spid="42" grpId="0" animBg="1"/>
      <p:bldP spid="42"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p:txBody>
          <a:bodyPr/>
          <a:lstStyle/>
          <a:p>
            <a:pPr eaLnBrk="1" hangingPunct="1"/>
            <a:r>
              <a:rPr lang="en-US" altLang="en-US">
                <a:solidFill>
                  <a:srgbClr val="FF9900"/>
                </a:solidFill>
                <a:ea typeface="ＭＳ Ｐゴシック" charset="-128"/>
              </a:rPr>
              <a:t>Traditional Project Delivery</a:t>
            </a:r>
          </a:p>
        </p:txBody>
      </p:sp>
      <p:sp>
        <p:nvSpPr>
          <p:cNvPr id="388099" name="Rectangle 3"/>
          <p:cNvSpPr>
            <a:spLocks noGrp="1" noChangeArrowheads="1"/>
          </p:cNvSpPr>
          <p:nvPr>
            <p:ph type="body" idx="1"/>
          </p:nvPr>
        </p:nvSpPr>
        <p:spPr bwMode="auto">
          <a:xfrm>
            <a:off x="457200" y="1524000"/>
            <a:ext cx="6234113" cy="4459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a:ea typeface="ＭＳ Ｐゴシック" charset="-128"/>
              </a:rPr>
              <a:t>Traditional Contracting limits cooperation and innovation. Inability to fully coordinate the project.</a:t>
            </a:r>
          </a:p>
          <a:p>
            <a:pPr eaLnBrk="1" hangingPunct="1"/>
            <a:r>
              <a:rPr lang="en-GB" altLang="en-US">
                <a:ea typeface="ＭＳ Ｐゴシック" charset="-128"/>
              </a:rPr>
              <a:t>Good ideas are held back.</a:t>
            </a:r>
          </a:p>
          <a:p>
            <a:pPr eaLnBrk="1" hangingPunct="1"/>
            <a:endParaRPr lang="en-GB" altLang="en-US">
              <a:ea typeface="ＭＳ Ｐゴシック" charset="-128"/>
            </a:endParaRPr>
          </a:p>
        </p:txBody>
      </p:sp>
      <p:grpSp>
        <p:nvGrpSpPr>
          <p:cNvPr id="388100" name="Group 4"/>
          <p:cNvGrpSpPr>
            <a:grpSpLocks/>
          </p:cNvGrpSpPr>
          <p:nvPr/>
        </p:nvGrpSpPr>
        <p:grpSpPr bwMode="auto">
          <a:xfrm>
            <a:off x="4324350" y="2622550"/>
            <a:ext cx="4497388" cy="2863850"/>
            <a:chOff x="2183" y="2054"/>
            <a:chExt cx="3064" cy="1956"/>
          </a:xfrm>
        </p:grpSpPr>
        <p:sp>
          <p:nvSpPr>
            <p:cNvPr id="388106" name="Oval 5"/>
            <p:cNvSpPr>
              <a:spLocks noChangeArrowheads="1"/>
            </p:cNvSpPr>
            <p:nvPr/>
          </p:nvSpPr>
          <p:spPr bwMode="auto">
            <a:xfrm>
              <a:off x="2318" y="3039"/>
              <a:ext cx="981" cy="969"/>
            </a:xfrm>
            <a:prstGeom prst="ellipse">
              <a:avLst/>
            </a:prstGeom>
            <a:solidFill>
              <a:srgbClr val="3366FF">
                <a:alpha val="87057"/>
              </a:srgbClr>
            </a:solidFill>
            <a:ln w="2857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88107" name="Oval 6"/>
            <p:cNvSpPr>
              <a:spLocks noChangeArrowheads="1"/>
            </p:cNvSpPr>
            <p:nvPr/>
          </p:nvSpPr>
          <p:spPr bwMode="auto">
            <a:xfrm>
              <a:off x="3225" y="2054"/>
              <a:ext cx="982" cy="970"/>
            </a:xfrm>
            <a:prstGeom prst="ellipse">
              <a:avLst/>
            </a:prstGeom>
            <a:solidFill>
              <a:srgbClr val="FFFF00">
                <a:alpha val="87057"/>
              </a:srgbClr>
            </a:solidFill>
            <a:ln w="2857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88108" name="Oval 7"/>
            <p:cNvSpPr>
              <a:spLocks noChangeArrowheads="1"/>
            </p:cNvSpPr>
            <p:nvPr/>
          </p:nvSpPr>
          <p:spPr bwMode="auto">
            <a:xfrm>
              <a:off x="4123" y="3040"/>
              <a:ext cx="981" cy="970"/>
            </a:xfrm>
            <a:prstGeom prst="ellipse">
              <a:avLst/>
            </a:prstGeom>
            <a:solidFill>
              <a:srgbClr val="99CC00">
                <a:alpha val="87057"/>
              </a:srgbClr>
            </a:solidFill>
            <a:ln w="2857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88109" name="Line 8"/>
            <p:cNvSpPr>
              <a:spLocks noChangeShapeType="1"/>
            </p:cNvSpPr>
            <p:nvPr/>
          </p:nvSpPr>
          <p:spPr bwMode="auto">
            <a:xfrm flipH="1">
              <a:off x="3109" y="2883"/>
              <a:ext cx="259" cy="26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8110" name="Line 9"/>
            <p:cNvSpPr>
              <a:spLocks noChangeShapeType="1"/>
            </p:cNvSpPr>
            <p:nvPr/>
          </p:nvSpPr>
          <p:spPr bwMode="auto">
            <a:xfrm>
              <a:off x="4050" y="2901"/>
              <a:ext cx="237" cy="25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8111" name="Rectangle 10"/>
            <p:cNvSpPr>
              <a:spLocks noChangeArrowheads="1"/>
            </p:cNvSpPr>
            <p:nvPr/>
          </p:nvSpPr>
          <p:spPr bwMode="auto">
            <a:xfrm>
              <a:off x="3084" y="2390"/>
              <a:ext cx="1258"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60" tIns="50931" rIns="101860" bIns="50931">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a:t>Owner</a:t>
              </a:r>
            </a:p>
          </p:txBody>
        </p:sp>
        <p:sp>
          <p:nvSpPr>
            <p:cNvPr id="388112" name="Rectangle 11"/>
            <p:cNvSpPr>
              <a:spLocks noChangeArrowheads="1"/>
            </p:cNvSpPr>
            <p:nvPr/>
          </p:nvSpPr>
          <p:spPr bwMode="auto">
            <a:xfrm>
              <a:off x="2183" y="3372"/>
              <a:ext cx="125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60" tIns="50931" rIns="101860" bIns="50931">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a:t>A/E Team</a:t>
              </a:r>
            </a:p>
          </p:txBody>
        </p:sp>
        <p:sp>
          <p:nvSpPr>
            <p:cNvPr id="388113" name="Rectangle 12"/>
            <p:cNvSpPr>
              <a:spLocks noChangeArrowheads="1"/>
            </p:cNvSpPr>
            <p:nvPr/>
          </p:nvSpPr>
          <p:spPr bwMode="auto">
            <a:xfrm>
              <a:off x="3990" y="3368"/>
              <a:ext cx="125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60" tIns="50931" rIns="101860" bIns="50931">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a:t>Builder</a:t>
              </a:r>
            </a:p>
          </p:txBody>
        </p:sp>
      </p:grpSp>
      <p:pic>
        <p:nvPicPr>
          <p:cNvPr id="388101" name="Picture 13" descr="RubeGoldbergPencilSharpener-thu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91000"/>
            <a:ext cx="341947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8102" name="Group 14"/>
          <p:cNvGrpSpPr>
            <a:grpSpLocks/>
          </p:cNvGrpSpPr>
          <p:nvPr/>
        </p:nvGrpSpPr>
        <p:grpSpPr bwMode="auto">
          <a:xfrm>
            <a:off x="5649913" y="4616450"/>
            <a:ext cx="1847850" cy="336550"/>
            <a:chOff x="3079" y="3224"/>
            <a:chExt cx="1258" cy="288"/>
          </a:xfrm>
        </p:grpSpPr>
        <p:sp>
          <p:nvSpPr>
            <p:cNvPr id="388104" name="Line 15"/>
            <p:cNvSpPr>
              <a:spLocks noChangeShapeType="1"/>
            </p:cNvSpPr>
            <p:nvPr/>
          </p:nvSpPr>
          <p:spPr bwMode="auto">
            <a:xfrm>
              <a:off x="3301" y="3512"/>
              <a:ext cx="835"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88105" name="Rectangle 16"/>
            <p:cNvSpPr>
              <a:spLocks noChangeArrowheads="1"/>
            </p:cNvSpPr>
            <p:nvPr/>
          </p:nvSpPr>
          <p:spPr bwMode="auto">
            <a:xfrm>
              <a:off x="3079" y="3224"/>
              <a:ext cx="1258"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60" tIns="50931" rIns="101860" bIns="50931">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a:t> </a:t>
              </a:r>
            </a:p>
          </p:txBody>
        </p:sp>
      </p:grpSp>
      <p:sp>
        <p:nvSpPr>
          <p:cNvPr id="388103" name="Text Box 42"/>
          <p:cNvSpPr txBox="1">
            <a:spLocks noChangeArrowheads="1"/>
          </p:cNvSpPr>
          <p:nvPr/>
        </p:nvSpPr>
        <p:spPr bwMode="auto">
          <a:xfrm>
            <a:off x="5449888" y="5903913"/>
            <a:ext cx="3481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pPr>
            <a:r>
              <a:rPr lang="en-US" altLang="en-US" sz="1000" i="1">
                <a:latin typeface="FrnkGothITC Bk BT" charset="0"/>
              </a:rPr>
              <a:t>Source: McDonough Holland &amp; Allen PC, Attorneys at Law</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457200" y="152400"/>
            <a:ext cx="8229600" cy="914400"/>
          </a:xfrm>
        </p:spPr>
        <p:txBody>
          <a:bodyPr/>
          <a:lstStyle/>
          <a:p>
            <a:r>
              <a:rPr lang="en-US" altLang="en-US" sz="3200">
                <a:solidFill>
                  <a:srgbClr val="FF9900"/>
                </a:solidFill>
                <a:ea typeface="ＭＳ Ｐゴシック" charset="-128"/>
              </a:rPr>
              <a:t>Integrated Project Delivery Team</a:t>
            </a:r>
            <a:br>
              <a:rPr lang="en-US" altLang="en-US" sz="3200">
                <a:solidFill>
                  <a:srgbClr val="FF9900"/>
                </a:solidFill>
                <a:ea typeface="ＭＳ Ｐゴシック" charset="-128"/>
              </a:rPr>
            </a:br>
            <a:r>
              <a:rPr lang="en-US" altLang="en-US" sz="2000">
                <a:solidFill>
                  <a:srgbClr val="FF9900"/>
                </a:solidFill>
                <a:ea typeface="ＭＳ Ｐゴシック" charset="-128"/>
              </a:rPr>
              <a:t>Alignment / Integration / Collaboration</a:t>
            </a:r>
          </a:p>
        </p:txBody>
      </p:sp>
      <p:sp>
        <p:nvSpPr>
          <p:cNvPr id="390147" name="Rectangle 3"/>
          <p:cNvSpPr>
            <a:spLocks noChangeArrowheads="1"/>
          </p:cNvSpPr>
          <p:nvPr/>
        </p:nvSpPr>
        <p:spPr bwMode="auto">
          <a:xfrm>
            <a:off x="914400" y="6858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lvl="2" eaLnBrk="1" hangingPunct="1">
              <a:spcBef>
                <a:spcPct val="35000"/>
              </a:spcBef>
              <a:buClr>
                <a:srgbClr val="799BB6"/>
              </a:buClr>
              <a:buFontTx/>
              <a:buChar char="•"/>
            </a:pPr>
            <a:endParaRPr lang="en-US" altLang="en-US" sz="1600">
              <a:latin typeface="FrnkGothITC Bk BT" charset="0"/>
              <a:ea typeface="ＭＳ Ｐゴシック" charset="-128"/>
            </a:endParaRPr>
          </a:p>
          <a:p>
            <a:pPr eaLnBrk="1" hangingPunct="1">
              <a:spcBef>
                <a:spcPct val="35000"/>
              </a:spcBef>
              <a:buClr>
                <a:srgbClr val="FF9900"/>
              </a:buClr>
              <a:buFont typeface="Wingdings" charset="2"/>
              <a:buChar char="§"/>
            </a:pPr>
            <a:endParaRPr lang="en-US" altLang="en-US" sz="1600">
              <a:latin typeface="FrnkGothITC Bk BT" charset="0"/>
            </a:endParaRPr>
          </a:p>
        </p:txBody>
      </p:sp>
      <p:sp>
        <p:nvSpPr>
          <p:cNvPr id="390148" name="Oval 4"/>
          <p:cNvSpPr>
            <a:spLocks noChangeArrowheads="1"/>
          </p:cNvSpPr>
          <p:nvPr/>
        </p:nvSpPr>
        <p:spPr bwMode="auto">
          <a:xfrm>
            <a:off x="709613" y="1331913"/>
            <a:ext cx="7899400" cy="4473575"/>
          </a:xfrm>
          <a:prstGeom prst="ellipse">
            <a:avLst/>
          </a:prstGeom>
          <a:solidFill>
            <a:srgbClr val="C0C0C0">
              <a:alpha val="32941"/>
            </a:srgbClr>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endParaRPr lang="en-US" altLang="en-US" sz="1600">
              <a:latin typeface="Times" charset="0"/>
            </a:endParaRPr>
          </a:p>
        </p:txBody>
      </p:sp>
      <p:sp>
        <p:nvSpPr>
          <p:cNvPr id="390149" name="AutoShape 5"/>
          <p:cNvSpPr>
            <a:spLocks noChangeArrowheads="1"/>
          </p:cNvSpPr>
          <p:nvPr/>
        </p:nvSpPr>
        <p:spPr bwMode="auto">
          <a:xfrm>
            <a:off x="2997200" y="2155825"/>
            <a:ext cx="3276600" cy="2819400"/>
          </a:xfrm>
          <a:prstGeom prst="octagon">
            <a:avLst>
              <a:gd name="adj" fmla="val 29287"/>
            </a:avLst>
          </a:prstGeom>
          <a:solidFill>
            <a:srgbClr val="799BB6">
              <a:alpha val="67058"/>
            </a:srgbClr>
          </a:solidFill>
          <a:ln w="19050">
            <a:solidFill>
              <a:schemeClr val="bg1"/>
            </a:solidFill>
            <a:prstDash val="dash"/>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90150" name="Oval 6"/>
          <p:cNvSpPr>
            <a:spLocks noChangeArrowheads="1"/>
          </p:cNvSpPr>
          <p:nvPr/>
        </p:nvSpPr>
        <p:spPr bwMode="auto">
          <a:xfrm>
            <a:off x="3835400" y="2259013"/>
            <a:ext cx="1600200" cy="1371600"/>
          </a:xfrm>
          <a:prstGeom prst="ellipse">
            <a:avLst/>
          </a:prstGeom>
          <a:solidFill>
            <a:srgbClr val="FF9900">
              <a:alpha val="61176"/>
            </a:srgbClr>
          </a:solidFill>
          <a:ln w="15875">
            <a:solidFill>
              <a:schemeClr val="bg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endParaRPr lang="en-US" altLang="en-US" sz="1600"/>
          </a:p>
        </p:txBody>
      </p:sp>
      <p:sp>
        <p:nvSpPr>
          <p:cNvPr id="390151" name="Text Box 7"/>
          <p:cNvSpPr txBox="1">
            <a:spLocks noChangeArrowheads="1"/>
          </p:cNvSpPr>
          <p:nvPr/>
        </p:nvSpPr>
        <p:spPr bwMode="auto">
          <a:xfrm>
            <a:off x="4111625" y="2359025"/>
            <a:ext cx="10668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endParaRPr lang="en-US" altLang="en-US" sz="1600" b="1">
              <a:latin typeface="Arial Narrow" charset="0"/>
            </a:endParaRPr>
          </a:p>
          <a:p>
            <a:r>
              <a:rPr lang="en-US" altLang="en-US" sz="1600">
                <a:latin typeface="FrnkGothITC Bk BT" charset="0"/>
              </a:rPr>
              <a:t>Owner</a:t>
            </a:r>
          </a:p>
          <a:p>
            <a:pPr>
              <a:spcBef>
                <a:spcPct val="50000"/>
              </a:spcBef>
            </a:pPr>
            <a:endParaRPr lang="en-US" altLang="en-US" sz="1600">
              <a:latin typeface="FrnkGothITC Bk BT" charset="0"/>
            </a:endParaRPr>
          </a:p>
        </p:txBody>
      </p:sp>
      <p:sp>
        <p:nvSpPr>
          <p:cNvPr id="390152" name="Oval 8"/>
          <p:cNvSpPr>
            <a:spLocks noChangeArrowheads="1"/>
          </p:cNvSpPr>
          <p:nvPr/>
        </p:nvSpPr>
        <p:spPr bwMode="auto">
          <a:xfrm>
            <a:off x="3132138" y="3076575"/>
            <a:ext cx="1600200" cy="1371600"/>
          </a:xfrm>
          <a:prstGeom prst="ellipse">
            <a:avLst/>
          </a:prstGeom>
          <a:solidFill>
            <a:srgbClr val="FF9900">
              <a:alpha val="89803"/>
            </a:srgbClr>
          </a:solidFill>
          <a:ln w="15875">
            <a:solidFill>
              <a:schemeClr val="bg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latin typeface="FrnkGothITC Bk BT" charset="0"/>
              </a:rPr>
              <a:t>Architect</a:t>
            </a:r>
          </a:p>
        </p:txBody>
      </p:sp>
      <p:sp>
        <p:nvSpPr>
          <p:cNvPr id="390153" name="Rectangle 9"/>
          <p:cNvSpPr>
            <a:spLocks noChangeArrowheads="1"/>
          </p:cNvSpPr>
          <p:nvPr/>
        </p:nvSpPr>
        <p:spPr bwMode="auto">
          <a:xfrm>
            <a:off x="1397000" y="2308225"/>
            <a:ext cx="15240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FF9900"/>
                </a:solidFill>
                <a:latin typeface="FrnkGothITC Bk BT" charset="0"/>
              </a:rPr>
              <a:t>Telecom</a:t>
            </a:r>
          </a:p>
        </p:txBody>
      </p:sp>
      <p:sp>
        <p:nvSpPr>
          <p:cNvPr id="390154" name="Rectangle 10"/>
          <p:cNvSpPr>
            <a:spLocks noChangeArrowheads="1"/>
          </p:cNvSpPr>
          <p:nvPr/>
        </p:nvSpPr>
        <p:spPr bwMode="auto">
          <a:xfrm>
            <a:off x="6426200" y="2841625"/>
            <a:ext cx="18288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FF9900"/>
                </a:solidFill>
                <a:latin typeface="FrnkGothITC Bk BT" charset="0"/>
              </a:rPr>
              <a:t>Structural Engineer</a:t>
            </a:r>
          </a:p>
        </p:txBody>
      </p:sp>
      <p:sp>
        <p:nvSpPr>
          <p:cNvPr id="390155" name="Rectangle 11"/>
          <p:cNvSpPr>
            <a:spLocks noChangeArrowheads="1"/>
          </p:cNvSpPr>
          <p:nvPr/>
        </p:nvSpPr>
        <p:spPr bwMode="auto">
          <a:xfrm>
            <a:off x="939800" y="3389313"/>
            <a:ext cx="19812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r"/>
            <a:r>
              <a:rPr lang="en-US" altLang="en-US" sz="1600">
                <a:solidFill>
                  <a:srgbClr val="FF9900"/>
                </a:solidFill>
                <a:latin typeface="FrnkGothITC Bk BT" charset="0"/>
              </a:rPr>
              <a:t>Mechanical Engineer</a:t>
            </a:r>
          </a:p>
        </p:txBody>
      </p:sp>
      <p:sp>
        <p:nvSpPr>
          <p:cNvPr id="390156" name="Rectangle 12"/>
          <p:cNvSpPr>
            <a:spLocks noChangeArrowheads="1"/>
          </p:cNvSpPr>
          <p:nvPr/>
        </p:nvSpPr>
        <p:spPr bwMode="auto">
          <a:xfrm>
            <a:off x="6426200" y="4137025"/>
            <a:ext cx="1676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FF9900"/>
                </a:solidFill>
                <a:latin typeface="FrnkGothITC Bk BT" charset="0"/>
              </a:rPr>
              <a:t>Electrical Engineer</a:t>
            </a:r>
          </a:p>
        </p:txBody>
      </p:sp>
      <p:sp>
        <p:nvSpPr>
          <p:cNvPr id="390157" name="Rectangle 13"/>
          <p:cNvSpPr>
            <a:spLocks noChangeArrowheads="1"/>
          </p:cNvSpPr>
          <p:nvPr/>
        </p:nvSpPr>
        <p:spPr bwMode="auto">
          <a:xfrm>
            <a:off x="1282700" y="2841625"/>
            <a:ext cx="16383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r"/>
            <a:r>
              <a:rPr lang="en-US" altLang="en-US" sz="1600">
                <a:solidFill>
                  <a:srgbClr val="799BB6"/>
                </a:solidFill>
                <a:latin typeface="FrnkGothITC Bk BT" charset="0"/>
              </a:rPr>
              <a:t>Concrete</a:t>
            </a:r>
          </a:p>
        </p:txBody>
      </p:sp>
      <p:sp>
        <p:nvSpPr>
          <p:cNvPr id="390158" name="Rectangle 14"/>
          <p:cNvSpPr>
            <a:spLocks noChangeArrowheads="1"/>
          </p:cNvSpPr>
          <p:nvPr/>
        </p:nvSpPr>
        <p:spPr bwMode="auto">
          <a:xfrm>
            <a:off x="6350000" y="3454400"/>
            <a:ext cx="14478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799BB6"/>
                </a:solidFill>
                <a:latin typeface="FrnkGothITC Bk BT" charset="0"/>
              </a:rPr>
              <a:t>Steel</a:t>
            </a:r>
          </a:p>
        </p:txBody>
      </p:sp>
      <p:sp>
        <p:nvSpPr>
          <p:cNvPr id="390159" name="Rectangle 15"/>
          <p:cNvSpPr>
            <a:spLocks noChangeArrowheads="1"/>
          </p:cNvSpPr>
          <p:nvPr/>
        </p:nvSpPr>
        <p:spPr bwMode="auto">
          <a:xfrm>
            <a:off x="1054100" y="3970338"/>
            <a:ext cx="18669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r"/>
            <a:r>
              <a:rPr lang="en-US" altLang="en-US" sz="1600">
                <a:solidFill>
                  <a:srgbClr val="799BB6"/>
                </a:solidFill>
                <a:latin typeface="FrnkGothITC Bk BT" charset="0"/>
              </a:rPr>
              <a:t>HVAC</a:t>
            </a:r>
          </a:p>
        </p:txBody>
      </p:sp>
      <p:sp>
        <p:nvSpPr>
          <p:cNvPr id="390160" name="Rectangle 16"/>
          <p:cNvSpPr>
            <a:spLocks noChangeArrowheads="1"/>
          </p:cNvSpPr>
          <p:nvPr/>
        </p:nvSpPr>
        <p:spPr bwMode="auto">
          <a:xfrm>
            <a:off x="5892800" y="4670425"/>
            <a:ext cx="14478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799BB6"/>
                </a:solidFill>
                <a:latin typeface="FrnkGothITC Bk BT" charset="0"/>
              </a:rPr>
              <a:t>Electrical</a:t>
            </a:r>
          </a:p>
        </p:txBody>
      </p:sp>
      <p:sp>
        <p:nvSpPr>
          <p:cNvPr id="390161" name="Rectangle 17"/>
          <p:cNvSpPr>
            <a:spLocks noChangeArrowheads="1"/>
          </p:cNvSpPr>
          <p:nvPr/>
        </p:nvSpPr>
        <p:spPr bwMode="auto">
          <a:xfrm>
            <a:off x="1854200" y="4518025"/>
            <a:ext cx="14478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r"/>
            <a:r>
              <a:rPr lang="en-US" altLang="en-US" sz="1600">
                <a:solidFill>
                  <a:srgbClr val="799BB6"/>
                </a:solidFill>
                <a:latin typeface="FrnkGothITC Bk BT" charset="0"/>
              </a:rPr>
              <a:t>Plumbing</a:t>
            </a:r>
          </a:p>
        </p:txBody>
      </p:sp>
      <p:sp>
        <p:nvSpPr>
          <p:cNvPr id="390162" name="Rectangle 18"/>
          <p:cNvSpPr>
            <a:spLocks noChangeArrowheads="1"/>
          </p:cNvSpPr>
          <p:nvPr/>
        </p:nvSpPr>
        <p:spPr bwMode="auto">
          <a:xfrm>
            <a:off x="5943600" y="2232025"/>
            <a:ext cx="14478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799BB6"/>
                </a:solidFill>
                <a:latin typeface="FrnkGothITC Bk BT" charset="0"/>
              </a:rPr>
              <a:t>Drywall</a:t>
            </a:r>
          </a:p>
        </p:txBody>
      </p:sp>
      <p:sp>
        <p:nvSpPr>
          <p:cNvPr id="390163" name="Rectangle 19"/>
          <p:cNvSpPr>
            <a:spLocks noChangeArrowheads="1"/>
          </p:cNvSpPr>
          <p:nvPr/>
        </p:nvSpPr>
        <p:spPr bwMode="auto">
          <a:xfrm>
            <a:off x="3733800" y="1558925"/>
            <a:ext cx="19050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a:solidFill>
                  <a:srgbClr val="FF9900"/>
                </a:solidFill>
                <a:latin typeface="FrnkGothITC Bk BT" charset="0"/>
              </a:rPr>
              <a:t>Landscape Design</a:t>
            </a:r>
          </a:p>
        </p:txBody>
      </p:sp>
      <p:sp>
        <p:nvSpPr>
          <p:cNvPr id="390164" name="Rectangle 20"/>
          <p:cNvSpPr>
            <a:spLocks noChangeArrowheads="1"/>
          </p:cNvSpPr>
          <p:nvPr/>
        </p:nvSpPr>
        <p:spPr bwMode="auto">
          <a:xfrm>
            <a:off x="2209800" y="1800225"/>
            <a:ext cx="14478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FF9900"/>
                </a:solidFill>
                <a:latin typeface="FrnkGothITC Bk BT" charset="0"/>
              </a:rPr>
              <a:t>Civil Engineer</a:t>
            </a:r>
          </a:p>
        </p:txBody>
      </p:sp>
      <p:sp>
        <p:nvSpPr>
          <p:cNvPr id="390165" name="Rectangle 21"/>
          <p:cNvSpPr>
            <a:spLocks noChangeArrowheads="1"/>
          </p:cNvSpPr>
          <p:nvPr/>
        </p:nvSpPr>
        <p:spPr bwMode="auto">
          <a:xfrm>
            <a:off x="5867400" y="1816100"/>
            <a:ext cx="14478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799BB6"/>
                </a:solidFill>
                <a:latin typeface="FrnkGothITC Bk BT" charset="0"/>
              </a:rPr>
              <a:t>Skin</a:t>
            </a:r>
          </a:p>
        </p:txBody>
      </p:sp>
      <p:sp>
        <p:nvSpPr>
          <p:cNvPr id="390166" name="Rectangle 22"/>
          <p:cNvSpPr>
            <a:spLocks noChangeArrowheads="1"/>
          </p:cNvSpPr>
          <p:nvPr/>
        </p:nvSpPr>
        <p:spPr bwMode="auto">
          <a:xfrm>
            <a:off x="3454400" y="5060950"/>
            <a:ext cx="23622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799BB6"/>
                </a:solidFill>
                <a:latin typeface="FrnkGothITC Bk BT" charset="0"/>
              </a:rPr>
              <a:t>Fire Protection</a:t>
            </a:r>
          </a:p>
        </p:txBody>
      </p:sp>
      <p:sp>
        <p:nvSpPr>
          <p:cNvPr id="390167" name="Oval 23"/>
          <p:cNvSpPr>
            <a:spLocks noChangeArrowheads="1"/>
          </p:cNvSpPr>
          <p:nvPr/>
        </p:nvSpPr>
        <p:spPr bwMode="auto">
          <a:xfrm>
            <a:off x="4538663" y="3076575"/>
            <a:ext cx="1600200" cy="1371600"/>
          </a:xfrm>
          <a:prstGeom prst="ellipse">
            <a:avLst/>
          </a:prstGeom>
          <a:solidFill>
            <a:srgbClr val="799BB6">
              <a:alpha val="89018"/>
            </a:srgbClr>
          </a:solidFill>
          <a:ln w="15875">
            <a:solidFill>
              <a:schemeClr val="bg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latin typeface="FrnkGothITC Bk BT" charset="0"/>
              </a:rPr>
              <a:t>CM/GC PM</a:t>
            </a:r>
          </a:p>
        </p:txBody>
      </p:sp>
      <p:sp>
        <p:nvSpPr>
          <p:cNvPr id="390168" name="Text Box 24"/>
          <p:cNvSpPr txBox="1">
            <a:spLocks noChangeArrowheads="1"/>
          </p:cNvSpPr>
          <p:nvPr/>
        </p:nvSpPr>
        <p:spPr bwMode="auto">
          <a:xfrm>
            <a:off x="3949700" y="4433888"/>
            <a:ext cx="1460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pPr>
            <a:r>
              <a:rPr lang="en-US" altLang="en-US" sz="1600">
                <a:latin typeface="FrnkGothITC Bk BT" charset="0"/>
              </a:rPr>
              <a:t>Core Group</a:t>
            </a:r>
          </a:p>
        </p:txBody>
      </p:sp>
      <p:sp>
        <p:nvSpPr>
          <p:cNvPr id="390169" name="Text Box 42"/>
          <p:cNvSpPr txBox="1">
            <a:spLocks noChangeArrowheads="1"/>
          </p:cNvSpPr>
          <p:nvPr/>
        </p:nvSpPr>
        <p:spPr bwMode="auto">
          <a:xfrm>
            <a:off x="5500688" y="6003925"/>
            <a:ext cx="3481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pPr>
            <a:r>
              <a:rPr lang="en-US" altLang="en-US" sz="1000" i="1">
                <a:latin typeface="FrnkGothITC Bk BT" charset="0"/>
              </a:rPr>
              <a:t>Source: McDonough Holland &amp; Allen PC, Attorneys at Law</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34"/>
          <p:cNvSpPr>
            <a:spLocks noGrp="1" noChangeArrowheads="1"/>
          </p:cNvSpPr>
          <p:nvPr>
            <p:ph type="title"/>
          </p:nvPr>
        </p:nvSpPr>
        <p:spPr>
          <a:xfrm>
            <a:off x="420688" y="155575"/>
            <a:ext cx="8229600" cy="766763"/>
          </a:xfrm>
        </p:spPr>
        <p:txBody>
          <a:bodyPr/>
          <a:lstStyle/>
          <a:p>
            <a:r>
              <a:rPr lang="en-US" altLang="en-US" sz="2000">
                <a:ea typeface="ＭＳ Ｐゴシック" charset="-128"/>
              </a:rPr>
              <a:t>Traditional Project Delivery</a:t>
            </a:r>
            <a:br>
              <a:rPr lang="en-US" altLang="en-US" sz="2000">
                <a:ea typeface="ＭＳ Ｐゴシック" charset="-128"/>
              </a:rPr>
            </a:br>
            <a:r>
              <a:rPr lang="en-US" altLang="en-US" sz="2400">
                <a:solidFill>
                  <a:srgbClr val="FF9900"/>
                </a:solidFill>
                <a:ea typeface="ＭＳ Ｐゴシック" charset="-128"/>
              </a:rPr>
              <a:t>Level of Common Understanding</a:t>
            </a:r>
          </a:p>
        </p:txBody>
      </p:sp>
      <p:grpSp>
        <p:nvGrpSpPr>
          <p:cNvPr id="392195" name="Group 41"/>
          <p:cNvGrpSpPr>
            <a:grpSpLocks/>
          </p:cNvGrpSpPr>
          <p:nvPr/>
        </p:nvGrpSpPr>
        <p:grpSpPr bwMode="auto">
          <a:xfrm>
            <a:off x="338138" y="1149350"/>
            <a:ext cx="8250237" cy="5116513"/>
            <a:chOff x="213" y="660"/>
            <a:chExt cx="5307" cy="3106"/>
          </a:xfrm>
        </p:grpSpPr>
        <p:sp>
          <p:nvSpPr>
            <p:cNvPr id="392197" name="Rectangle 11"/>
            <p:cNvSpPr>
              <a:spLocks noChangeArrowheads="1"/>
            </p:cNvSpPr>
            <p:nvPr/>
          </p:nvSpPr>
          <p:spPr bwMode="auto">
            <a:xfrm>
              <a:off x="710" y="686"/>
              <a:ext cx="4714" cy="2661"/>
            </a:xfrm>
            <a:prstGeom prst="rect">
              <a:avLst/>
            </a:prstGeom>
            <a:solidFill>
              <a:srgbClr val="333333"/>
            </a:solidFill>
            <a:ln w="25400">
              <a:solidFill>
                <a:schemeClr val="tx1"/>
              </a:solidFill>
              <a:miter lim="800000"/>
              <a:headEnd/>
              <a:tailEnd/>
            </a:ln>
          </p:spPr>
          <p:txBody>
            <a:bodyP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ea typeface="ＭＳ Ｐゴシック" charset="-128"/>
              </a:endParaRPr>
            </a:p>
          </p:txBody>
        </p:sp>
        <p:sp>
          <p:nvSpPr>
            <p:cNvPr id="392198" name="Rectangle 6"/>
            <p:cNvSpPr>
              <a:spLocks noChangeArrowheads="1"/>
            </p:cNvSpPr>
            <p:nvPr/>
          </p:nvSpPr>
          <p:spPr bwMode="auto">
            <a:xfrm>
              <a:off x="710" y="708"/>
              <a:ext cx="4714" cy="2661"/>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ea typeface="ＭＳ Ｐゴシック" charset="-128"/>
              </a:endParaRPr>
            </a:p>
          </p:txBody>
        </p:sp>
        <p:sp>
          <p:nvSpPr>
            <p:cNvPr id="392199" name="Freeform 9"/>
            <p:cNvSpPr>
              <a:spLocks/>
            </p:cNvSpPr>
            <p:nvPr/>
          </p:nvSpPr>
          <p:spPr bwMode="auto">
            <a:xfrm>
              <a:off x="648" y="859"/>
              <a:ext cx="4761" cy="2453"/>
            </a:xfrm>
            <a:custGeom>
              <a:avLst/>
              <a:gdLst>
                <a:gd name="T0" fmla="*/ 0 w 4761"/>
                <a:gd name="T1" fmla="*/ 2147483647 h 2453"/>
                <a:gd name="T2" fmla="*/ 2147483647 w 4761"/>
                <a:gd name="T3" fmla="*/ 2147483647 h 2453"/>
                <a:gd name="T4" fmla="*/ 2147483647 w 4761"/>
                <a:gd name="T5" fmla="*/ 2147483647 h 2453"/>
                <a:gd name="T6" fmla="*/ 2147483647 w 4761"/>
                <a:gd name="T7" fmla="*/ 2147483647 h 2453"/>
                <a:gd name="T8" fmla="*/ 2147483647 w 4761"/>
                <a:gd name="T9" fmla="*/ 2147483647 h 2453"/>
                <a:gd name="T10" fmla="*/ 2147483647 w 4761"/>
                <a:gd name="T11" fmla="*/ 2147483647 h 2453"/>
                <a:gd name="T12" fmla="*/ 2147483647 w 4761"/>
                <a:gd name="T13" fmla="*/ 2147483647 h 2453"/>
                <a:gd name="T14" fmla="*/ 2147483647 w 4761"/>
                <a:gd name="T15" fmla="*/ 2147483647 h 2453"/>
                <a:gd name="T16" fmla="*/ 2147483647 w 4761"/>
                <a:gd name="T17" fmla="*/ 2147483647 h 2453"/>
                <a:gd name="T18" fmla="*/ 2147483647 w 4761"/>
                <a:gd name="T19" fmla="*/ 2147483647 h 2453"/>
                <a:gd name="T20" fmla="*/ 2147483647 w 4761"/>
                <a:gd name="T21" fmla="*/ 2147483647 h 2453"/>
                <a:gd name="T22" fmla="*/ 2147483647 w 4761"/>
                <a:gd name="T23" fmla="*/ 2147483647 h 2453"/>
                <a:gd name="T24" fmla="*/ 2147483647 w 4761"/>
                <a:gd name="T25" fmla="*/ 2147483647 h 2453"/>
                <a:gd name="T26" fmla="*/ 2147483647 w 4761"/>
                <a:gd name="T27" fmla="*/ 2147483647 h 2453"/>
                <a:gd name="T28" fmla="*/ 2147483647 w 4761"/>
                <a:gd name="T29" fmla="*/ 2147483647 h 2453"/>
                <a:gd name="T30" fmla="*/ 2147483647 w 4761"/>
                <a:gd name="T31" fmla="*/ 0 h 2453"/>
                <a:gd name="T32" fmla="*/ 2147483647 w 4761"/>
                <a:gd name="T33" fmla="*/ 2147483647 h 2453"/>
                <a:gd name="T34" fmla="*/ 2147483647 w 4761"/>
                <a:gd name="T35" fmla="*/ 2147483647 h 2453"/>
                <a:gd name="T36" fmla="*/ 0 w 4761"/>
                <a:gd name="T37" fmla="*/ 2147483647 h 24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61"/>
                <a:gd name="T58" fmla="*/ 0 h 2453"/>
                <a:gd name="T59" fmla="*/ 4761 w 4761"/>
                <a:gd name="T60" fmla="*/ 2453 h 24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61" h="2453">
                  <a:moveTo>
                    <a:pt x="0" y="2453"/>
                  </a:moveTo>
                  <a:lnTo>
                    <a:pt x="573" y="2420"/>
                  </a:lnTo>
                  <a:lnTo>
                    <a:pt x="1255" y="2395"/>
                  </a:lnTo>
                  <a:lnTo>
                    <a:pt x="1722" y="2345"/>
                  </a:lnTo>
                  <a:lnTo>
                    <a:pt x="2183" y="2275"/>
                  </a:lnTo>
                  <a:lnTo>
                    <a:pt x="2671" y="2129"/>
                  </a:lnTo>
                  <a:lnTo>
                    <a:pt x="2963" y="1984"/>
                  </a:lnTo>
                  <a:lnTo>
                    <a:pt x="3158" y="1887"/>
                  </a:lnTo>
                  <a:lnTo>
                    <a:pt x="3353" y="1742"/>
                  </a:lnTo>
                  <a:lnTo>
                    <a:pt x="3451" y="1597"/>
                  </a:lnTo>
                  <a:lnTo>
                    <a:pt x="3619" y="1307"/>
                  </a:lnTo>
                  <a:lnTo>
                    <a:pt x="3817" y="869"/>
                  </a:lnTo>
                  <a:lnTo>
                    <a:pt x="3988" y="533"/>
                  </a:lnTo>
                  <a:lnTo>
                    <a:pt x="4231" y="194"/>
                  </a:lnTo>
                  <a:lnTo>
                    <a:pt x="4427" y="49"/>
                  </a:lnTo>
                  <a:lnTo>
                    <a:pt x="4670" y="0"/>
                  </a:lnTo>
                  <a:lnTo>
                    <a:pt x="4761" y="1"/>
                  </a:lnTo>
                  <a:lnTo>
                    <a:pt x="4758" y="2445"/>
                  </a:lnTo>
                  <a:lnTo>
                    <a:pt x="0" y="2453"/>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ea typeface="ＭＳ Ｐゴシック" charset="-128"/>
              </a:endParaRPr>
            </a:p>
          </p:txBody>
        </p:sp>
        <p:sp>
          <p:nvSpPr>
            <p:cNvPr id="392200" name="Text Box 13"/>
            <p:cNvSpPr txBox="1">
              <a:spLocks noChangeArrowheads="1"/>
            </p:cNvSpPr>
            <p:nvPr/>
          </p:nvSpPr>
          <p:spPr bwMode="auto">
            <a:xfrm>
              <a:off x="213" y="1104"/>
              <a:ext cx="363" cy="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427" tIns="45713" rIns="91427" bIns="45713"/>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b="1">
                  <a:latin typeface="FrnkGothITC Bk BT" charset="0"/>
                </a:rPr>
                <a:t>Common</a:t>
              </a:r>
            </a:p>
            <a:p>
              <a:pPr eaLnBrk="1" hangingPunct="1"/>
              <a:r>
                <a:rPr lang="en-US" altLang="en-US" b="1">
                  <a:latin typeface="FrnkGothITC Bk BT" charset="0"/>
                </a:rPr>
                <a:t>Understanding</a:t>
              </a:r>
              <a:endParaRPr lang="en-US" altLang="en-US">
                <a:latin typeface="FrnkGothITC Bk BT" charset="0"/>
              </a:endParaRPr>
            </a:p>
          </p:txBody>
        </p:sp>
        <p:sp>
          <p:nvSpPr>
            <p:cNvPr id="392201" name="Line 14"/>
            <p:cNvSpPr>
              <a:spLocks noChangeShapeType="1"/>
            </p:cNvSpPr>
            <p:nvPr/>
          </p:nvSpPr>
          <p:spPr bwMode="auto">
            <a:xfrm>
              <a:off x="898" y="3404"/>
              <a:ext cx="4337" cy="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2202" name="Line 15"/>
            <p:cNvSpPr>
              <a:spLocks noChangeShapeType="1"/>
            </p:cNvSpPr>
            <p:nvPr/>
          </p:nvSpPr>
          <p:spPr bwMode="auto">
            <a:xfrm flipV="1">
              <a:off x="575" y="798"/>
              <a:ext cx="1" cy="248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2203" name="Text Box 16"/>
            <p:cNvSpPr txBox="1">
              <a:spLocks noChangeArrowheads="1"/>
            </p:cNvSpPr>
            <p:nvPr/>
          </p:nvSpPr>
          <p:spPr bwMode="auto">
            <a:xfrm>
              <a:off x="1181" y="2166"/>
              <a:ext cx="150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latin typeface="Times" charset="0"/>
              </a:endParaRPr>
            </a:p>
          </p:txBody>
        </p:sp>
        <p:sp>
          <p:nvSpPr>
            <p:cNvPr id="392204" name="Text Box 17"/>
            <p:cNvSpPr txBox="1">
              <a:spLocks noChangeArrowheads="1"/>
            </p:cNvSpPr>
            <p:nvPr/>
          </p:nvSpPr>
          <p:spPr bwMode="auto">
            <a:xfrm>
              <a:off x="2140" y="2304"/>
              <a:ext cx="15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FrnkGothITC Bk BT" charset="0"/>
                </a:rPr>
                <a:t>CM/GC Hired</a:t>
              </a:r>
            </a:p>
          </p:txBody>
        </p:sp>
        <p:sp>
          <p:nvSpPr>
            <p:cNvPr id="392205" name="Line 18"/>
            <p:cNvSpPr>
              <a:spLocks noChangeShapeType="1"/>
            </p:cNvSpPr>
            <p:nvPr/>
          </p:nvSpPr>
          <p:spPr bwMode="auto">
            <a:xfrm>
              <a:off x="1454" y="684"/>
              <a:ext cx="1" cy="2661"/>
            </a:xfrm>
            <a:prstGeom prst="line">
              <a:avLst/>
            </a:prstGeom>
            <a:noFill/>
            <a:ln w="952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92206" name="Line 19"/>
            <p:cNvSpPr>
              <a:spLocks noChangeShapeType="1"/>
            </p:cNvSpPr>
            <p:nvPr/>
          </p:nvSpPr>
          <p:spPr bwMode="auto">
            <a:xfrm>
              <a:off x="2218" y="684"/>
              <a:ext cx="1" cy="2661"/>
            </a:xfrm>
            <a:prstGeom prst="line">
              <a:avLst/>
            </a:prstGeom>
            <a:noFill/>
            <a:ln w="952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92207" name="Line 20"/>
            <p:cNvSpPr>
              <a:spLocks noChangeShapeType="1"/>
            </p:cNvSpPr>
            <p:nvPr/>
          </p:nvSpPr>
          <p:spPr bwMode="auto">
            <a:xfrm>
              <a:off x="3075" y="672"/>
              <a:ext cx="1" cy="2661"/>
            </a:xfrm>
            <a:prstGeom prst="line">
              <a:avLst/>
            </a:prstGeom>
            <a:noFill/>
            <a:ln w="952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92208" name="Text Box 21"/>
            <p:cNvSpPr txBox="1">
              <a:spLocks noChangeArrowheads="1"/>
            </p:cNvSpPr>
            <p:nvPr/>
          </p:nvSpPr>
          <p:spPr bwMode="auto">
            <a:xfrm>
              <a:off x="3888" y="2650"/>
              <a:ext cx="15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FrnkGothITC Bk BT" charset="0"/>
                </a:rPr>
                <a:t>Major Trades Hired</a:t>
              </a:r>
            </a:p>
          </p:txBody>
        </p:sp>
        <p:sp>
          <p:nvSpPr>
            <p:cNvPr id="392209" name="Text Box 22"/>
            <p:cNvSpPr txBox="1">
              <a:spLocks noChangeArrowheads="1"/>
            </p:cNvSpPr>
            <p:nvPr/>
          </p:nvSpPr>
          <p:spPr bwMode="auto">
            <a:xfrm>
              <a:off x="1152" y="1056"/>
              <a:ext cx="249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000" b="1">
                  <a:latin typeface="FrnkGothITC Bk BT" charset="0"/>
                </a:rPr>
                <a:t>Pre-Construction Services</a:t>
              </a:r>
              <a:endParaRPr lang="en-US" altLang="en-US" sz="2000">
                <a:latin typeface="FrnkGothITC Bk BT" charset="0"/>
              </a:endParaRPr>
            </a:p>
          </p:txBody>
        </p:sp>
        <p:sp>
          <p:nvSpPr>
            <p:cNvPr id="392210" name="Freeform 23"/>
            <p:cNvSpPr>
              <a:spLocks/>
            </p:cNvSpPr>
            <p:nvPr/>
          </p:nvSpPr>
          <p:spPr bwMode="auto">
            <a:xfrm>
              <a:off x="720" y="885"/>
              <a:ext cx="4714" cy="2429"/>
            </a:xfrm>
            <a:custGeom>
              <a:avLst/>
              <a:gdLst>
                <a:gd name="T0" fmla="*/ 0 w 4714"/>
                <a:gd name="T1" fmla="*/ 2147483647 h 2429"/>
                <a:gd name="T2" fmla="*/ 2147483647 w 4714"/>
                <a:gd name="T3" fmla="*/ 2147483647 h 2429"/>
                <a:gd name="T4" fmla="*/ 2147483647 w 4714"/>
                <a:gd name="T5" fmla="*/ 2147483647 h 2429"/>
                <a:gd name="T6" fmla="*/ 2147483647 w 4714"/>
                <a:gd name="T7" fmla="*/ 2147483647 h 2429"/>
                <a:gd name="T8" fmla="*/ 2147483647 w 4714"/>
                <a:gd name="T9" fmla="*/ 2147483647 h 2429"/>
                <a:gd name="T10" fmla="*/ 2147483647 w 4714"/>
                <a:gd name="T11" fmla="*/ 2147483647 h 2429"/>
                <a:gd name="T12" fmla="*/ 2147483647 w 4714"/>
                <a:gd name="T13" fmla="*/ 2147483647 h 2429"/>
                <a:gd name="T14" fmla="*/ 2147483647 w 4714"/>
                <a:gd name="T15" fmla="*/ 0 h 2429"/>
                <a:gd name="T16" fmla="*/ 0 60000 65536"/>
                <a:gd name="T17" fmla="*/ 0 60000 65536"/>
                <a:gd name="T18" fmla="*/ 0 60000 65536"/>
                <a:gd name="T19" fmla="*/ 0 60000 65536"/>
                <a:gd name="T20" fmla="*/ 0 60000 65536"/>
                <a:gd name="T21" fmla="*/ 0 60000 65536"/>
                <a:gd name="T22" fmla="*/ 0 60000 65536"/>
                <a:gd name="T23" fmla="*/ 0 60000 65536"/>
                <a:gd name="T24" fmla="*/ 0 w 4714"/>
                <a:gd name="T25" fmla="*/ 0 h 2429"/>
                <a:gd name="T26" fmla="*/ 4714 w 4714"/>
                <a:gd name="T27" fmla="*/ 2429 h 24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14" h="2429">
                  <a:moveTo>
                    <a:pt x="0" y="2429"/>
                  </a:moveTo>
                  <a:cubicBezTo>
                    <a:pt x="189" y="2425"/>
                    <a:pt x="776" y="2429"/>
                    <a:pt x="1133" y="2403"/>
                  </a:cubicBezTo>
                  <a:cubicBezTo>
                    <a:pt x="1490" y="2377"/>
                    <a:pt x="1857" y="2338"/>
                    <a:pt x="2145" y="2272"/>
                  </a:cubicBezTo>
                  <a:cubicBezTo>
                    <a:pt x="2433" y="2206"/>
                    <a:pt x="2657" y="2114"/>
                    <a:pt x="2861" y="2008"/>
                  </a:cubicBezTo>
                  <a:cubicBezTo>
                    <a:pt x="3065" y="1902"/>
                    <a:pt x="3226" y="1827"/>
                    <a:pt x="3371" y="1638"/>
                  </a:cubicBezTo>
                  <a:cubicBezTo>
                    <a:pt x="3516" y="1449"/>
                    <a:pt x="3597" y="1120"/>
                    <a:pt x="3733" y="873"/>
                  </a:cubicBezTo>
                  <a:cubicBezTo>
                    <a:pt x="3869" y="626"/>
                    <a:pt x="4023" y="302"/>
                    <a:pt x="4186" y="157"/>
                  </a:cubicBezTo>
                  <a:cubicBezTo>
                    <a:pt x="4349" y="12"/>
                    <a:pt x="4604" y="33"/>
                    <a:pt x="4714" y="0"/>
                  </a:cubicBezTo>
                </a:path>
              </a:pathLst>
            </a:custGeom>
            <a:noFill/>
            <a:ln w="508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ea typeface="ＭＳ Ｐゴシック" charset="-128"/>
              </a:endParaRPr>
            </a:p>
          </p:txBody>
        </p:sp>
        <p:sp>
          <p:nvSpPr>
            <p:cNvPr id="392211" name="Line 24"/>
            <p:cNvSpPr>
              <a:spLocks noChangeShapeType="1"/>
            </p:cNvSpPr>
            <p:nvPr/>
          </p:nvSpPr>
          <p:spPr bwMode="auto">
            <a:xfrm>
              <a:off x="4133" y="660"/>
              <a:ext cx="1" cy="2673"/>
            </a:xfrm>
            <a:prstGeom prst="line">
              <a:avLst/>
            </a:prstGeom>
            <a:noFill/>
            <a:ln w="952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92212" name="Line 25"/>
            <p:cNvSpPr>
              <a:spLocks noChangeShapeType="1"/>
            </p:cNvSpPr>
            <p:nvPr/>
          </p:nvSpPr>
          <p:spPr bwMode="auto">
            <a:xfrm>
              <a:off x="5000" y="696"/>
              <a:ext cx="1" cy="2637"/>
            </a:xfrm>
            <a:prstGeom prst="line">
              <a:avLst/>
            </a:prstGeom>
            <a:noFill/>
            <a:ln w="952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92213" name="Line 26"/>
            <p:cNvSpPr>
              <a:spLocks noChangeShapeType="1"/>
            </p:cNvSpPr>
            <p:nvPr/>
          </p:nvSpPr>
          <p:spPr bwMode="auto">
            <a:xfrm>
              <a:off x="2219" y="2630"/>
              <a:ext cx="1381" cy="1"/>
            </a:xfrm>
            <a:prstGeom prst="line">
              <a:avLst/>
            </a:prstGeom>
            <a:noFill/>
            <a:ln w="38100" cap="rnd">
              <a:solidFill>
                <a:schemeClr val="bg1"/>
              </a:solidFill>
              <a:prstDash val="sysDot"/>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2214" name="Line 27"/>
            <p:cNvSpPr>
              <a:spLocks noChangeShapeType="1"/>
            </p:cNvSpPr>
            <p:nvPr/>
          </p:nvSpPr>
          <p:spPr bwMode="auto">
            <a:xfrm>
              <a:off x="4080" y="2976"/>
              <a:ext cx="432" cy="1"/>
            </a:xfrm>
            <a:prstGeom prst="line">
              <a:avLst/>
            </a:prstGeom>
            <a:noFill/>
            <a:ln w="38100" cap="rnd">
              <a:solidFill>
                <a:schemeClr val="tx1"/>
              </a:solidFill>
              <a:prstDash val="sysDot"/>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2215" name="Text Box 28"/>
            <p:cNvSpPr txBox="1">
              <a:spLocks noChangeArrowheads="1"/>
            </p:cNvSpPr>
            <p:nvPr/>
          </p:nvSpPr>
          <p:spPr bwMode="auto">
            <a:xfrm>
              <a:off x="480" y="1632"/>
              <a:ext cx="15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FrnkGothITC Bk BT" charset="0"/>
                </a:rPr>
                <a:t>Architect Hired</a:t>
              </a:r>
            </a:p>
          </p:txBody>
        </p:sp>
        <p:sp>
          <p:nvSpPr>
            <p:cNvPr id="392216" name="AutoShape 29"/>
            <p:cNvSpPr>
              <a:spLocks noChangeArrowheads="1"/>
            </p:cNvSpPr>
            <p:nvPr/>
          </p:nvSpPr>
          <p:spPr bwMode="auto">
            <a:xfrm>
              <a:off x="624" y="1536"/>
              <a:ext cx="188" cy="138"/>
            </a:xfrm>
            <a:custGeom>
              <a:avLst/>
              <a:gdLst>
                <a:gd name="T0" fmla="*/ 0 w 298450"/>
                <a:gd name="T1" fmla="*/ 0 h 219075"/>
                <a:gd name="T2" fmla="*/ 0 w 298450"/>
                <a:gd name="T3" fmla="*/ 0 h 219075"/>
                <a:gd name="T4" fmla="*/ 0 w 298450"/>
                <a:gd name="T5" fmla="*/ 0 h 219075"/>
                <a:gd name="T6" fmla="*/ 0 w 298450"/>
                <a:gd name="T7" fmla="*/ 0 h 219075"/>
                <a:gd name="T8" fmla="*/ 0 w 298450"/>
                <a:gd name="T9" fmla="*/ 0 h 219075"/>
                <a:gd name="T10" fmla="*/ 0 60000 65536"/>
                <a:gd name="T11" fmla="*/ 0 60000 65536"/>
                <a:gd name="T12" fmla="*/ 0 60000 65536"/>
                <a:gd name="T13" fmla="*/ 0 60000 65536"/>
                <a:gd name="T14" fmla="*/ 0 60000 65536"/>
                <a:gd name="T15" fmla="*/ 92075 w 298450"/>
                <a:gd name="T16" fmla="*/ 84138 h 219075"/>
                <a:gd name="T17" fmla="*/ 206375 w 298450"/>
                <a:gd name="T18" fmla="*/ 166688 h 219075"/>
              </a:gdLst>
              <a:ahLst/>
              <a:cxnLst>
                <a:cxn ang="T10">
                  <a:pos x="T0" y="T1"/>
                </a:cxn>
                <a:cxn ang="T11">
                  <a:pos x="T2" y="T3"/>
                </a:cxn>
                <a:cxn ang="T12">
                  <a:pos x="T4" y="T5"/>
                </a:cxn>
                <a:cxn ang="T13">
                  <a:pos x="T6" y="T7"/>
                </a:cxn>
                <a:cxn ang="T14">
                  <a:pos x="T8" y="T9"/>
                </a:cxn>
              </a:cxnLst>
              <a:rect l="T15" t="T16" r="T17" b="T18"/>
              <a:pathLst>
                <a:path w="298450" h="219075">
                  <a:moveTo>
                    <a:pt x="0" y="83679"/>
                  </a:moveTo>
                  <a:lnTo>
                    <a:pt x="113998" y="83680"/>
                  </a:lnTo>
                  <a:lnTo>
                    <a:pt x="149225" y="0"/>
                  </a:lnTo>
                  <a:lnTo>
                    <a:pt x="184452" y="83680"/>
                  </a:lnTo>
                  <a:lnTo>
                    <a:pt x="298450" y="83679"/>
                  </a:lnTo>
                  <a:lnTo>
                    <a:pt x="206223" y="135395"/>
                  </a:lnTo>
                  <a:lnTo>
                    <a:pt x="241451" y="219074"/>
                  </a:lnTo>
                  <a:lnTo>
                    <a:pt x="149225" y="167357"/>
                  </a:lnTo>
                  <a:lnTo>
                    <a:pt x="56999" y="219074"/>
                  </a:lnTo>
                  <a:lnTo>
                    <a:pt x="92227" y="135395"/>
                  </a:lnTo>
                  <a:close/>
                </a:path>
              </a:pathLst>
            </a:custGeom>
            <a:solidFill>
              <a:srgbClr val="799BB6"/>
            </a:solidFill>
            <a:ln w="9525">
              <a:solidFill>
                <a:schemeClr val="bg1"/>
              </a:solidFill>
              <a:miter lim="800000"/>
              <a:headEnd/>
              <a:tailEnd/>
            </a:ln>
          </p:spPr>
          <p:txBody>
            <a:bodyPr wrap="none" anchor="ct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ea typeface="ＭＳ Ｐゴシック" charset="-128"/>
              </a:endParaRPr>
            </a:p>
          </p:txBody>
        </p:sp>
        <p:sp>
          <p:nvSpPr>
            <p:cNvPr id="392217" name="Text Box 30"/>
            <p:cNvSpPr txBox="1">
              <a:spLocks noChangeArrowheads="1"/>
            </p:cNvSpPr>
            <p:nvPr/>
          </p:nvSpPr>
          <p:spPr bwMode="auto">
            <a:xfrm>
              <a:off x="1152" y="1920"/>
              <a:ext cx="15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FrnkGothITC Bk BT" charset="0"/>
                </a:rPr>
                <a:t>Engineers Hired</a:t>
              </a:r>
            </a:p>
          </p:txBody>
        </p:sp>
        <p:sp>
          <p:nvSpPr>
            <p:cNvPr id="392218" name="Line 31"/>
            <p:cNvSpPr>
              <a:spLocks noChangeShapeType="1"/>
            </p:cNvSpPr>
            <p:nvPr/>
          </p:nvSpPr>
          <p:spPr bwMode="auto">
            <a:xfrm>
              <a:off x="1231" y="2246"/>
              <a:ext cx="1381" cy="1"/>
            </a:xfrm>
            <a:prstGeom prst="line">
              <a:avLst/>
            </a:prstGeom>
            <a:noFill/>
            <a:ln w="38100" cap="rnd">
              <a:solidFill>
                <a:schemeClr val="bg1"/>
              </a:solidFill>
              <a:prstDash val="sysDot"/>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2219" name="Text Box 32"/>
            <p:cNvSpPr txBox="1">
              <a:spLocks noChangeArrowheads="1"/>
            </p:cNvSpPr>
            <p:nvPr/>
          </p:nvSpPr>
          <p:spPr bwMode="auto">
            <a:xfrm>
              <a:off x="4848" y="672"/>
              <a:ext cx="6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FrnkGothITC Bk BT" charset="0"/>
                </a:rPr>
                <a:t>≤100%</a:t>
              </a:r>
            </a:p>
          </p:txBody>
        </p:sp>
        <p:grpSp>
          <p:nvGrpSpPr>
            <p:cNvPr id="392220" name="Group 33"/>
            <p:cNvGrpSpPr>
              <a:grpSpLocks/>
            </p:cNvGrpSpPr>
            <p:nvPr/>
          </p:nvGrpSpPr>
          <p:grpSpPr bwMode="auto">
            <a:xfrm>
              <a:off x="1632" y="3360"/>
              <a:ext cx="2152" cy="116"/>
              <a:chOff x="1592" y="3580"/>
              <a:chExt cx="2152" cy="116"/>
            </a:xfrm>
          </p:grpSpPr>
          <p:sp>
            <p:nvSpPr>
              <p:cNvPr id="392224" name="Text Box 34"/>
              <p:cNvSpPr txBox="1">
                <a:spLocks noChangeArrowheads="1"/>
              </p:cNvSpPr>
              <p:nvPr/>
            </p:nvSpPr>
            <p:spPr bwMode="auto">
              <a:xfrm>
                <a:off x="1592" y="3580"/>
                <a:ext cx="4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FrnkGothITC Bk BT" charset="0"/>
                  </a:rPr>
                  <a:t>SD</a:t>
                </a:r>
              </a:p>
            </p:txBody>
          </p:sp>
          <p:sp>
            <p:nvSpPr>
              <p:cNvPr id="392225" name="Text Box 35"/>
              <p:cNvSpPr txBox="1">
                <a:spLocks noChangeArrowheads="1"/>
              </p:cNvSpPr>
              <p:nvPr/>
            </p:nvSpPr>
            <p:spPr bwMode="auto">
              <a:xfrm>
                <a:off x="2400" y="3580"/>
                <a:ext cx="47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FrnkGothITC Bk BT" charset="0"/>
                  </a:rPr>
                  <a:t>DD</a:t>
                </a:r>
              </a:p>
            </p:txBody>
          </p:sp>
          <p:sp>
            <p:nvSpPr>
              <p:cNvPr id="392226" name="Text Box 36"/>
              <p:cNvSpPr txBox="1">
                <a:spLocks noChangeArrowheads="1"/>
              </p:cNvSpPr>
              <p:nvPr/>
            </p:nvSpPr>
            <p:spPr bwMode="auto">
              <a:xfrm>
                <a:off x="3273" y="3580"/>
                <a:ext cx="47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FrnkGothITC Bk BT" charset="0"/>
                  </a:rPr>
                  <a:t>CD</a:t>
                </a:r>
              </a:p>
            </p:txBody>
          </p:sp>
        </p:grpSp>
        <p:sp>
          <p:nvSpPr>
            <p:cNvPr id="392221" name="Text Box 37"/>
            <p:cNvSpPr txBox="1">
              <a:spLocks noChangeArrowheads="1"/>
            </p:cNvSpPr>
            <p:nvPr/>
          </p:nvSpPr>
          <p:spPr bwMode="auto">
            <a:xfrm>
              <a:off x="4067" y="1036"/>
              <a:ext cx="13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000" b="1">
                  <a:latin typeface="FrnkGothITC Bk BT" charset="0"/>
                </a:rPr>
                <a:t>Construction</a:t>
              </a:r>
              <a:endParaRPr lang="en-US" altLang="en-US" sz="1600" b="1">
                <a:latin typeface="FrnkGothITC Bk BT" charset="0"/>
              </a:endParaRPr>
            </a:p>
          </p:txBody>
        </p:sp>
        <p:sp>
          <p:nvSpPr>
            <p:cNvPr id="392222" name="Line 35"/>
            <p:cNvSpPr>
              <a:spLocks noChangeShapeType="1"/>
            </p:cNvSpPr>
            <p:nvPr/>
          </p:nvSpPr>
          <p:spPr bwMode="auto">
            <a:xfrm>
              <a:off x="898" y="3564"/>
              <a:ext cx="4337" cy="1"/>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2223" name="Text Box 36"/>
            <p:cNvSpPr txBox="1">
              <a:spLocks noChangeArrowheads="1"/>
            </p:cNvSpPr>
            <p:nvPr/>
          </p:nvSpPr>
          <p:spPr bwMode="auto">
            <a:xfrm>
              <a:off x="2343" y="3543"/>
              <a:ext cx="1452"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b="1">
                  <a:latin typeface="FrnkGothITC Bk BT" charset="0"/>
                </a:rPr>
                <a:t>Time</a:t>
              </a:r>
              <a:endParaRPr lang="en-US" altLang="en-US">
                <a:latin typeface="FrnkGothITC Bk BT" charset="0"/>
              </a:endParaRPr>
            </a:p>
          </p:txBody>
        </p:sp>
      </p:grpSp>
      <p:sp>
        <p:nvSpPr>
          <p:cNvPr id="392196" name="Text Box 42"/>
          <p:cNvSpPr txBox="1">
            <a:spLocks noChangeArrowheads="1"/>
          </p:cNvSpPr>
          <p:nvPr/>
        </p:nvSpPr>
        <p:spPr bwMode="auto">
          <a:xfrm>
            <a:off x="5802313" y="5822950"/>
            <a:ext cx="3481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pPr>
            <a:r>
              <a:rPr lang="en-US" altLang="en-US" sz="1000" i="1">
                <a:latin typeface="FrnkGothITC Bk BT" charset="0"/>
              </a:rPr>
              <a:t>Source: McDonough Holland &amp; Allen PC, Attorneys at Law</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4018" name="Oval 2"/>
          <p:cNvSpPr>
            <a:spLocks noChangeArrowheads="1"/>
          </p:cNvSpPr>
          <p:nvPr/>
        </p:nvSpPr>
        <p:spPr bwMode="auto">
          <a:xfrm>
            <a:off x="1219200" y="990600"/>
            <a:ext cx="5715000" cy="5257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4019" name="Text Box 3"/>
          <p:cNvSpPr txBox="1">
            <a:spLocks noChangeArrowheads="1"/>
          </p:cNvSpPr>
          <p:nvPr/>
        </p:nvSpPr>
        <p:spPr bwMode="auto">
          <a:xfrm>
            <a:off x="5105400" y="2286000"/>
            <a:ext cx="144938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Concrete</a:t>
            </a:r>
          </a:p>
        </p:txBody>
      </p:sp>
      <p:sp>
        <p:nvSpPr>
          <p:cNvPr id="214020" name="Text Box 4"/>
          <p:cNvSpPr txBox="1">
            <a:spLocks noChangeArrowheads="1"/>
          </p:cNvSpPr>
          <p:nvPr/>
        </p:nvSpPr>
        <p:spPr bwMode="auto">
          <a:xfrm>
            <a:off x="1447800" y="3276600"/>
            <a:ext cx="1414463"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Carpenter</a:t>
            </a:r>
          </a:p>
        </p:txBody>
      </p:sp>
      <p:sp>
        <p:nvSpPr>
          <p:cNvPr id="214021" name="Text Box 5"/>
          <p:cNvSpPr txBox="1">
            <a:spLocks noChangeArrowheads="1"/>
          </p:cNvSpPr>
          <p:nvPr/>
        </p:nvSpPr>
        <p:spPr bwMode="auto">
          <a:xfrm>
            <a:off x="4038600" y="1219200"/>
            <a:ext cx="1066800" cy="485775"/>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latin typeface="Times" charset="0"/>
              </a:rPr>
              <a:t>Mason</a:t>
            </a:r>
          </a:p>
        </p:txBody>
      </p:sp>
      <p:sp>
        <p:nvSpPr>
          <p:cNvPr id="214022" name="Text Box 6"/>
          <p:cNvSpPr txBox="1">
            <a:spLocks noChangeArrowheads="1"/>
          </p:cNvSpPr>
          <p:nvPr/>
        </p:nvSpPr>
        <p:spPr bwMode="auto">
          <a:xfrm>
            <a:off x="2057400" y="1828800"/>
            <a:ext cx="1076325"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Facade</a:t>
            </a:r>
          </a:p>
        </p:txBody>
      </p:sp>
      <p:sp>
        <p:nvSpPr>
          <p:cNvPr id="214023" name="Text Box 7"/>
          <p:cNvSpPr txBox="1">
            <a:spLocks noChangeArrowheads="1"/>
          </p:cNvSpPr>
          <p:nvPr/>
        </p:nvSpPr>
        <p:spPr bwMode="auto">
          <a:xfrm>
            <a:off x="3733800" y="5410200"/>
            <a:ext cx="137953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Electrical</a:t>
            </a:r>
          </a:p>
        </p:txBody>
      </p:sp>
      <p:sp>
        <p:nvSpPr>
          <p:cNvPr id="214024" name="AutoShape 8"/>
          <p:cNvSpPr>
            <a:spLocks noChangeArrowheads="1"/>
          </p:cNvSpPr>
          <p:nvPr/>
        </p:nvSpPr>
        <p:spPr bwMode="auto">
          <a:xfrm>
            <a:off x="1676400" y="25908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4025" name="AutoShape 9"/>
          <p:cNvSpPr>
            <a:spLocks noChangeArrowheads="1"/>
          </p:cNvSpPr>
          <p:nvPr/>
        </p:nvSpPr>
        <p:spPr bwMode="auto">
          <a:xfrm>
            <a:off x="3124200" y="12954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4026" name="AutoShape 10"/>
          <p:cNvSpPr>
            <a:spLocks noChangeArrowheads="1"/>
          </p:cNvSpPr>
          <p:nvPr/>
        </p:nvSpPr>
        <p:spPr bwMode="auto">
          <a:xfrm>
            <a:off x="5334000" y="17526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4027" name="AutoShape 11"/>
          <p:cNvSpPr>
            <a:spLocks noChangeArrowheads="1"/>
          </p:cNvSpPr>
          <p:nvPr/>
        </p:nvSpPr>
        <p:spPr bwMode="auto">
          <a:xfrm>
            <a:off x="1600200" y="41148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4028" name="Line 12"/>
          <p:cNvSpPr>
            <a:spLocks noChangeShapeType="1"/>
          </p:cNvSpPr>
          <p:nvPr/>
        </p:nvSpPr>
        <p:spPr bwMode="auto">
          <a:xfrm flipH="1" flipV="1">
            <a:off x="5867400" y="20574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4029" name="Line 13"/>
          <p:cNvSpPr>
            <a:spLocks noChangeShapeType="1"/>
          </p:cNvSpPr>
          <p:nvPr/>
        </p:nvSpPr>
        <p:spPr bwMode="auto">
          <a:xfrm flipH="1" flipV="1">
            <a:off x="5105400" y="1676400"/>
            <a:ext cx="304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4030" name="Line 14"/>
          <p:cNvSpPr>
            <a:spLocks noChangeShapeType="1"/>
          </p:cNvSpPr>
          <p:nvPr/>
        </p:nvSpPr>
        <p:spPr bwMode="auto">
          <a:xfrm flipH="1">
            <a:off x="3657600" y="1371600"/>
            <a:ext cx="381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4031" name="Line 15"/>
          <p:cNvSpPr>
            <a:spLocks noChangeShapeType="1"/>
          </p:cNvSpPr>
          <p:nvPr/>
        </p:nvSpPr>
        <p:spPr bwMode="auto">
          <a:xfrm flipH="1">
            <a:off x="2743200" y="15240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4032" name="Line 16"/>
          <p:cNvSpPr>
            <a:spLocks noChangeShapeType="1"/>
          </p:cNvSpPr>
          <p:nvPr/>
        </p:nvSpPr>
        <p:spPr bwMode="auto">
          <a:xfrm flipH="1">
            <a:off x="2133600" y="2286000"/>
            <a:ext cx="152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4033" name="Line 17"/>
          <p:cNvSpPr>
            <a:spLocks noChangeShapeType="1"/>
          </p:cNvSpPr>
          <p:nvPr/>
        </p:nvSpPr>
        <p:spPr bwMode="auto">
          <a:xfrm flipH="1">
            <a:off x="1905000" y="29718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4034" name="Line 18"/>
          <p:cNvSpPr>
            <a:spLocks noChangeShapeType="1"/>
          </p:cNvSpPr>
          <p:nvPr/>
        </p:nvSpPr>
        <p:spPr bwMode="auto">
          <a:xfrm>
            <a:off x="1828800" y="3810000"/>
            <a:ext cx="76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4035" name="Line 19"/>
          <p:cNvSpPr>
            <a:spLocks noChangeShapeType="1"/>
          </p:cNvSpPr>
          <p:nvPr/>
        </p:nvSpPr>
        <p:spPr bwMode="auto">
          <a:xfrm>
            <a:off x="1905000" y="44958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4036" name="Text Box 20"/>
          <p:cNvSpPr txBox="1">
            <a:spLocks noChangeArrowheads="1"/>
          </p:cNvSpPr>
          <p:nvPr/>
        </p:nvSpPr>
        <p:spPr bwMode="auto">
          <a:xfrm>
            <a:off x="5715000" y="4191000"/>
            <a:ext cx="83978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Paint</a:t>
            </a:r>
          </a:p>
        </p:txBody>
      </p:sp>
      <p:sp>
        <p:nvSpPr>
          <p:cNvPr id="214037" name="AutoShape 21"/>
          <p:cNvSpPr>
            <a:spLocks noChangeArrowheads="1"/>
          </p:cNvSpPr>
          <p:nvPr/>
        </p:nvSpPr>
        <p:spPr bwMode="auto">
          <a:xfrm>
            <a:off x="2743200" y="54864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4038" name="AutoShape 22"/>
          <p:cNvSpPr>
            <a:spLocks noChangeArrowheads="1"/>
          </p:cNvSpPr>
          <p:nvPr/>
        </p:nvSpPr>
        <p:spPr bwMode="auto">
          <a:xfrm>
            <a:off x="5257800" y="50292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4039" name="Line 23"/>
          <p:cNvSpPr>
            <a:spLocks noChangeShapeType="1"/>
          </p:cNvSpPr>
          <p:nvPr/>
        </p:nvSpPr>
        <p:spPr bwMode="auto">
          <a:xfrm>
            <a:off x="2514600" y="5181600"/>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4040" name="Line 24"/>
          <p:cNvSpPr>
            <a:spLocks noChangeShapeType="1"/>
          </p:cNvSpPr>
          <p:nvPr/>
        </p:nvSpPr>
        <p:spPr bwMode="auto">
          <a:xfrm flipV="1">
            <a:off x="3276600" y="5638800"/>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4041" name="Line 25"/>
          <p:cNvSpPr>
            <a:spLocks noChangeShapeType="1"/>
          </p:cNvSpPr>
          <p:nvPr/>
        </p:nvSpPr>
        <p:spPr bwMode="auto">
          <a:xfrm flipV="1">
            <a:off x="5105400" y="5410200"/>
            <a:ext cx="304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4042" name="Line 26"/>
          <p:cNvSpPr>
            <a:spLocks noChangeShapeType="1"/>
          </p:cNvSpPr>
          <p:nvPr/>
        </p:nvSpPr>
        <p:spPr bwMode="auto">
          <a:xfrm flipV="1">
            <a:off x="5791200" y="4648200"/>
            <a:ext cx="228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4043" name="Line 27"/>
          <p:cNvSpPr>
            <a:spLocks noChangeShapeType="1"/>
          </p:cNvSpPr>
          <p:nvPr/>
        </p:nvSpPr>
        <p:spPr bwMode="auto">
          <a:xfrm flipV="1">
            <a:off x="5257800" y="3276600"/>
            <a:ext cx="16764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14044" name="Group 28"/>
          <p:cNvGrpSpPr>
            <a:grpSpLocks/>
          </p:cNvGrpSpPr>
          <p:nvPr/>
        </p:nvGrpSpPr>
        <p:grpSpPr bwMode="auto">
          <a:xfrm>
            <a:off x="5334000" y="3581400"/>
            <a:ext cx="457200" cy="457200"/>
            <a:chOff x="5088" y="3696"/>
            <a:chExt cx="288" cy="288"/>
          </a:xfrm>
        </p:grpSpPr>
        <p:sp>
          <p:nvSpPr>
            <p:cNvPr id="214066" name="Oval 29"/>
            <p:cNvSpPr>
              <a:spLocks noChangeArrowheads="1"/>
            </p:cNvSpPr>
            <p:nvPr/>
          </p:nvSpPr>
          <p:spPr bwMode="auto">
            <a:xfrm>
              <a:off x="5088" y="3696"/>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4067" name="Oval 30"/>
            <p:cNvSpPr>
              <a:spLocks noChangeArrowheads="1"/>
            </p:cNvSpPr>
            <p:nvPr/>
          </p:nvSpPr>
          <p:spPr bwMode="auto">
            <a:xfrm>
              <a:off x="5088" y="3744"/>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4068" name="Oval 31"/>
            <p:cNvSpPr>
              <a:spLocks noChangeArrowheads="1"/>
            </p:cNvSpPr>
            <p:nvPr/>
          </p:nvSpPr>
          <p:spPr bwMode="auto">
            <a:xfrm>
              <a:off x="5088" y="3792"/>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4069" name="Oval 32"/>
            <p:cNvSpPr>
              <a:spLocks noChangeArrowheads="1"/>
            </p:cNvSpPr>
            <p:nvPr/>
          </p:nvSpPr>
          <p:spPr bwMode="auto">
            <a:xfrm>
              <a:off x="5088" y="3840"/>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4070" name="Oval 33"/>
            <p:cNvSpPr>
              <a:spLocks noChangeArrowheads="1"/>
            </p:cNvSpPr>
            <p:nvPr/>
          </p:nvSpPr>
          <p:spPr bwMode="auto">
            <a:xfrm>
              <a:off x="5088" y="3888"/>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grpSp>
        <p:nvGrpSpPr>
          <p:cNvPr id="214045" name="Group 34"/>
          <p:cNvGrpSpPr>
            <a:grpSpLocks/>
          </p:cNvGrpSpPr>
          <p:nvPr/>
        </p:nvGrpSpPr>
        <p:grpSpPr bwMode="auto">
          <a:xfrm>
            <a:off x="5105400" y="2743200"/>
            <a:ext cx="457200" cy="457200"/>
            <a:chOff x="5088" y="3696"/>
            <a:chExt cx="288" cy="288"/>
          </a:xfrm>
        </p:grpSpPr>
        <p:sp>
          <p:nvSpPr>
            <p:cNvPr id="214061" name="Oval 35"/>
            <p:cNvSpPr>
              <a:spLocks noChangeArrowheads="1"/>
            </p:cNvSpPr>
            <p:nvPr/>
          </p:nvSpPr>
          <p:spPr bwMode="auto">
            <a:xfrm>
              <a:off x="5088" y="3696"/>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4062" name="Oval 36"/>
            <p:cNvSpPr>
              <a:spLocks noChangeArrowheads="1"/>
            </p:cNvSpPr>
            <p:nvPr/>
          </p:nvSpPr>
          <p:spPr bwMode="auto">
            <a:xfrm>
              <a:off x="5088" y="3744"/>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4063" name="Oval 37"/>
            <p:cNvSpPr>
              <a:spLocks noChangeArrowheads="1"/>
            </p:cNvSpPr>
            <p:nvPr/>
          </p:nvSpPr>
          <p:spPr bwMode="auto">
            <a:xfrm>
              <a:off x="5088" y="3792"/>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4064" name="Oval 38"/>
            <p:cNvSpPr>
              <a:spLocks noChangeArrowheads="1"/>
            </p:cNvSpPr>
            <p:nvPr/>
          </p:nvSpPr>
          <p:spPr bwMode="auto">
            <a:xfrm>
              <a:off x="5088" y="3840"/>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4065" name="Oval 39"/>
            <p:cNvSpPr>
              <a:spLocks noChangeArrowheads="1"/>
            </p:cNvSpPr>
            <p:nvPr/>
          </p:nvSpPr>
          <p:spPr bwMode="auto">
            <a:xfrm>
              <a:off x="5088" y="3888"/>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sp>
        <p:nvSpPr>
          <p:cNvPr id="214046" name="Text Box 40"/>
          <p:cNvSpPr txBox="1">
            <a:spLocks noChangeArrowheads="1"/>
          </p:cNvSpPr>
          <p:nvPr/>
        </p:nvSpPr>
        <p:spPr bwMode="auto">
          <a:xfrm>
            <a:off x="5105400" y="2819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solidFill>
                  <a:schemeClr val="bg1"/>
                </a:solidFill>
                <a:latin typeface="Times" charset="0"/>
              </a:rPr>
              <a:t>35</a:t>
            </a:r>
          </a:p>
        </p:txBody>
      </p:sp>
      <p:sp>
        <p:nvSpPr>
          <p:cNvPr id="214047" name="Arc 42"/>
          <p:cNvSpPr>
            <a:spLocks/>
          </p:cNvSpPr>
          <p:nvPr/>
        </p:nvSpPr>
        <p:spPr bwMode="auto">
          <a:xfrm flipH="1">
            <a:off x="990600" y="609600"/>
            <a:ext cx="3124200" cy="2667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4048" name="Text Box 44"/>
          <p:cNvSpPr txBox="1">
            <a:spLocks noChangeArrowheads="1"/>
          </p:cNvSpPr>
          <p:nvPr/>
        </p:nvSpPr>
        <p:spPr bwMode="auto">
          <a:xfrm>
            <a:off x="838200" y="5867400"/>
            <a:ext cx="758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Dice</a:t>
            </a:r>
          </a:p>
        </p:txBody>
      </p:sp>
      <p:sp>
        <p:nvSpPr>
          <p:cNvPr id="214049" name="Text Box 45"/>
          <p:cNvSpPr txBox="1">
            <a:spLocks noChangeArrowheads="1"/>
          </p:cNvSpPr>
          <p:nvPr/>
        </p:nvSpPr>
        <p:spPr bwMode="auto">
          <a:xfrm>
            <a:off x="1828800" y="4724400"/>
            <a:ext cx="124618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Plumber</a:t>
            </a:r>
          </a:p>
        </p:txBody>
      </p:sp>
      <p:grpSp>
        <p:nvGrpSpPr>
          <p:cNvPr id="214050" name="Group 46"/>
          <p:cNvGrpSpPr>
            <a:grpSpLocks/>
          </p:cNvGrpSpPr>
          <p:nvPr/>
        </p:nvGrpSpPr>
        <p:grpSpPr bwMode="auto">
          <a:xfrm rot="3883727" flipV="1">
            <a:off x="3607594" y="1726406"/>
            <a:ext cx="1063625" cy="1573213"/>
            <a:chOff x="960" y="2064"/>
            <a:chExt cx="1920" cy="1872"/>
          </a:xfrm>
        </p:grpSpPr>
        <p:sp>
          <p:nvSpPr>
            <p:cNvPr id="214059" name="Arc 47"/>
            <p:cNvSpPr>
              <a:spLocks/>
            </p:cNvSpPr>
            <p:nvPr/>
          </p:nvSpPr>
          <p:spPr bwMode="auto">
            <a:xfrm flipH="1" flipV="1">
              <a:off x="960" y="2256"/>
              <a:ext cx="1920" cy="16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4060" name="Line 48"/>
            <p:cNvSpPr>
              <a:spLocks noChangeShapeType="1"/>
            </p:cNvSpPr>
            <p:nvPr/>
          </p:nvSpPr>
          <p:spPr bwMode="auto">
            <a:xfrm flipV="1">
              <a:off x="960" y="2064"/>
              <a:ext cx="0" cy="2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14051" name="Text Box 49"/>
          <p:cNvSpPr txBox="1">
            <a:spLocks noChangeArrowheads="1"/>
          </p:cNvSpPr>
          <p:nvPr/>
        </p:nvSpPr>
        <p:spPr bwMode="auto">
          <a:xfrm>
            <a:off x="3733800" y="23622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Chips</a:t>
            </a:r>
          </a:p>
        </p:txBody>
      </p:sp>
      <p:sp>
        <p:nvSpPr>
          <p:cNvPr id="214052" name="TextBox 52"/>
          <p:cNvSpPr txBox="1">
            <a:spLocks noChangeArrowheads="1"/>
          </p:cNvSpPr>
          <p:nvPr/>
        </p:nvSpPr>
        <p:spPr bwMode="auto">
          <a:xfrm>
            <a:off x="1752600" y="14478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1</a:t>
            </a:r>
          </a:p>
        </p:txBody>
      </p:sp>
      <p:sp>
        <p:nvSpPr>
          <p:cNvPr id="214053" name="TextBox 53"/>
          <p:cNvSpPr txBox="1">
            <a:spLocks noChangeArrowheads="1"/>
          </p:cNvSpPr>
          <p:nvPr/>
        </p:nvSpPr>
        <p:spPr bwMode="auto">
          <a:xfrm>
            <a:off x="4343400" y="6096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2</a:t>
            </a:r>
          </a:p>
        </p:txBody>
      </p:sp>
      <p:grpSp>
        <p:nvGrpSpPr>
          <p:cNvPr id="214054" name="Group 41"/>
          <p:cNvGrpSpPr>
            <a:grpSpLocks noChangeAspect="1"/>
          </p:cNvGrpSpPr>
          <p:nvPr/>
        </p:nvGrpSpPr>
        <p:grpSpPr bwMode="auto">
          <a:xfrm rot="10800000">
            <a:off x="4114800" y="609600"/>
            <a:ext cx="3048000" cy="2971800"/>
            <a:chOff x="960" y="2064"/>
            <a:chExt cx="1920" cy="1872"/>
          </a:xfrm>
        </p:grpSpPr>
        <p:sp>
          <p:nvSpPr>
            <p:cNvPr id="214057" name="Arc 42"/>
            <p:cNvSpPr>
              <a:spLocks/>
            </p:cNvSpPr>
            <p:nvPr/>
          </p:nvSpPr>
          <p:spPr bwMode="auto">
            <a:xfrm flipH="1" flipV="1">
              <a:off x="960" y="2256"/>
              <a:ext cx="1920" cy="16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4058" name="Line 43"/>
            <p:cNvSpPr>
              <a:spLocks noChangeShapeType="1"/>
            </p:cNvSpPr>
            <p:nvPr/>
          </p:nvSpPr>
          <p:spPr bwMode="auto">
            <a:xfrm flipV="1">
              <a:off x="960" y="2064"/>
              <a:ext cx="0" cy="2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14055" name="TextBox 53"/>
          <p:cNvSpPr txBox="1">
            <a:spLocks noChangeArrowheads="1"/>
          </p:cNvSpPr>
          <p:nvPr/>
        </p:nvSpPr>
        <p:spPr bwMode="auto">
          <a:xfrm>
            <a:off x="6477000" y="18288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3</a:t>
            </a:r>
          </a:p>
        </p:txBody>
      </p:sp>
      <p:sp>
        <p:nvSpPr>
          <p:cNvPr id="214056" name="Rectangle 53"/>
          <p:cNvSpPr>
            <a:spLocks noChangeArrowheads="1"/>
          </p:cNvSpPr>
          <p:nvPr/>
        </p:nvSpPr>
        <p:spPr bwMode="auto">
          <a:xfrm>
            <a:off x="4159250"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496800B7-8792-D548-898E-E75766FC3964}" type="slidenum">
              <a:rPr lang="en-GB" altLang="en-US">
                <a:solidFill>
                  <a:srgbClr val="000000"/>
                </a:solidFill>
                <a:ea typeface="ＭＳ Ｐゴシック" charset="-128"/>
              </a:rPr>
              <a:pPr eaLnBrk="1" hangingPunct="1">
                <a:buSzPct val="45000"/>
                <a:buFont typeface="StarSymbol" charset="0"/>
                <a:buNone/>
              </a:pPr>
              <a:t>11</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4"/>
          <p:cNvSpPr>
            <a:spLocks noChangeArrowheads="1"/>
          </p:cNvSpPr>
          <p:nvPr/>
        </p:nvSpPr>
        <p:spPr bwMode="auto">
          <a:xfrm>
            <a:off x="1127125" y="1333500"/>
            <a:ext cx="7483475" cy="4224338"/>
          </a:xfrm>
          <a:prstGeom prst="rect">
            <a:avLst/>
          </a:prstGeom>
          <a:solidFill>
            <a:srgbClr val="333333"/>
          </a:solidFill>
          <a:ln w="25400">
            <a:solidFill>
              <a:schemeClr val="bg1"/>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94243" name="Freeform 2"/>
          <p:cNvSpPr>
            <a:spLocks/>
          </p:cNvSpPr>
          <p:nvPr/>
        </p:nvSpPr>
        <p:spPr bwMode="auto">
          <a:xfrm>
            <a:off x="1173163" y="1354138"/>
            <a:ext cx="7421562" cy="4186237"/>
          </a:xfrm>
          <a:custGeom>
            <a:avLst/>
            <a:gdLst>
              <a:gd name="T0" fmla="*/ 2147483647 w 4699"/>
              <a:gd name="T1" fmla="*/ 2147483647 h 2631"/>
              <a:gd name="T2" fmla="*/ 2147483647 w 4699"/>
              <a:gd name="T3" fmla="*/ 2147483647 h 2631"/>
              <a:gd name="T4" fmla="*/ 2147483647 w 4699"/>
              <a:gd name="T5" fmla="*/ 2147483647 h 2631"/>
              <a:gd name="T6" fmla="*/ 2147483647 w 4699"/>
              <a:gd name="T7" fmla="*/ 2147483647 h 2631"/>
              <a:gd name="T8" fmla="*/ 2147483647 w 4699"/>
              <a:gd name="T9" fmla="*/ 2147483647 h 2631"/>
              <a:gd name="T10" fmla="*/ 2147483647 w 4699"/>
              <a:gd name="T11" fmla="*/ 2147483647 h 2631"/>
              <a:gd name="T12" fmla="*/ 2147483647 w 4699"/>
              <a:gd name="T13" fmla="*/ 2147483647 h 2631"/>
              <a:gd name="T14" fmla="*/ 2147483647 w 4699"/>
              <a:gd name="T15" fmla="*/ 2147483647 h 2631"/>
              <a:gd name="T16" fmla="*/ 2147483647 w 4699"/>
              <a:gd name="T17" fmla="*/ 2147483647 h 2631"/>
              <a:gd name="T18" fmla="*/ 2147483647 w 4699"/>
              <a:gd name="T19" fmla="*/ 2147483647 h 2631"/>
              <a:gd name="T20" fmla="*/ 2147483647 w 4699"/>
              <a:gd name="T21" fmla="*/ 0 h 2631"/>
              <a:gd name="T22" fmla="*/ 2147483647 w 4699"/>
              <a:gd name="T23" fmla="*/ 2147483647 h 2631"/>
              <a:gd name="T24" fmla="*/ 0 w 4699"/>
              <a:gd name="T25" fmla="*/ 2147483647 h 2631"/>
              <a:gd name="T26" fmla="*/ 2147483647 w 4699"/>
              <a:gd name="T27" fmla="*/ 2147483647 h 2631"/>
              <a:gd name="T28" fmla="*/ 2147483647 w 4699"/>
              <a:gd name="T29" fmla="*/ 2147483647 h 26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99"/>
              <a:gd name="T46" fmla="*/ 0 h 2631"/>
              <a:gd name="T47" fmla="*/ 4699 w 4699"/>
              <a:gd name="T48" fmla="*/ 2631 h 26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99" h="2631">
                <a:moveTo>
                  <a:pt x="512" y="917"/>
                </a:moveTo>
                <a:lnTo>
                  <a:pt x="745" y="472"/>
                </a:lnTo>
                <a:lnTo>
                  <a:pt x="841" y="287"/>
                </a:lnTo>
                <a:lnTo>
                  <a:pt x="1053" y="185"/>
                </a:lnTo>
                <a:lnTo>
                  <a:pt x="1408" y="117"/>
                </a:lnTo>
                <a:lnTo>
                  <a:pt x="2229" y="55"/>
                </a:lnTo>
                <a:lnTo>
                  <a:pt x="2427" y="57"/>
                </a:lnTo>
                <a:lnTo>
                  <a:pt x="3193" y="48"/>
                </a:lnTo>
                <a:lnTo>
                  <a:pt x="3890" y="41"/>
                </a:lnTo>
                <a:lnTo>
                  <a:pt x="4321" y="14"/>
                </a:lnTo>
                <a:lnTo>
                  <a:pt x="4670" y="0"/>
                </a:lnTo>
                <a:lnTo>
                  <a:pt x="4699" y="2623"/>
                </a:lnTo>
                <a:lnTo>
                  <a:pt x="0" y="2631"/>
                </a:lnTo>
                <a:lnTo>
                  <a:pt x="238" y="1831"/>
                </a:lnTo>
                <a:lnTo>
                  <a:pt x="512" y="917"/>
                </a:lnTo>
                <a:close/>
              </a:path>
            </a:pathLst>
          </a:custGeom>
          <a:solidFill>
            <a:srgbClr val="FF9900"/>
          </a:soli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94244" name="Rectangle 3"/>
          <p:cNvSpPr>
            <a:spLocks noGrp="1" noChangeArrowheads="1"/>
          </p:cNvSpPr>
          <p:nvPr>
            <p:ph type="title"/>
          </p:nvPr>
        </p:nvSpPr>
        <p:spPr>
          <a:xfrm>
            <a:off x="193675" y="274638"/>
            <a:ext cx="8950325" cy="1143000"/>
          </a:xfrm>
        </p:spPr>
        <p:txBody>
          <a:bodyPr/>
          <a:lstStyle/>
          <a:p>
            <a:r>
              <a:rPr lang="en-US" altLang="en-US" sz="2200">
                <a:solidFill>
                  <a:srgbClr val="FF9900"/>
                </a:solidFill>
                <a:ea typeface="ＭＳ Ｐゴシック" charset="-128"/>
              </a:rPr>
              <a:t>Integrated Project Delivery Level of Common Understanding</a:t>
            </a:r>
          </a:p>
        </p:txBody>
      </p:sp>
      <p:sp>
        <p:nvSpPr>
          <p:cNvPr id="394245" name="Text Box 5"/>
          <p:cNvSpPr txBox="1">
            <a:spLocks noChangeArrowheads="1"/>
          </p:cNvSpPr>
          <p:nvPr/>
        </p:nvSpPr>
        <p:spPr bwMode="auto">
          <a:xfrm>
            <a:off x="3719513" y="5624513"/>
            <a:ext cx="23050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b="1">
                <a:latin typeface="FrnkGothITC Bk BT" charset="0"/>
              </a:rPr>
              <a:t>Time</a:t>
            </a:r>
            <a:endParaRPr lang="en-US" altLang="en-US">
              <a:latin typeface="FrnkGothITC Bk BT" charset="0"/>
            </a:endParaRPr>
          </a:p>
        </p:txBody>
      </p:sp>
      <p:sp>
        <p:nvSpPr>
          <p:cNvPr id="394246" name="Text Box 6"/>
          <p:cNvSpPr txBox="1">
            <a:spLocks noChangeArrowheads="1"/>
          </p:cNvSpPr>
          <p:nvPr/>
        </p:nvSpPr>
        <p:spPr bwMode="auto">
          <a:xfrm>
            <a:off x="338138" y="2019300"/>
            <a:ext cx="576262"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427" tIns="45713" rIns="91427" bIns="45713"/>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b="1">
                <a:latin typeface="FrnkGothITC Bk BT" charset="0"/>
              </a:rPr>
              <a:t>Common</a:t>
            </a:r>
          </a:p>
          <a:p>
            <a:r>
              <a:rPr lang="en-US" altLang="en-US" b="1">
                <a:latin typeface="FrnkGothITC Bk BT" charset="0"/>
              </a:rPr>
              <a:t>Understanding</a:t>
            </a:r>
            <a:endParaRPr lang="en-US" altLang="en-US">
              <a:latin typeface="FrnkGothITC Bk BT" charset="0"/>
            </a:endParaRPr>
          </a:p>
        </p:txBody>
      </p:sp>
      <p:sp>
        <p:nvSpPr>
          <p:cNvPr id="394247" name="Line 7"/>
          <p:cNvSpPr>
            <a:spLocks noChangeShapeType="1"/>
          </p:cNvSpPr>
          <p:nvPr/>
        </p:nvSpPr>
        <p:spPr bwMode="auto">
          <a:xfrm>
            <a:off x="1425575" y="5670550"/>
            <a:ext cx="6884988"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4248" name="Line 8"/>
          <p:cNvSpPr>
            <a:spLocks noChangeShapeType="1"/>
          </p:cNvSpPr>
          <p:nvPr/>
        </p:nvSpPr>
        <p:spPr bwMode="auto">
          <a:xfrm flipV="1">
            <a:off x="912813" y="1533525"/>
            <a:ext cx="1587" cy="394811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4249" name="Text Box 9"/>
          <p:cNvSpPr txBox="1">
            <a:spLocks noChangeArrowheads="1"/>
          </p:cNvSpPr>
          <p:nvPr/>
        </p:nvSpPr>
        <p:spPr bwMode="auto">
          <a:xfrm>
            <a:off x="1071563" y="3314700"/>
            <a:ext cx="168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a:latin typeface="FrnkGothITC Bk BT" charset="0"/>
              </a:rPr>
              <a:t>CM/GC Hired</a:t>
            </a:r>
          </a:p>
        </p:txBody>
      </p:sp>
      <p:sp>
        <p:nvSpPr>
          <p:cNvPr id="394250" name="Line 10"/>
          <p:cNvSpPr>
            <a:spLocks noChangeShapeType="1"/>
          </p:cNvSpPr>
          <p:nvPr/>
        </p:nvSpPr>
        <p:spPr bwMode="auto">
          <a:xfrm>
            <a:off x="2308225" y="1352550"/>
            <a:ext cx="1588" cy="4224338"/>
          </a:xfrm>
          <a:prstGeom prst="line">
            <a:avLst/>
          </a:prstGeom>
          <a:noFill/>
          <a:ln w="952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94251" name="Line 11"/>
          <p:cNvSpPr>
            <a:spLocks noChangeShapeType="1"/>
          </p:cNvSpPr>
          <p:nvPr/>
        </p:nvSpPr>
        <p:spPr bwMode="auto">
          <a:xfrm>
            <a:off x="3521075" y="1352550"/>
            <a:ext cx="1588" cy="4224338"/>
          </a:xfrm>
          <a:prstGeom prst="line">
            <a:avLst/>
          </a:prstGeom>
          <a:noFill/>
          <a:ln w="952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94252" name="Line 12"/>
          <p:cNvSpPr>
            <a:spLocks noChangeShapeType="1"/>
          </p:cNvSpPr>
          <p:nvPr/>
        </p:nvSpPr>
        <p:spPr bwMode="auto">
          <a:xfrm>
            <a:off x="4868863" y="1352550"/>
            <a:ext cx="0" cy="4224338"/>
          </a:xfrm>
          <a:prstGeom prst="line">
            <a:avLst/>
          </a:prstGeom>
          <a:noFill/>
          <a:ln w="952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94253" name="Text Box 13"/>
          <p:cNvSpPr txBox="1">
            <a:spLocks noChangeArrowheads="1"/>
          </p:cNvSpPr>
          <p:nvPr/>
        </p:nvSpPr>
        <p:spPr bwMode="auto">
          <a:xfrm>
            <a:off x="2527300" y="5230813"/>
            <a:ext cx="7493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a:latin typeface="FrnkGothITC Bk BT" charset="0"/>
              </a:rPr>
              <a:t>SD</a:t>
            </a:r>
          </a:p>
        </p:txBody>
      </p:sp>
      <p:sp>
        <p:nvSpPr>
          <p:cNvPr id="394254" name="Text Box 14"/>
          <p:cNvSpPr txBox="1">
            <a:spLocks noChangeArrowheads="1"/>
          </p:cNvSpPr>
          <p:nvPr/>
        </p:nvSpPr>
        <p:spPr bwMode="auto">
          <a:xfrm>
            <a:off x="3810000" y="5230813"/>
            <a:ext cx="7477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a:latin typeface="FrnkGothITC Bk BT" charset="0"/>
              </a:rPr>
              <a:t>DD</a:t>
            </a:r>
          </a:p>
        </p:txBody>
      </p:sp>
      <p:sp>
        <p:nvSpPr>
          <p:cNvPr id="394255" name="Text Box 15"/>
          <p:cNvSpPr txBox="1">
            <a:spLocks noChangeArrowheads="1"/>
          </p:cNvSpPr>
          <p:nvPr/>
        </p:nvSpPr>
        <p:spPr bwMode="auto">
          <a:xfrm>
            <a:off x="5195888" y="5241925"/>
            <a:ext cx="7477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a:latin typeface="FrnkGothITC Bk BT" charset="0"/>
              </a:rPr>
              <a:t>CD</a:t>
            </a:r>
          </a:p>
        </p:txBody>
      </p:sp>
      <p:sp>
        <p:nvSpPr>
          <p:cNvPr id="394256" name="Text Box 16"/>
          <p:cNvSpPr txBox="1">
            <a:spLocks noChangeArrowheads="1"/>
          </p:cNvSpPr>
          <p:nvPr/>
        </p:nvSpPr>
        <p:spPr bwMode="auto">
          <a:xfrm>
            <a:off x="6348413" y="2128838"/>
            <a:ext cx="2095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2000" b="1">
                <a:latin typeface="FrnkGothITC Bk BT" charset="0"/>
              </a:rPr>
              <a:t>Construction</a:t>
            </a:r>
            <a:endParaRPr lang="en-US" altLang="en-US" sz="1600" b="1">
              <a:latin typeface="FrnkGothITC Bk BT" charset="0"/>
            </a:endParaRPr>
          </a:p>
        </p:txBody>
      </p:sp>
      <p:sp>
        <p:nvSpPr>
          <p:cNvPr id="394257" name="Text Box 17"/>
          <p:cNvSpPr txBox="1">
            <a:spLocks noChangeArrowheads="1"/>
          </p:cNvSpPr>
          <p:nvPr/>
        </p:nvSpPr>
        <p:spPr bwMode="auto">
          <a:xfrm>
            <a:off x="1055688" y="4335463"/>
            <a:ext cx="22971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a:latin typeface="FrnkGothITC Bk BT" charset="0"/>
              </a:rPr>
              <a:t>Major Trades Hired</a:t>
            </a:r>
          </a:p>
        </p:txBody>
      </p:sp>
      <p:sp>
        <p:nvSpPr>
          <p:cNvPr id="394258" name="Freeform 19"/>
          <p:cNvSpPr>
            <a:spLocks/>
          </p:cNvSpPr>
          <p:nvPr/>
        </p:nvSpPr>
        <p:spPr bwMode="auto">
          <a:xfrm>
            <a:off x="1190625" y="1328738"/>
            <a:ext cx="7373938" cy="4152900"/>
          </a:xfrm>
          <a:custGeom>
            <a:avLst/>
            <a:gdLst>
              <a:gd name="T0" fmla="*/ 0 w 4645"/>
              <a:gd name="T1" fmla="*/ 2147483647 h 2616"/>
              <a:gd name="T2" fmla="*/ 2147483647 w 4645"/>
              <a:gd name="T3" fmla="*/ 2147483647 h 2616"/>
              <a:gd name="T4" fmla="*/ 2147483647 w 4645"/>
              <a:gd name="T5" fmla="*/ 2147483647 h 2616"/>
              <a:gd name="T6" fmla="*/ 2147483647 w 4645"/>
              <a:gd name="T7" fmla="*/ 2147483647 h 2616"/>
              <a:gd name="T8" fmla="*/ 2147483647 w 4645"/>
              <a:gd name="T9" fmla="*/ 2147483647 h 2616"/>
              <a:gd name="T10" fmla="*/ 2147483647 w 4645"/>
              <a:gd name="T11" fmla="*/ 2147483647 h 2616"/>
              <a:gd name="T12" fmla="*/ 2147483647 w 4645"/>
              <a:gd name="T13" fmla="*/ 2147483647 h 2616"/>
              <a:gd name="T14" fmla="*/ 2147483647 w 4645"/>
              <a:gd name="T15" fmla="*/ 2147483647 h 2616"/>
              <a:gd name="T16" fmla="*/ 2147483647 w 4645"/>
              <a:gd name="T17" fmla="*/ 2147483647 h 2616"/>
              <a:gd name="T18" fmla="*/ 2147483647 w 4645"/>
              <a:gd name="T19" fmla="*/ 0 h 26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45"/>
              <a:gd name="T31" fmla="*/ 0 h 2616"/>
              <a:gd name="T32" fmla="*/ 4645 w 4645"/>
              <a:gd name="T33" fmla="*/ 2616 h 26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45" h="2616">
                <a:moveTo>
                  <a:pt x="0" y="2616"/>
                </a:moveTo>
                <a:cubicBezTo>
                  <a:pt x="95" y="2312"/>
                  <a:pt x="404" y="1193"/>
                  <a:pt x="570" y="793"/>
                </a:cubicBezTo>
                <a:cubicBezTo>
                  <a:pt x="736" y="393"/>
                  <a:pt x="783" y="335"/>
                  <a:pt x="994" y="219"/>
                </a:cubicBezTo>
                <a:cubicBezTo>
                  <a:pt x="1205" y="103"/>
                  <a:pt x="1652" y="119"/>
                  <a:pt x="1835" y="96"/>
                </a:cubicBezTo>
                <a:cubicBezTo>
                  <a:pt x="2018" y="73"/>
                  <a:pt x="1933" y="87"/>
                  <a:pt x="2095" y="82"/>
                </a:cubicBezTo>
                <a:cubicBezTo>
                  <a:pt x="2257" y="77"/>
                  <a:pt x="2603" y="72"/>
                  <a:pt x="2806" y="68"/>
                </a:cubicBezTo>
                <a:cubicBezTo>
                  <a:pt x="3009" y="64"/>
                  <a:pt x="3146" y="58"/>
                  <a:pt x="3312" y="55"/>
                </a:cubicBezTo>
                <a:cubicBezTo>
                  <a:pt x="3478" y="52"/>
                  <a:pt x="3659" y="53"/>
                  <a:pt x="3804" y="48"/>
                </a:cubicBezTo>
                <a:cubicBezTo>
                  <a:pt x="3949" y="43"/>
                  <a:pt x="4040" y="35"/>
                  <a:pt x="4180" y="27"/>
                </a:cubicBezTo>
                <a:cubicBezTo>
                  <a:pt x="4320" y="19"/>
                  <a:pt x="4548" y="6"/>
                  <a:pt x="4645" y="0"/>
                </a:cubicBezTo>
              </a:path>
            </a:pathLst>
          </a:custGeom>
          <a:noFill/>
          <a:ln w="508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94259" name="Line 20"/>
          <p:cNvSpPr>
            <a:spLocks noChangeShapeType="1"/>
          </p:cNvSpPr>
          <p:nvPr/>
        </p:nvSpPr>
        <p:spPr bwMode="auto">
          <a:xfrm>
            <a:off x="6477000" y="1333500"/>
            <a:ext cx="0" cy="4191000"/>
          </a:xfrm>
          <a:prstGeom prst="line">
            <a:avLst/>
          </a:prstGeom>
          <a:noFill/>
          <a:ln w="952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94260" name="Line 21"/>
          <p:cNvSpPr>
            <a:spLocks noChangeShapeType="1"/>
          </p:cNvSpPr>
          <p:nvPr/>
        </p:nvSpPr>
        <p:spPr bwMode="auto">
          <a:xfrm>
            <a:off x="7853363" y="1333500"/>
            <a:ext cx="0" cy="4186238"/>
          </a:xfrm>
          <a:prstGeom prst="line">
            <a:avLst/>
          </a:prstGeom>
          <a:noFill/>
          <a:ln w="952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94261" name="Line 22"/>
          <p:cNvSpPr>
            <a:spLocks noChangeShapeType="1"/>
          </p:cNvSpPr>
          <p:nvPr/>
        </p:nvSpPr>
        <p:spPr bwMode="auto">
          <a:xfrm>
            <a:off x="1276350" y="4152900"/>
            <a:ext cx="476250" cy="0"/>
          </a:xfrm>
          <a:prstGeom prst="line">
            <a:avLst/>
          </a:prstGeom>
          <a:noFill/>
          <a:ln w="38100" cap="rnd">
            <a:solidFill>
              <a:schemeClr val="bg1"/>
            </a:solidFill>
            <a:prstDash val="sysDot"/>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4262" name="Text Box 23"/>
          <p:cNvSpPr txBox="1">
            <a:spLocks noChangeArrowheads="1"/>
          </p:cNvSpPr>
          <p:nvPr/>
        </p:nvSpPr>
        <p:spPr bwMode="auto">
          <a:xfrm>
            <a:off x="795338" y="2857500"/>
            <a:ext cx="2393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a:latin typeface="FrnkGothITC Bk BT" charset="0"/>
              </a:rPr>
              <a:t>Architect Hired</a:t>
            </a:r>
          </a:p>
        </p:txBody>
      </p:sp>
      <p:sp>
        <p:nvSpPr>
          <p:cNvPr id="969752" name="AutoShape 24"/>
          <p:cNvSpPr>
            <a:spLocks noChangeArrowheads="1"/>
          </p:cNvSpPr>
          <p:nvPr/>
        </p:nvSpPr>
        <p:spPr bwMode="auto">
          <a:xfrm>
            <a:off x="990600" y="2705100"/>
            <a:ext cx="298450" cy="219075"/>
          </a:xfrm>
          <a:prstGeom prst="star5">
            <a:avLst/>
          </a:prstGeom>
          <a:solidFill>
            <a:srgbClr val="799BB6"/>
          </a:solidFill>
          <a:ln w="9525">
            <a:solidFill>
              <a:schemeClr val="bg1"/>
            </a:solidFill>
            <a:miter lim="800000"/>
            <a:headEnd/>
            <a:tailEnd/>
          </a:ln>
          <a:effectLst/>
        </p:spPr>
        <p:txBody>
          <a:bodyPr wrap="none" anchor="ctr"/>
          <a:lstStyle/>
          <a:p>
            <a:pPr>
              <a:defRPr/>
            </a:pPr>
            <a:endParaRPr lang="en-US">
              <a:latin typeface="Arial" pitchFamily="-108" charset="0"/>
              <a:ea typeface="ヒラギノ角ゴ Pro W3" pitchFamily="-108" charset="-128"/>
              <a:cs typeface="ヒラギノ角ゴ Pro W3" pitchFamily="-108" charset="-128"/>
            </a:endParaRPr>
          </a:p>
        </p:txBody>
      </p:sp>
      <p:sp>
        <p:nvSpPr>
          <p:cNvPr id="394264" name="Text Box 25"/>
          <p:cNvSpPr txBox="1">
            <a:spLocks noChangeArrowheads="1"/>
          </p:cNvSpPr>
          <p:nvPr/>
        </p:nvSpPr>
        <p:spPr bwMode="auto">
          <a:xfrm>
            <a:off x="965200" y="3695700"/>
            <a:ext cx="215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a:latin typeface="FrnkGothITC Bk BT" charset="0"/>
              </a:rPr>
              <a:t>Engineers Hired</a:t>
            </a:r>
          </a:p>
        </p:txBody>
      </p:sp>
      <p:sp>
        <p:nvSpPr>
          <p:cNvPr id="394265" name="Line 26"/>
          <p:cNvSpPr>
            <a:spLocks noChangeShapeType="1"/>
          </p:cNvSpPr>
          <p:nvPr/>
        </p:nvSpPr>
        <p:spPr bwMode="auto">
          <a:xfrm>
            <a:off x="1295400" y="4838700"/>
            <a:ext cx="1012825" cy="0"/>
          </a:xfrm>
          <a:prstGeom prst="line">
            <a:avLst/>
          </a:prstGeom>
          <a:noFill/>
          <a:ln w="38100" cap="rnd">
            <a:solidFill>
              <a:schemeClr val="bg1"/>
            </a:solidFill>
            <a:prstDash val="sysDot"/>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4266" name="Text Box 27"/>
          <p:cNvSpPr txBox="1">
            <a:spLocks noChangeArrowheads="1"/>
          </p:cNvSpPr>
          <p:nvPr/>
        </p:nvSpPr>
        <p:spPr bwMode="auto">
          <a:xfrm>
            <a:off x="7696200" y="1333500"/>
            <a:ext cx="1066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b="1">
                <a:latin typeface="FrnkGothITC Bk BT" charset="0"/>
              </a:rPr>
              <a:t>100</a:t>
            </a:r>
            <a:r>
              <a:rPr lang="en-US" altLang="en-US">
                <a:latin typeface="FrnkGothITC Bk BT" charset="0"/>
              </a:rPr>
              <a:t>%</a:t>
            </a:r>
          </a:p>
        </p:txBody>
      </p:sp>
      <p:sp>
        <p:nvSpPr>
          <p:cNvPr id="969756" name="AutoShape 28"/>
          <p:cNvSpPr>
            <a:spLocks noChangeArrowheads="1"/>
          </p:cNvSpPr>
          <p:nvPr/>
        </p:nvSpPr>
        <p:spPr bwMode="auto">
          <a:xfrm>
            <a:off x="977900" y="3205163"/>
            <a:ext cx="298450" cy="219075"/>
          </a:xfrm>
          <a:prstGeom prst="star5">
            <a:avLst/>
          </a:prstGeom>
          <a:solidFill>
            <a:srgbClr val="799BB6"/>
          </a:solidFill>
          <a:ln w="9525">
            <a:solidFill>
              <a:schemeClr val="bg1"/>
            </a:solidFill>
            <a:miter lim="800000"/>
            <a:headEnd/>
            <a:tailEnd/>
          </a:ln>
          <a:effectLst/>
        </p:spPr>
        <p:txBody>
          <a:bodyPr wrap="none" anchor="ctr"/>
          <a:lstStyle/>
          <a:p>
            <a:pPr>
              <a:defRPr/>
            </a:pPr>
            <a:endParaRPr lang="en-US">
              <a:solidFill>
                <a:schemeClr val="accent2"/>
              </a:solidFill>
              <a:latin typeface="Arial" pitchFamily="-108" charset="0"/>
              <a:ea typeface="ヒラギノ角ゴ Pro W3" pitchFamily="-108" charset="-128"/>
              <a:cs typeface="ヒラギノ角ゴ Pro W3" pitchFamily="-108" charset="-128"/>
            </a:endParaRPr>
          </a:p>
        </p:txBody>
      </p:sp>
      <p:sp>
        <p:nvSpPr>
          <p:cNvPr id="394268" name="Text Box 18"/>
          <p:cNvSpPr txBox="1">
            <a:spLocks noChangeArrowheads="1"/>
          </p:cNvSpPr>
          <p:nvPr/>
        </p:nvSpPr>
        <p:spPr bwMode="auto">
          <a:xfrm>
            <a:off x="1425575" y="2190750"/>
            <a:ext cx="38306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2000" b="1">
                <a:latin typeface="FrnkGothITC Bk BT" charset="0"/>
              </a:rPr>
              <a:t>Pre-Construction Services</a:t>
            </a:r>
            <a:endParaRPr lang="en-US" altLang="en-US" sz="2000">
              <a:latin typeface="FrnkGothITC Bk BT" charset="0"/>
            </a:endParaRPr>
          </a:p>
        </p:txBody>
      </p:sp>
      <p:sp>
        <p:nvSpPr>
          <p:cNvPr id="394269" name="Text Box 35"/>
          <p:cNvSpPr txBox="1">
            <a:spLocks noChangeArrowheads="1"/>
          </p:cNvSpPr>
          <p:nvPr/>
        </p:nvSpPr>
        <p:spPr bwMode="auto">
          <a:xfrm>
            <a:off x="5802313" y="5822950"/>
            <a:ext cx="3481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pPr>
            <a:r>
              <a:rPr lang="en-US" altLang="en-US" sz="1000" i="1">
                <a:latin typeface="FrnkGothITC Bk BT" charset="0"/>
              </a:rPr>
              <a:t>Source: McDonough Holland &amp; Allen PC, Attorneys at Law</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pPr eaLnBrk="1" hangingPunct="1"/>
            <a:r>
              <a:rPr lang="en-US" altLang="en-US">
                <a:ea typeface="ＭＳ Ｐゴシック" charset="-128"/>
              </a:rPr>
              <a:t>Commercial Opportunities</a:t>
            </a:r>
          </a:p>
        </p:txBody>
      </p:sp>
      <p:sp>
        <p:nvSpPr>
          <p:cNvPr id="396291" name="Rectangle 3"/>
          <p:cNvSpPr>
            <a:spLocks noGrp="1" noChangeArrowheads="1"/>
          </p:cNvSpPr>
          <p:nvPr>
            <p:ph type="body" idx="1"/>
          </p:nvPr>
        </p:nvSpPr>
        <p:spPr/>
        <p:txBody>
          <a:bodyPr/>
          <a:lstStyle/>
          <a:p>
            <a:pPr eaLnBrk="1" hangingPunct="1"/>
            <a:r>
              <a:rPr lang="en-US" altLang="en-US">
                <a:ea typeface="ＭＳ Ｐゴシック" charset="-128"/>
              </a:rPr>
              <a:t>Pool Contingencies</a:t>
            </a:r>
          </a:p>
          <a:p>
            <a:pPr eaLnBrk="1" hangingPunct="1"/>
            <a:r>
              <a:rPr lang="en-US" altLang="en-US">
                <a:ea typeface="ＭＳ Ｐゴシック" charset="-128"/>
              </a:rPr>
              <a:t>Trade Contractors’ Compensation</a:t>
            </a:r>
          </a:p>
          <a:p>
            <a:pPr eaLnBrk="1" hangingPunct="1"/>
            <a:r>
              <a:rPr lang="en-US" altLang="en-US">
                <a:ea typeface="ＭＳ Ｐゴシック" charset="-128"/>
              </a:rPr>
              <a:t>Create Proper Incentives (Rewards)</a:t>
            </a:r>
          </a:p>
          <a:p>
            <a:pPr eaLnBrk="1" hangingPunct="1"/>
            <a:r>
              <a:rPr lang="en-US" altLang="en-US">
                <a:ea typeface="ＭＳ Ｐゴシック" charset="-128"/>
              </a:rPr>
              <a:t>Create “Enterprise” Risk Sharing</a:t>
            </a:r>
          </a:p>
          <a:p>
            <a:pPr eaLnBrk="1" hangingPunct="1"/>
            <a:r>
              <a:rPr lang="en-US" altLang="en-US">
                <a:ea typeface="ＭＳ Ｐゴシック" charset="-128"/>
              </a:rPr>
              <a:t>Eliminate trade-level GMPs</a:t>
            </a:r>
          </a:p>
          <a:p>
            <a:pPr eaLnBrk="1" hangingPunct="1"/>
            <a:r>
              <a:rPr lang="en-US" altLang="en-US">
                <a:ea typeface="ＭＳ Ｐゴシック" charset="-128"/>
              </a:rPr>
              <a:t>Eliminate Project GMP</a:t>
            </a:r>
          </a:p>
          <a:p>
            <a:pPr eaLnBrk="1" hangingPunct="1"/>
            <a:endParaRPr lang="en-US" altLang="en-US">
              <a:ea typeface="ＭＳ Ｐゴシック" charset="-128"/>
            </a:endParaRPr>
          </a:p>
        </p:txBody>
      </p:sp>
      <p:sp>
        <p:nvSpPr>
          <p:cNvPr id="396292" name="Rectangle 3"/>
          <p:cNvSpPr>
            <a:spLocks noChangeArrowheads="1"/>
          </p:cNvSpPr>
          <p:nvPr/>
        </p:nvSpPr>
        <p:spPr bwMode="auto">
          <a:xfrm>
            <a:off x="4159250"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12949A65-F98A-FD4F-AA6F-4D4373E24EA6}" type="slidenum">
              <a:rPr lang="en-GB" altLang="en-US">
                <a:solidFill>
                  <a:srgbClr val="000000"/>
                </a:solidFill>
                <a:ea typeface="ＭＳ Ｐゴシック" charset="-128"/>
              </a:rPr>
              <a:pPr eaLnBrk="1" hangingPunct="1">
                <a:buSzPct val="45000"/>
                <a:buFont typeface="StarSymbol" charset="0"/>
                <a:buNone/>
              </a:pPr>
              <a:t>111</a:t>
            </a:fld>
            <a:endParaRPr lang="en-GB" altLang="en-US">
              <a:solidFill>
                <a:srgbClr val="000000"/>
              </a:solidFill>
              <a:ea typeface="ＭＳ Ｐゴシック" charset="-128"/>
            </a:endParaRPr>
          </a:p>
        </p:txBody>
      </p:sp>
    </p:spTree>
  </p:cSld>
  <p:clrMapOvr>
    <a:masterClrMapping/>
  </p:clrMapOvr>
  <p:transition>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34"/>
          <p:cNvSpPr>
            <a:spLocks noChangeArrowheads="1"/>
          </p:cNvSpPr>
          <p:nvPr/>
        </p:nvSpPr>
        <p:spPr bwMode="auto">
          <a:xfrm>
            <a:off x="4716463" y="3124200"/>
            <a:ext cx="2065337" cy="3095625"/>
          </a:xfrm>
          <a:prstGeom prst="rect">
            <a:avLst/>
          </a:prstGeom>
          <a:solidFill>
            <a:srgbClr val="FFCC00">
              <a:alpha val="59999"/>
            </a:srgbClr>
          </a:solidFill>
          <a:ln w="9525">
            <a:solidFill>
              <a:srgbClr val="000000"/>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98339" name="Rectangle 30"/>
          <p:cNvSpPr>
            <a:spLocks noChangeArrowheads="1"/>
          </p:cNvSpPr>
          <p:nvPr/>
        </p:nvSpPr>
        <p:spPr bwMode="auto">
          <a:xfrm>
            <a:off x="2062163" y="2249488"/>
            <a:ext cx="2052637" cy="874712"/>
          </a:xfrm>
          <a:prstGeom prst="rect">
            <a:avLst/>
          </a:prstGeom>
          <a:solidFill>
            <a:srgbClr val="FFCC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98340" name="Rectangle 14"/>
          <p:cNvSpPr>
            <a:spLocks noGrp="1" noChangeArrowheads="1"/>
          </p:cNvSpPr>
          <p:nvPr>
            <p:ph type="title"/>
          </p:nvPr>
        </p:nvSpPr>
        <p:spPr>
          <a:xfrm>
            <a:off x="715963" y="228600"/>
            <a:ext cx="8023225" cy="822325"/>
          </a:xfrm>
        </p:spPr>
        <p:txBody>
          <a:bodyPr lIns="91427" tIns="45713" rIns="91427" bIns="45713"/>
          <a:lstStyle/>
          <a:p>
            <a:pPr algn="l" eaLnBrk="1" hangingPunct="1"/>
            <a:r>
              <a:rPr lang="en-US" altLang="en-US" sz="2800">
                <a:solidFill>
                  <a:srgbClr val="FFCC00"/>
                </a:solidFill>
              </a:rPr>
              <a:t>Basic Commercial Model</a:t>
            </a:r>
          </a:p>
        </p:txBody>
      </p:sp>
      <p:sp>
        <p:nvSpPr>
          <p:cNvPr id="398341" name="Text Box 15"/>
          <p:cNvSpPr txBox="1">
            <a:spLocks noChangeArrowheads="1"/>
          </p:cNvSpPr>
          <p:nvPr/>
        </p:nvSpPr>
        <p:spPr bwMode="auto">
          <a:xfrm>
            <a:off x="533400" y="381000"/>
            <a:ext cx="7291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buFontTx/>
              <a:buChar char="•"/>
            </a:pPr>
            <a:endParaRPr lang="en-US" altLang="en-US" sz="1600">
              <a:latin typeface="Arial Narrow" charset="0"/>
            </a:endParaRPr>
          </a:p>
        </p:txBody>
      </p:sp>
      <p:sp>
        <p:nvSpPr>
          <p:cNvPr id="398342" name="Rectangle 19"/>
          <p:cNvSpPr>
            <a:spLocks noChangeArrowheads="1"/>
          </p:cNvSpPr>
          <p:nvPr/>
        </p:nvSpPr>
        <p:spPr bwMode="auto">
          <a:xfrm>
            <a:off x="2057400" y="3124200"/>
            <a:ext cx="2065338" cy="3095625"/>
          </a:xfrm>
          <a:prstGeom prst="rect">
            <a:avLst/>
          </a:prstGeom>
          <a:solidFill>
            <a:srgbClr val="FFCC00">
              <a:alpha val="59999"/>
            </a:srgbClr>
          </a:solidFill>
          <a:ln w="9525">
            <a:solidFill>
              <a:srgbClr val="000000"/>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98343" name="Text Box 24"/>
          <p:cNvSpPr txBox="1">
            <a:spLocks noChangeArrowheads="1"/>
          </p:cNvSpPr>
          <p:nvPr/>
        </p:nvSpPr>
        <p:spPr bwMode="auto">
          <a:xfrm>
            <a:off x="6094413" y="2057400"/>
            <a:ext cx="2657475"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sz="2300" b="1"/>
          </a:p>
        </p:txBody>
      </p:sp>
      <p:sp>
        <p:nvSpPr>
          <p:cNvPr id="398344" name="Line 25"/>
          <p:cNvSpPr>
            <a:spLocks noChangeShapeType="1"/>
          </p:cNvSpPr>
          <p:nvPr/>
        </p:nvSpPr>
        <p:spPr bwMode="auto">
          <a:xfrm>
            <a:off x="2062163" y="3119438"/>
            <a:ext cx="2052637" cy="15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8345" name="Text Box 26"/>
          <p:cNvSpPr txBox="1">
            <a:spLocks noChangeArrowheads="1"/>
          </p:cNvSpPr>
          <p:nvPr/>
        </p:nvSpPr>
        <p:spPr bwMode="auto">
          <a:xfrm>
            <a:off x="0" y="3581400"/>
            <a:ext cx="14700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Target</a:t>
            </a:r>
          </a:p>
          <a:p>
            <a:pPr algn="ctr" eaLnBrk="1" hangingPunct="1"/>
            <a:r>
              <a:rPr lang="en-US" altLang="en-US" b="1"/>
              <a:t>Cost</a:t>
            </a:r>
          </a:p>
        </p:txBody>
      </p:sp>
      <p:sp>
        <p:nvSpPr>
          <p:cNvPr id="398346" name="Text Box 27"/>
          <p:cNvSpPr txBox="1">
            <a:spLocks noChangeArrowheads="1"/>
          </p:cNvSpPr>
          <p:nvPr/>
        </p:nvSpPr>
        <p:spPr bwMode="auto">
          <a:xfrm>
            <a:off x="-42863" y="1371600"/>
            <a:ext cx="17954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Expected</a:t>
            </a:r>
          </a:p>
          <a:p>
            <a:pPr algn="ctr" eaLnBrk="1" hangingPunct="1"/>
            <a:r>
              <a:rPr lang="en-US" altLang="en-US" b="1"/>
              <a:t>Cost</a:t>
            </a:r>
          </a:p>
        </p:txBody>
      </p:sp>
      <p:sp>
        <p:nvSpPr>
          <p:cNvPr id="398347" name="Line 28"/>
          <p:cNvSpPr>
            <a:spLocks noChangeShapeType="1"/>
          </p:cNvSpPr>
          <p:nvPr/>
        </p:nvSpPr>
        <p:spPr bwMode="auto">
          <a:xfrm>
            <a:off x="990600" y="2209800"/>
            <a:ext cx="914400" cy="0"/>
          </a:xfrm>
          <a:prstGeom prst="line">
            <a:avLst/>
          </a:prstGeom>
          <a:noFill/>
          <a:ln w="508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98348" name="Line 29"/>
          <p:cNvSpPr>
            <a:spLocks noChangeShapeType="1"/>
          </p:cNvSpPr>
          <p:nvPr/>
        </p:nvSpPr>
        <p:spPr bwMode="auto">
          <a:xfrm flipV="1">
            <a:off x="838200" y="3124200"/>
            <a:ext cx="1066800" cy="533400"/>
          </a:xfrm>
          <a:prstGeom prst="line">
            <a:avLst/>
          </a:prstGeom>
          <a:noFill/>
          <a:ln w="508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98349" name="Rectangle 33"/>
          <p:cNvSpPr>
            <a:spLocks noChangeArrowheads="1"/>
          </p:cNvSpPr>
          <p:nvPr/>
        </p:nvSpPr>
        <p:spPr bwMode="auto">
          <a:xfrm>
            <a:off x="4729163" y="2249488"/>
            <a:ext cx="2052637" cy="874712"/>
          </a:xfrm>
          <a:prstGeom prst="rect">
            <a:avLst/>
          </a:prstGeom>
          <a:solidFill>
            <a:srgbClr val="FFCC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98350" name="Text Box 36"/>
          <p:cNvSpPr txBox="1">
            <a:spLocks noChangeArrowheads="1"/>
          </p:cNvSpPr>
          <p:nvPr/>
        </p:nvSpPr>
        <p:spPr bwMode="auto">
          <a:xfrm>
            <a:off x="7010400" y="1524000"/>
            <a:ext cx="19050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Estimated</a:t>
            </a:r>
          </a:p>
          <a:p>
            <a:pPr algn="ctr" eaLnBrk="1" hangingPunct="1"/>
            <a:r>
              <a:rPr lang="en-US" altLang="en-US" b="1"/>
              <a:t>Maximum Price</a:t>
            </a:r>
          </a:p>
        </p:txBody>
      </p:sp>
      <p:sp>
        <p:nvSpPr>
          <p:cNvPr id="398351" name="Text Box 37"/>
          <p:cNvSpPr txBox="1">
            <a:spLocks noChangeArrowheads="1"/>
          </p:cNvSpPr>
          <p:nvPr/>
        </p:nvSpPr>
        <p:spPr bwMode="auto">
          <a:xfrm>
            <a:off x="7162800" y="3733800"/>
            <a:ext cx="152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Actual</a:t>
            </a:r>
          </a:p>
          <a:p>
            <a:pPr algn="ctr" eaLnBrk="1" hangingPunct="1"/>
            <a:r>
              <a:rPr lang="en-US" altLang="en-US" b="1"/>
              <a:t>Cost +</a:t>
            </a:r>
          </a:p>
          <a:p>
            <a:pPr algn="ctr" eaLnBrk="1" hangingPunct="1"/>
            <a:r>
              <a:rPr lang="en-US" altLang="en-US" b="1"/>
              <a:t>Fixed</a:t>
            </a:r>
          </a:p>
          <a:p>
            <a:pPr algn="ctr" eaLnBrk="1" hangingPunct="1"/>
            <a:r>
              <a:rPr lang="en-US" altLang="en-US" b="1"/>
              <a:t>Fees</a:t>
            </a:r>
          </a:p>
        </p:txBody>
      </p:sp>
      <p:sp>
        <p:nvSpPr>
          <p:cNvPr id="398352" name="Line 39"/>
          <p:cNvSpPr>
            <a:spLocks noChangeShapeType="1"/>
          </p:cNvSpPr>
          <p:nvPr/>
        </p:nvSpPr>
        <p:spPr bwMode="auto">
          <a:xfrm flipH="1">
            <a:off x="6019800" y="1752600"/>
            <a:ext cx="990600" cy="381000"/>
          </a:xfrm>
          <a:prstGeom prst="line">
            <a:avLst/>
          </a:prstGeom>
          <a:noFill/>
          <a:ln w="508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98353" name="Line 40"/>
          <p:cNvSpPr>
            <a:spLocks noChangeShapeType="1"/>
          </p:cNvSpPr>
          <p:nvPr/>
        </p:nvSpPr>
        <p:spPr bwMode="auto">
          <a:xfrm>
            <a:off x="4724400" y="3124200"/>
            <a:ext cx="2052638"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8354" name="Line 41"/>
          <p:cNvSpPr>
            <a:spLocks noChangeShapeType="1"/>
          </p:cNvSpPr>
          <p:nvPr/>
        </p:nvSpPr>
        <p:spPr bwMode="auto">
          <a:xfrm flipH="1">
            <a:off x="6934200" y="3733800"/>
            <a:ext cx="914400" cy="0"/>
          </a:xfrm>
          <a:prstGeom prst="line">
            <a:avLst/>
          </a:prstGeom>
          <a:noFill/>
          <a:ln w="508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98355" name="Text Box 42"/>
          <p:cNvSpPr txBox="1">
            <a:spLocks noChangeArrowheads="1"/>
          </p:cNvSpPr>
          <p:nvPr/>
        </p:nvSpPr>
        <p:spPr bwMode="auto">
          <a:xfrm>
            <a:off x="2209800" y="5368925"/>
            <a:ext cx="17954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DESIGN</a:t>
            </a:r>
          </a:p>
        </p:txBody>
      </p:sp>
      <p:sp>
        <p:nvSpPr>
          <p:cNvPr id="398356" name="Text Box 43"/>
          <p:cNvSpPr txBox="1">
            <a:spLocks noChangeArrowheads="1"/>
          </p:cNvSpPr>
          <p:nvPr/>
        </p:nvSpPr>
        <p:spPr bwMode="auto">
          <a:xfrm>
            <a:off x="4724400" y="53340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CONSTRUCT</a:t>
            </a:r>
          </a:p>
        </p:txBody>
      </p:sp>
      <p:sp>
        <p:nvSpPr>
          <p:cNvPr id="398357" name="Rectangle 20"/>
          <p:cNvSpPr>
            <a:spLocks noChangeArrowheads="1"/>
          </p:cNvSpPr>
          <p:nvPr/>
        </p:nvSpPr>
        <p:spPr bwMode="auto">
          <a:xfrm>
            <a:off x="4159250" y="6396038"/>
            <a:ext cx="561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4B821104-23AB-FC40-8EF7-62D8292E4C8E}" type="slidenum">
              <a:rPr lang="en-GB" altLang="en-US">
                <a:solidFill>
                  <a:srgbClr val="FFFFFF"/>
                </a:solidFill>
                <a:ea typeface="ＭＳ Ｐゴシック" charset="-128"/>
              </a:rPr>
              <a:pPr eaLnBrk="1" hangingPunct="1">
                <a:buSzPct val="45000"/>
                <a:buFont typeface="StarSymbol" charset="0"/>
                <a:buNone/>
              </a:pPr>
              <a:t>112</a:t>
            </a:fld>
            <a:endParaRPr lang="en-GB" altLang="en-US">
              <a:solidFill>
                <a:srgbClr val="FFFFFF"/>
              </a:solidFill>
              <a:ea typeface="ＭＳ Ｐゴシック" charset="-128"/>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4"/>
          <p:cNvSpPr>
            <a:spLocks noChangeArrowheads="1"/>
          </p:cNvSpPr>
          <p:nvPr/>
        </p:nvSpPr>
        <p:spPr bwMode="auto">
          <a:xfrm>
            <a:off x="152400" y="198438"/>
            <a:ext cx="7315200" cy="868362"/>
          </a:xfrm>
          <a:prstGeom prst="rect">
            <a:avLst/>
          </a:prstGeom>
          <a:noFill/>
          <a:ln w="9525">
            <a:noFill/>
            <a:miter lim="800000"/>
            <a:headEnd/>
            <a:tailEnd/>
          </a:ln>
        </p:spPr>
        <p:txBody>
          <a:bodyPr lIns="91427" tIns="45713" rIns="91427" bIns="45713" anchor="ctr"/>
          <a:lstStyle/>
          <a:p>
            <a:pPr>
              <a:defRPr/>
            </a:pPr>
            <a:r>
              <a:rPr lang="en-US" sz="2800" b="1" dirty="0">
                <a:solidFill>
                  <a:srgbClr val="FFCC00"/>
                </a:solidFill>
                <a:latin typeface="+mn-lt"/>
                <a:ea typeface="ヒラギノ角ゴ Pro W3" pitchFamily="-112" charset="-128"/>
                <a:cs typeface="ヒラギノ角ゴ Pro W3" pitchFamily="-112" charset="-128"/>
              </a:rPr>
              <a:t>Sharing of Risk</a:t>
            </a:r>
          </a:p>
        </p:txBody>
      </p:sp>
      <p:sp>
        <p:nvSpPr>
          <p:cNvPr id="400387" name="Rectangle 5"/>
          <p:cNvSpPr>
            <a:spLocks noChangeArrowheads="1"/>
          </p:cNvSpPr>
          <p:nvPr/>
        </p:nvSpPr>
        <p:spPr bwMode="auto">
          <a:xfrm>
            <a:off x="4572000" y="1447800"/>
            <a:ext cx="3810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342900" indent="-342900"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20000"/>
              </a:spcBef>
              <a:buFont typeface="Wingdings" charset="2"/>
              <a:buNone/>
            </a:pPr>
            <a:endParaRPr lang="en-US" altLang="en-US" sz="2600" b="1">
              <a:solidFill>
                <a:srgbClr val="000000"/>
              </a:solidFill>
            </a:endParaRPr>
          </a:p>
        </p:txBody>
      </p:sp>
      <p:sp>
        <p:nvSpPr>
          <p:cNvPr id="400388" name="Rectangle 6"/>
          <p:cNvSpPr>
            <a:spLocks noChangeArrowheads="1"/>
          </p:cNvSpPr>
          <p:nvPr/>
        </p:nvSpPr>
        <p:spPr bwMode="auto">
          <a:xfrm>
            <a:off x="2319338" y="1447800"/>
            <a:ext cx="1946275" cy="2871788"/>
          </a:xfrm>
          <a:prstGeom prst="rect">
            <a:avLst/>
          </a:prstGeom>
          <a:solidFill>
            <a:srgbClr val="008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400389" name="Rectangle 7"/>
          <p:cNvSpPr>
            <a:spLocks noChangeArrowheads="1"/>
          </p:cNvSpPr>
          <p:nvPr/>
        </p:nvSpPr>
        <p:spPr bwMode="auto">
          <a:xfrm>
            <a:off x="2319338" y="4354513"/>
            <a:ext cx="1946275" cy="877887"/>
          </a:xfrm>
          <a:prstGeom prst="rect">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400390" name="Rectangle 8"/>
          <p:cNvSpPr>
            <a:spLocks noChangeArrowheads="1"/>
          </p:cNvSpPr>
          <p:nvPr/>
        </p:nvSpPr>
        <p:spPr bwMode="auto">
          <a:xfrm>
            <a:off x="2319338" y="5197475"/>
            <a:ext cx="1946275" cy="957263"/>
          </a:xfrm>
          <a:prstGeom prst="rect">
            <a:avLst/>
          </a:prstGeom>
          <a:solidFill>
            <a:schemeClr val="accent2"/>
          </a:solidFill>
          <a:ln w="12700">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400391" name="Text Box 9"/>
          <p:cNvSpPr txBox="1">
            <a:spLocks noChangeArrowheads="1"/>
          </p:cNvSpPr>
          <p:nvPr/>
        </p:nvSpPr>
        <p:spPr bwMode="auto">
          <a:xfrm>
            <a:off x="2528888" y="5410200"/>
            <a:ext cx="15414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lnSpc>
                <a:spcPct val="60000"/>
              </a:lnSpc>
              <a:spcBef>
                <a:spcPct val="50000"/>
              </a:spcBef>
            </a:pPr>
            <a:r>
              <a:rPr lang="en-US" altLang="en-US" sz="2000" b="1"/>
              <a:t>Owner $$</a:t>
            </a:r>
          </a:p>
          <a:p>
            <a:pPr algn="ctr" eaLnBrk="1" hangingPunct="1">
              <a:lnSpc>
                <a:spcPct val="60000"/>
              </a:lnSpc>
              <a:spcBef>
                <a:spcPct val="50000"/>
              </a:spcBef>
            </a:pPr>
            <a:r>
              <a:rPr lang="en-US" altLang="en-US" sz="2000" b="1"/>
              <a:t>(IPD Cont.)</a:t>
            </a:r>
          </a:p>
        </p:txBody>
      </p:sp>
      <p:sp>
        <p:nvSpPr>
          <p:cNvPr id="400392" name="Text Box 10"/>
          <p:cNvSpPr txBox="1">
            <a:spLocks noChangeArrowheads="1"/>
          </p:cNvSpPr>
          <p:nvPr/>
        </p:nvSpPr>
        <p:spPr bwMode="auto">
          <a:xfrm>
            <a:off x="2362200" y="4419600"/>
            <a:ext cx="190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lnSpc>
                <a:spcPct val="60000"/>
              </a:lnSpc>
              <a:spcBef>
                <a:spcPct val="50000"/>
              </a:spcBef>
            </a:pPr>
            <a:r>
              <a:rPr lang="en-US" altLang="en-US" sz="2000" b="1"/>
              <a:t>IPD $$</a:t>
            </a:r>
          </a:p>
          <a:p>
            <a:pPr algn="ctr" eaLnBrk="1" hangingPunct="1">
              <a:lnSpc>
                <a:spcPct val="60000"/>
              </a:lnSpc>
              <a:spcBef>
                <a:spcPct val="50000"/>
              </a:spcBef>
            </a:pPr>
            <a:r>
              <a:rPr lang="en-US" altLang="en-US" sz="2000" b="1"/>
              <a:t>(Profit Pool)</a:t>
            </a:r>
          </a:p>
        </p:txBody>
      </p:sp>
      <p:sp>
        <p:nvSpPr>
          <p:cNvPr id="400393" name="Text Box 11"/>
          <p:cNvSpPr txBox="1">
            <a:spLocks noChangeArrowheads="1"/>
          </p:cNvSpPr>
          <p:nvPr/>
        </p:nvSpPr>
        <p:spPr bwMode="auto">
          <a:xfrm>
            <a:off x="2319338" y="2141538"/>
            <a:ext cx="19462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2000" b="1"/>
              <a:t>Negligence</a:t>
            </a:r>
          </a:p>
          <a:p>
            <a:pPr algn="ctr" eaLnBrk="1" hangingPunct="1">
              <a:spcBef>
                <a:spcPct val="50000"/>
              </a:spcBef>
            </a:pPr>
            <a:r>
              <a:rPr lang="en-US" altLang="en-US" sz="2000" b="1"/>
              <a:t>(Insurance $$)</a:t>
            </a:r>
            <a:endParaRPr lang="en-US" altLang="en-US" sz="2000" b="1">
              <a:solidFill>
                <a:schemeClr val="bg1"/>
              </a:solidFill>
            </a:endParaRPr>
          </a:p>
        </p:txBody>
      </p:sp>
      <p:sp>
        <p:nvSpPr>
          <p:cNvPr id="400394" name="Text Box 12"/>
          <p:cNvSpPr txBox="1">
            <a:spLocks noChangeArrowheads="1"/>
          </p:cNvSpPr>
          <p:nvPr/>
        </p:nvSpPr>
        <p:spPr bwMode="auto">
          <a:xfrm>
            <a:off x="2528888" y="3195638"/>
            <a:ext cx="15414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b="1"/>
              <a:t>or</a:t>
            </a:r>
          </a:p>
          <a:p>
            <a:pPr algn="ctr" eaLnBrk="1" hangingPunct="1"/>
            <a:r>
              <a:rPr lang="en-US" altLang="en-US" sz="2000" b="1"/>
              <a:t>Owner</a:t>
            </a:r>
            <a:endParaRPr lang="en-US" altLang="en-US" sz="2000">
              <a:latin typeface="Arial Narrow" charset="0"/>
            </a:endParaRPr>
          </a:p>
        </p:txBody>
      </p:sp>
      <p:sp>
        <p:nvSpPr>
          <p:cNvPr id="400395" name="Rectangle 13"/>
          <p:cNvSpPr>
            <a:spLocks noChangeArrowheads="1"/>
          </p:cNvSpPr>
          <p:nvPr/>
        </p:nvSpPr>
        <p:spPr bwMode="auto">
          <a:xfrm>
            <a:off x="2319338" y="1447800"/>
            <a:ext cx="1946275" cy="47069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400396" name="Text Box 14"/>
          <p:cNvSpPr txBox="1">
            <a:spLocks noChangeArrowheads="1"/>
          </p:cNvSpPr>
          <p:nvPr/>
        </p:nvSpPr>
        <p:spPr bwMode="auto">
          <a:xfrm>
            <a:off x="5422900" y="2095500"/>
            <a:ext cx="24590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pPr>
            <a:r>
              <a:rPr lang="en-US" altLang="en-US" sz="2800">
                <a:latin typeface="Arial Narrow" charset="0"/>
              </a:rPr>
              <a:t>Losses or Cost Overruns</a:t>
            </a:r>
            <a:endParaRPr lang="en-US" altLang="en-US" sz="1600">
              <a:latin typeface="Arial Narrow" charset="0"/>
            </a:endParaRPr>
          </a:p>
        </p:txBody>
      </p:sp>
      <p:sp>
        <p:nvSpPr>
          <p:cNvPr id="400397" name="Line 15"/>
          <p:cNvSpPr>
            <a:spLocks noChangeShapeType="1"/>
          </p:cNvSpPr>
          <p:nvPr/>
        </p:nvSpPr>
        <p:spPr bwMode="auto">
          <a:xfrm flipH="1">
            <a:off x="4572000" y="3041650"/>
            <a:ext cx="1573213" cy="658813"/>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400398" name="Rectangle 13"/>
          <p:cNvSpPr>
            <a:spLocks noChangeArrowheads="1"/>
          </p:cNvSpPr>
          <p:nvPr/>
        </p:nvSpPr>
        <p:spPr bwMode="auto">
          <a:xfrm>
            <a:off x="4159250" y="6396038"/>
            <a:ext cx="561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3714509B-A75B-7D45-A76A-566F040C42AE}" type="slidenum">
              <a:rPr lang="en-GB" altLang="en-US">
                <a:solidFill>
                  <a:srgbClr val="FFFFFF"/>
                </a:solidFill>
                <a:ea typeface="ＭＳ Ｐゴシック" charset="-128"/>
              </a:rPr>
              <a:pPr eaLnBrk="1" hangingPunct="1">
                <a:buSzPct val="45000"/>
                <a:buFont typeface="StarSymbol" charset="0"/>
                <a:buNone/>
              </a:pPr>
              <a:t>113</a:t>
            </a:fld>
            <a:endParaRPr lang="en-GB" altLang="en-US">
              <a:solidFill>
                <a:srgbClr val="FFFFFF"/>
              </a:solidFill>
              <a:ea typeface="ＭＳ Ｐゴシック" charset="-128"/>
            </a:endParaRP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715963" y="228600"/>
            <a:ext cx="8023225" cy="822325"/>
          </a:xfrm>
        </p:spPr>
        <p:txBody>
          <a:bodyPr lIns="91427" tIns="45713" rIns="91427" bIns="45713"/>
          <a:lstStyle/>
          <a:p>
            <a:pPr algn="l" eaLnBrk="1" hangingPunct="1"/>
            <a:r>
              <a:rPr lang="en-US" altLang="en-US" sz="3200" b="1">
                <a:solidFill>
                  <a:srgbClr val="FFCC00"/>
                </a:solidFill>
                <a:latin typeface="Arial" charset="0"/>
              </a:rPr>
              <a:t>Sharing Project’s Innovation</a:t>
            </a:r>
          </a:p>
        </p:txBody>
      </p:sp>
      <p:sp>
        <p:nvSpPr>
          <p:cNvPr id="402435" name="Text Box 3"/>
          <p:cNvSpPr txBox="1">
            <a:spLocks noChangeArrowheads="1"/>
          </p:cNvSpPr>
          <p:nvPr/>
        </p:nvSpPr>
        <p:spPr bwMode="auto">
          <a:xfrm>
            <a:off x="533400" y="381000"/>
            <a:ext cx="7291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buFontTx/>
              <a:buChar char="•"/>
            </a:pPr>
            <a:endParaRPr lang="en-US" altLang="en-US" sz="1600">
              <a:latin typeface="Arial Narrow" charset="0"/>
            </a:endParaRPr>
          </a:p>
        </p:txBody>
      </p:sp>
      <p:sp>
        <p:nvSpPr>
          <p:cNvPr id="402436" name="AutoShape 4"/>
          <p:cNvSpPr>
            <a:spLocks noChangeArrowheads="1"/>
          </p:cNvSpPr>
          <p:nvPr/>
        </p:nvSpPr>
        <p:spPr bwMode="auto">
          <a:xfrm>
            <a:off x="5957888" y="3284538"/>
            <a:ext cx="2390775" cy="2617787"/>
          </a:xfrm>
          <a:prstGeom prst="can">
            <a:avLst>
              <a:gd name="adj" fmla="val 27374"/>
            </a:avLst>
          </a:prstGeom>
          <a:solidFill>
            <a:schemeClr val="accent1">
              <a:alpha val="30196"/>
            </a:schemeClr>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402437" name="Text Box 5"/>
          <p:cNvSpPr txBox="1">
            <a:spLocks noChangeArrowheads="1"/>
          </p:cNvSpPr>
          <p:nvPr/>
        </p:nvSpPr>
        <p:spPr bwMode="auto">
          <a:xfrm>
            <a:off x="6188075" y="4090988"/>
            <a:ext cx="1871663"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Incentive Pool</a:t>
            </a:r>
            <a:r>
              <a:rPr lang="en-US" altLang="en-US"/>
              <a:t> =</a:t>
            </a:r>
          </a:p>
          <a:p>
            <a:pPr algn="ctr" eaLnBrk="1" hangingPunct="1"/>
            <a:endParaRPr lang="en-US" altLang="en-US"/>
          </a:p>
          <a:p>
            <a:pPr algn="ctr" eaLnBrk="1" hangingPunct="1"/>
            <a:r>
              <a:rPr lang="en-US" altLang="en-US"/>
              <a:t>Metrics</a:t>
            </a:r>
            <a:endParaRPr lang="en-US" altLang="en-US" b="1"/>
          </a:p>
        </p:txBody>
      </p:sp>
      <p:sp>
        <p:nvSpPr>
          <p:cNvPr id="402438" name="AutoShape 6"/>
          <p:cNvSpPr>
            <a:spLocks noChangeArrowheads="1"/>
          </p:cNvSpPr>
          <p:nvPr/>
        </p:nvSpPr>
        <p:spPr bwMode="auto">
          <a:xfrm>
            <a:off x="728663" y="3284538"/>
            <a:ext cx="2392362" cy="2617787"/>
          </a:xfrm>
          <a:prstGeom prst="can">
            <a:avLst>
              <a:gd name="adj" fmla="val 27356"/>
            </a:avLst>
          </a:prstGeom>
          <a:solidFill>
            <a:schemeClr val="accent1">
              <a:alpha val="30196"/>
            </a:schemeClr>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402439" name="Rectangle 7"/>
          <p:cNvSpPr>
            <a:spLocks noChangeArrowheads="1"/>
          </p:cNvSpPr>
          <p:nvPr/>
        </p:nvSpPr>
        <p:spPr bwMode="auto">
          <a:xfrm>
            <a:off x="3460750" y="3119438"/>
            <a:ext cx="2065338" cy="3095625"/>
          </a:xfrm>
          <a:prstGeom prst="rect">
            <a:avLst/>
          </a:prstGeom>
          <a:solidFill>
            <a:srgbClr val="FFCC00">
              <a:alpha val="59999"/>
            </a:srgbClr>
          </a:solidFill>
          <a:ln w="9525">
            <a:solidFill>
              <a:srgbClr val="000000"/>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402440" name="Text Box 8"/>
          <p:cNvSpPr txBox="1">
            <a:spLocks noChangeArrowheads="1"/>
          </p:cNvSpPr>
          <p:nvPr/>
        </p:nvSpPr>
        <p:spPr bwMode="auto">
          <a:xfrm>
            <a:off x="3652838" y="4330700"/>
            <a:ext cx="165258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b="1"/>
          </a:p>
        </p:txBody>
      </p:sp>
      <p:sp>
        <p:nvSpPr>
          <p:cNvPr id="402441" name="Text Box 9"/>
          <p:cNvSpPr txBox="1">
            <a:spLocks noChangeArrowheads="1"/>
          </p:cNvSpPr>
          <p:nvPr/>
        </p:nvSpPr>
        <p:spPr bwMode="auto">
          <a:xfrm>
            <a:off x="1195388" y="4090988"/>
            <a:ext cx="14684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Owner</a:t>
            </a:r>
            <a:r>
              <a:rPr lang="en-US" altLang="en-US"/>
              <a:t> =</a:t>
            </a:r>
          </a:p>
          <a:p>
            <a:pPr eaLnBrk="1" hangingPunct="1"/>
            <a:endParaRPr lang="en-US" altLang="en-US"/>
          </a:p>
          <a:p>
            <a:pPr algn="ctr" eaLnBrk="1" hangingPunct="1"/>
            <a:endParaRPr lang="en-US" altLang="en-US" b="1"/>
          </a:p>
        </p:txBody>
      </p:sp>
      <p:sp>
        <p:nvSpPr>
          <p:cNvPr id="402442" name="Text Box 12"/>
          <p:cNvSpPr txBox="1">
            <a:spLocks noChangeArrowheads="1"/>
          </p:cNvSpPr>
          <p:nvPr/>
        </p:nvSpPr>
        <p:spPr bwMode="auto">
          <a:xfrm>
            <a:off x="6094413" y="2057400"/>
            <a:ext cx="2657475"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sz="2300" b="1"/>
          </a:p>
        </p:txBody>
      </p:sp>
      <p:sp>
        <p:nvSpPr>
          <p:cNvPr id="402443" name="Line 13"/>
          <p:cNvSpPr>
            <a:spLocks noChangeShapeType="1"/>
          </p:cNvSpPr>
          <p:nvPr/>
        </p:nvSpPr>
        <p:spPr bwMode="auto">
          <a:xfrm>
            <a:off x="3460750" y="3119438"/>
            <a:ext cx="2052638" cy="15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44" name="Text Box 14"/>
          <p:cNvSpPr txBox="1">
            <a:spLocks noChangeArrowheads="1"/>
          </p:cNvSpPr>
          <p:nvPr/>
        </p:nvSpPr>
        <p:spPr bwMode="auto">
          <a:xfrm>
            <a:off x="5957888" y="2112963"/>
            <a:ext cx="14700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Target</a:t>
            </a:r>
          </a:p>
          <a:p>
            <a:pPr algn="ctr" eaLnBrk="1" hangingPunct="1"/>
            <a:r>
              <a:rPr lang="en-US" altLang="en-US" b="1"/>
              <a:t>Cost</a:t>
            </a:r>
          </a:p>
        </p:txBody>
      </p:sp>
      <p:sp>
        <p:nvSpPr>
          <p:cNvPr id="402445" name="Text Box 15"/>
          <p:cNvSpPr txBox="1">
            <a:spLocks noChangeArrowheads="1"/>
          </p:cNvSpPr>
          <p:nvPr/>
        </p:nvSpPr>
        <p:spPr bwMode="auto">
          <a:xfrm>
            <a:off x="1452563" y="2000250"/>
            <a:ext cx="179546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Expected</a:t>
            </a:r>
          </a:p>
          <a:p>
            <a:pPr algn="ctr" eaLnBrk="1" hangingPunct="1"/>
            <a:r>
              <a:rPr lang="en-US" altLang="en-US" b="1"/>
              <a:t>Cost</a:t>
            </a:r>
          </a:p>
        </p:txBody>
      </p:sp>
      <p:sp>
        <p:nvSpPr>
          <p:cNvPr id="402446" name="Line 16"/>
          <p:cNvSpPr>
            <a:spLocks noChangeShapeType="1"/>
          </p:cNvSpPr>
          <p:nvPr/>
        </p:nvSpPr>
        <p:spPr bwMode="auto">
          <a:xfrm flipV="1">
            <a:off x="2844800" y="2244725"/>
            <a:ext cx="615950" cy="295275"/>
          </a:xfrm>
          <a:prstGeom prst="line">
            <a:avLst/>
          </a:prstGeom>
          <a:noFill/>
          <a:ln w="508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02447" name="Line 17"/>
          <p:cNvSpPr>
            <a:spLocks noChangeShapeType="1"/>
          </p:cNvSpPr>
          <p:nvPr/>
        </p:nvSpPr>
        <p:spPr bwMode="auto">
          <a:xfrm flipH="1">
            <a:off x="5540375" y="2540000"/>
            <a:ext cx="814388" cy="581025"/>
          </a:xfrm>
          <a:prstGeom prst="line">
            <a:avLst/>
          </a:prstGeom>
          <a:noFill/>
          <a:ln w="508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02448" name="Rectangle 18"/>
          <p:cNvSpPr>
            <a:spLocks noChangeArrowheads="1"/>
          </p:cNvSpPr>
          <p:nvPr/>
        </p:nvSpPr>
        <p:spPr bwMode="auto">
          <a:xfrm>
            <a:off x="3460750" y="2244725"/>
            <a:ext cx="2052638" cy="874713"/>
          </a:xfrm>
          <a:prstGeom prst="rect">
            <a:avLst/>
          </a:prstGeom>
          <a:solidFill>
            <a:srgbClr val="FFCC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402449" name="Text Box 19"/>
          <p:cNvSpPr txBox="1">
            <a:spLocks noChangeArrowheads="1"/>
          </p:cNvSpPr>
          <p:nvPr/>
        </p:nvSpPr>
        <p:spPr bwMode="auto">
          <a:xfrm>
            <a:off x="3460750" y="2466975"/>
            <a:ext cx="2079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2800" b="1"/>
              <a:t>Savings $$</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a:xfrm>
            <a:off x="838200" y="381000"/>
            <a:ext cx="7315200" cy="762000"/>
          </a:xfrm>
        </p:spPr>
        <p:txBody>
          <a:bodyPr lIns="91427" tIns="45713" rIns="91427" bIns="45713"/>
          <a:lstStyle/>
          <a:p>
            <a:pPr eaLnBrk="1" hangingPunct="1">
              <a:defRPr/>
            </a:pPr>
            <a:r>
              <a:rPr lang="en-US" sz="4500" b="1" dirty="0">
                <a:solidFill>
                  <a:srgbClr val="FFCC00"/>
                </a:solidFill>
                <a:latin typeface="+mn-lt"/>
              </a:rPr>
              <a:t>The 5 Big Ideas</a:t>
            </a:r>
          </a:p>
        </p:txBody>
      </p:sp>
      <p:sp>
        <p:nvSpPr>
          <p:cNvPr id="404483" name="AutoShape 5"/>
          <p:cNvSpPr>
            <a:spLocks noChangeAspect="1" noChangeArrowheads="1" noTextEdit="1"/>
          </p:cNvSpPr>
          <p:nvPr/>
        </p:nvSpPr>
        <p:spPr bwMode="auto">
          <a:xfrm>
            <a:off x="838200" y="1979613"/>
            <a:ext cx="7442200"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4484" name="_s95237"/>
          <p:cNvSpPr>
            <a:spLocks noChangeArrowheads="1" noTextEdit="1"/>
          </p:cNvSpPr>
          <p:nvPr/>
        </p:nvSpPr>
        <p:spPr bwMode="auto">
          <a:xfrm>
            <a:off x="3155950" y="2992438"/>
            <a:ext cx="1628775" cy="1400175"/>
          </a:xfrm>
          <a:prstGeom prst="ellipse">
            <a:avLst/>
          </a:prstGeom>
          <a:solidFill>
            <a:schemeClr val="accent2">
              <a:alpha val="79999"/>
            </a:schemeClr>
          </a:solidFill>
          <a:ln w="4699">
            <a:solidFill>
              <a:schemeClr val="folHlink"/>
            </a:solidFill>
            <a:round/>
            <a:headEnd/>
            <a:tailEnd/>
          </a:ln>
        </p:spPr>
        <p:txBody>
          <a:bodyPr anchor="ctr"/>
          <a:lstStyle/>
          <a:p>
            <a:endParaRPr lang="en-US"/>
          </a:p>
        </p:txBody>
      </p:sp>
      <p:sp>
        <p:nvSpPr>
          <p:cNvPr id="404485" name="_s95238"/>
          <p:cNvSpPr>
            <a:spLocks noChangeArrowheads="1" noTextEdit="1"/>
          </p:cNvSpPr>
          <p:nvPr/>
        </p:nvSpPr>
        <p:spPr bwMode="auto">
          <a:xfrm>
            <a:off x="3744913" y="2624138"/>
            <a:ext cx="1630362" cy="1401762"/>
          </a:xfrm>
          <a:prstGeom prst="ellipse">
            <a:avLst/>
          </a:prstGeom>
          <a:solidFill>
            <a:schemeClr val="hlink">
              <a:alpha val="79999"/>
            </a:schemeClr>
          </a:solidFill>
          <a:ln w="4699">
            <a:solidFill>
              <a:schemeClr val="accent2"/>
            </a:solidFill>
            <a:round/>
            <a:headEnd/>
            <a:tailEnd/>
          </a:ln>
        </p:spPr>
        <p:txBody>
          <a:bodyPr anchor="ctr"/>
          <a:lstStyle/>
          <a:p>
            <a:endParaRPr lang="en-US"/>
          </a:p>
        </p:txBody>
      </p:sp>
      <p:sp>
        <p:nvSpPr>
          <p:cNvPr id="404486" name="_s95239"/>
          <p:cNvSpPr>
            <a:spLocks noChangeArrowheads="1"/>
          </p:cNvSpPr>
          <p:nvPr/>
        </p:nvSpPr>
        <p:spPr bwMode="auto">
          <a:xfrm>
            <a:off x="3235325" y="1676400"/>
            <a:ext cx="25558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85" tIns="37943" rIns="75885" bIns="3794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Collaborate;</a:t>
            </a:r>
          </a:p>
          <a:p>
            <a:pPr algn="ctr" eaLnBrk="1" hangingPunct="1"/>
            <a:r>
              <a:rPr lang="en-US" altLang="en-US" b="1"/>
              <a:t>Really Collaborate</a:t>
            </a:r>
            <a:endParaRPr lang="en-US" altLang="en-US" sz="1700" b="1"/>
          </a:p>
        </p:txBody>
      </p:sp>
      <p:sp>
        <p:nvSpPr>
          <p:cNvPr id="404487" name="_s95240"/>
          <p:cNvSpPr>
            <a:spLocks noChangeArrowheads="1" noTextEdit="1"/>
          </p:cNvSpPr>
          <p:nvPr/>
        </p:nvSpPr>
        <p:spPr bwMode="auto">
          <a:xfrm>
            <a:off x="4335463" y="2992438"/>
            <a:ext cx="1628775" cy="1401762"/>
          </a:xfrm>
          <a:prstGeom prst="ellipse">
            <a:avLst/>
          </a:prstGeom>
          <a:solidFill>
            <a:srgbClr val="0000FF">
              <a:alpha val="79999"/>
            </a:srgbClr>
          </a:solidFill>
          <a:ln w="4699">
            <a:solidFill>
              <a:schemeClr val="hlink"/>
            </a:solidFill>
            <a:round/>
            <a:headEnd/>
            <a:tailEnd/>
          </a:ln>
        </p:spPr>
        <p:txBody>
          <a:bodyPr anchor="ctr"/>
          <a:lstStyle/>
          <a:p>
            <a:endParaRPr lang="en-US"/>
          </a:p>
        </p:txBody>
      </p:sp>
      <p:sp>
        <p:nvSpPr>
          <p:cNvPr id="404488" name="_s95241"/>
          <p:cNvSpPr>
            <a:spLocks noChangeArrowheads="1"/>
          </p:cNvSpPr>
          <p:nvPr/>
        </p:nvSpPr>
        <p:spPr bwMode="auto">
          <a:xfrm>
            <a:off x="6248400" y="3001963"/>
            <a:ext cx="21336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85" tIns="37943" rIns="75885" bIns="3794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Networks of</a:t>
            </a:r>
          </a:p>
          <a:p>
            <a:pPr algn="ctr" eaLnBrk="1" hangingPunct="1"/>
            <a:r>
              <a:rPr lang="en-US" altLang="en-US" b="1"/>
              <a:t>Commitment</a:t>
            </a:r>
          </a:p>
        </p:txBody>
      </p:sp>
      <p:sp>
        <p:nvSpPr>
          <p:cNvPr id="404489" name="_s95242"/>
          <p:cNvSpPr>
            <a:spLocks noChangeArrowheads="1" noTextEdit="1"/>
          </p:cNvSpPr>
          <p:nvPr/>
        </p:nvSpPr>
        <p:spPr bwMode="auto">
          <a:xfrm>
            <a:off x="4110038" y="3589338"/>
            <a:ext cx="1628775" cy="1400175"/>
          </a:xfrm>
          <a:prstGeom prst="ellipse">
            <a:avLst/>
          </a:prstGeom>
          <a:solidFill>
            <a:srgbClr val="33CCCC"/>
          </a:solidFill>
          <a:ln w="4699">
            <a:solidFill>
              <a:schemeClr val="folHlink"/>
            </a:solidFill>
            <a:round/>
            <a:headEnd/>
            <a:tailEnd/>
          </a:ln>
        </p:spPr>
        <p:txBody>
          <a:bodyPr anchor="ctr"/>
          <a:lstStyle/>
          <a:p>
            <a:endParaRPr lang="en-US"/>
          </a:p>
        </p:txBody>
      </p:sp>
      <p:sp>
        <p:nvSpPr>
          <p:cNvPr id="404490" name="_s95243"/>
          <p:cNvSpPr>
            <a:spLocks noChangeArrowheads="1"/>
          </p:cNvSpPr>
          <p:nvPr/>
        </p:nvSpPr>
        <p:spPr bwMode="auto">
          <a:xfrm>
            <a:off x="5876925" y="4648200"/>
            <a:ext cx="22002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85" tIns="37943" rIns="75885" bIns="3794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Tightly Couple</a:t>
            </a:r>
          </a:p>
          <a:p>
            <a:pPr algn="ctr" eaLnBrk="1" hangingPunct="1"/>
            <a:r>
              <a:rPr lang="en-US" altLang="en-US" b="1"/>
              <a:t>Learning w/ Action</a:t>
            </a:r>
            <a:endParaRPr lang="en-US" altLang="en-US" sz="1700" b="1"/>
          </a:p>
        </p:txBody>
      </p:sp>
      <p:sp>
        <p:nvSpPr>
          <p:cNvPr id="404491" name="_s95244"/>
          <p:cNvSpPr>
            <a:spLocks noChangeArrowheads="1" noTextEdit="1"/>
          </p:cNvSpPr>
          <p:nvPr/>
        </p:nvSpPr>
        <p:spPr bwMode="auto">
          <a:xfrm>
            <a:off x="3379788" y="3587750"/>
            <a:ext cx="1628775" cy="1400175"/>
          </a:xfrm>
          <a:prstGeom prst="ellipse">
            <a:avLst/>
          </a:prstGeom>
          <a:solidFill>
            <a:srgbClr val="99CCFF">
              <a:alpha val="79999"/>
            </a:srgbClr>
          </a:solidFill>
          <a:ln>
            <a:noFill/>
          </a:ln>
          <a:extLst>
            <a:ext uri="{91240B29-F687-4F45-9708-019B960494DF}">
              <a14:hiddenLine xmlns:a14="http://schemas.microsoft.com/office/drawing/2010/main" w="4699">
                <a:solidFill>
                  <a:srgbClr val="000000"/>
                </a:solidFill>
                <a:round/>
                <a:headEnd/>
                <a:tailEnd/>
              </a14:hiddenLine>
            </a:ext>
          </a:extLst>
        </p:spPr>
        <p:txBody>
          <a:bodyPr anchor="ctr"/>
          <a:lstStyle/>
          <a:p>
            <a:endParaRPr lang="en-US"/>
          </a:p>
        </p:txBody>
      </p:sp>
      <p:sp>
        <p:nvSpPr>
          <p:cNvPr id="404492" name="_s95245"/>
          <p:cNvSpPr>
            <a:spLocks noChangeArrowheads="1"/>
          </p:cNvSpPr>
          <p:nvPr/>
        </p:nvSpPr>
        <p:spPr bwMode="auto">
          <a:xfrm>
            <a:off x="1331913" y="4600575"/>
            <a:ext cx="240188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85" tIns="37943" rIns="75885" bIns="3794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Optimize</a:t>
            </a:r>
          </a:p>
          <a:p>
            <a:pPr algn="ctr" eaLnBrk="1" hangingPunct="1"/>
            <a:r>
              <a:rPr lang="en-US" altLang="en-US" b="1"/>
              <a:t>The Whole</a:t>
            </a:r>
          </a:p>
        </p:txBody>
      </p:sp>
      <p:sp>
        <p:nvSpPr>
          <p:cNvPr id="404493" name="_s95246"/>
          <p:cNvSpPr>
            <a:spLocks noChangeArrowheads="1"/>
          </p:cNvSpPr>
          <p:nvPr/>
        </p:nvSpPr>
        <p:spPr bwMode="auto">
          <a:xfrm>
            <a:off x="457200" y="3132138"/>
            <a:ext cx="258603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85" tIns="37943" rIns="75885" bIns="37943"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Increase</a:t>
            </a:r>
          </a:p>
          <a:p>
            <a:pPr algn="ctr" eaLnBrk="1" hangingPunct="1"/>
            <a:r>
              <a:rPr lang="en-US" altLang="en-US" b="1"/>
              <a:t>Relatedness</a:t>
            </a:r>
          </a:p>
        </p:txBody>
      </p:sp>
      <p:sp>
        <p:nvSpPr>
          <p:cNvPr id="404494" name="Rectangle 14"/>
          <p:cNvSpPr>
            <a:spLocks noChangeArrowheads="1"/>
          </p:cNvSpPr>
          <p:nvPr/>
        </p:nvSpPr>
        <p:spPr bwMode="auto">
          <a:xfrm>
            <a:off x="4159250" y="6396038"/>
            <a:ext cx="561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DD4F6A56-FE20-E04E-9B03-C80435C870A5}" type="slidenum">
              <a:rPr lang="en-GB" altLang="en-US">
                <a:solidFill>
                  <a:srgbClr val="FFFFFF"/>
                </a:solidFill>
                <a:ea typeface="ＭＳ Ｐゴシック" charset="-128"/>
              </a:rPr>
              <a:pPr eaLnBrk="1" hangingPunct="1">
                <a:buSzPct val="45000"/>
                <a:buFont typeface="StarSymbol" charset="0"/>
                <a:buNone/>
              </a:pPr>
              <a:t>115</a:t>
            </a:fld>
            <a:endParaRPr lang="en-GB" altLang="en-US">
              <a:solidFill>
                <a:srgbClr val="FFFFFF"/>
              </a:solidFill>
              <a:ea typeface="ＭＳ Ｐゴシック" charset="-128"/>
            </a:endParaRPr>
          </a:p>
        </p:txBody>
      </p:sp>
    </p:spTree>
  </p:cSld>
  <p:clrMapOvr>
    <a:masterClrMapping/>
  </p:clrMapOvr>
  <p:transition spd="slow">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3"/>
          <p:cNvSpPr>
            <a:spLocks noGrp="1" noChangeArrowheads="1"/>
          </p:cNvSpPr>
          <p:nvPr>
            <p:ph type="title"/>
          </p:nvPr>
        </p:nvSpPr>
        <p:spPr>
          <a:xfrm>
            <a:off x="868363" y="493713"/>
            <a:ext cx="8023225" cy="822325"/>
          </a:xfrm>
        </p:spPr>
        <p:txBody>
          <a:bodyPr lIns="91427" tIns="45713" rIns="91427" bIns="45713"/>
          <a:lstStyle/>
          <a:p>
            <a:pPr eaLnBrk="1" hangingPunct="1"/>
            <a:r>
              <a:rPr lang="en-US" altLang="en-US" sz="2800" b="1">
                <a:solidFill>
                  <a:srgbClr val="FFCC00"/>
                </a:solidFill>
                <a:latin typeface="Arial" charset="0"/>
              </a:rPr>
              <a:t>Sharing Project’s Production Success</a:t>
            </a:r>
          </a:p>
        </p:txBody>
      </p:sp>
      <p:sp>
        <p:nvSpPr>
          <p:cNvPr id="406531" name="Text Box 24"/>
          <p:cNvSpPr txBox="1">
            <a:spLocks noChangeArrowheads="1"/>
          </p:cNvSpPr>
          <p:nvPr/>
        </p:nvSpPr>
        <p:spPr bwMode="auto">
          <a:xfrm>
            <a:off x="685800" y="646113"/>
            <a:ext cx="7291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buFontTx/>
              <a:buChar char="•"/>
            </a:pPr>
            <a:endParaRPr lang="en-US" altLang="en-US" sz="1600">
              <a:latin typeface="Arial Narrow" charset="0"/>
            </a:endParaRPr>
          </a:p>
        </p:txBody>
      </p:sp>
      <p:sp>
        <p:nvSpPr>
          <p:cNvPr id="406532" name="AutoShape 25"/>
          <p:cNvSpPr>
            <a:spLocks noChangeArrowheads="1"/>
          </p:cNvSpPr>
          <p:nvPr/>
        </p:nvSpPr>
        <p:spPr bwMode="auto">
          <a:xfrm>
            <a:off x="6097588" y="3548063"/>
            <a:ext cx="2390775" cy="2617787"/>
          </a:xfrm>
          <a:prstGeom prst="can">
            <a:avLst>
              <a:gd name="adj" fmla="val 27374"/>
            </a:avLst>
          </a:prstGeom>
          <a:solidFill>
            <a:schemeClr val="accent1">
              <a:alpha val="30196"/>
            </a:schemeClr>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406533" name="Text Box 26"/>
          <p:cNvSpPr txBox="1">
            <a:spLocks noChangeArrowheads="1"/>
          </p:cNvSpPr>
          <p:nvPr/>
        </p:nvSpPr>
        <p:spPr bwMode="auto">
          <a:xfrm>
            <a:off x="6327775" y="4354513"/>
            <a:ext cx="1871663"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Incentive Pool</a:t>
            </a:r>
            <a:r>
              <a:rPr lang="en-US" altLang="en-US"/>
              <a:t> =</a:t>
            </a:r>
          </a:p>
          <a:p>
            <a:pPr algn="ctr" eaLnBrk="1" hangingPunct="1"/>
            <a:endParaRPr lang="en-US" altLang="en-US"/>
          </a:p>
          <a:p>
            <a:pPr algn="ctr" eaLnBrk="1" hangingPunct="1"/>
            <a:r>
              <a:rPr lang="en-US" altLang="en-US"/>
              <a:t>Metrics</a:t>
            </a:r>
            <a:endParaRPr lang="en-US" altLang="en-US" b="1"/>
          </a:p>
        </p:txBody>
      </p:sp>
      <p:sp>
        <p:nvSpPr>
          <p:cNvPr id="406534" name="AutoShape 27"/>
          <p:cNvSpPr>
            <a:spLocks noChangeArrowheads="1"/>
          </p:cNvSpPr>
          <p:nvPr/>
        </p:nvSpPr>
        <p:spPr bwMode="auto">
          <a:xfrm>
            <a:off x="868363" y="3548063"/>
            <a:ext cx="2392362" cy="2617787"/>
          </a:xfrm>
          <a:prstGeom prst="can">
            <a:avLst>
              <a:gd name="adj" fmla="val 27356"/>
            </a:avLst>
          </a:prstGeom>
          <a:solidFill>
            <a:schemeClr val="accent1">
              <a:alpha val="30196"/>
            </a:schemeClr>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406535" name="Rectangle 28"/>
          <p:cNvSpPr>
            <a:spLocks noChangeArrowheads="1"/>
          </p:cNvSpPr>
          <p:nvPr/>
        </p:nvSpPr>
        <p:spPr bwMode="auto">
          <a:xfrm>
            <a:off x="3575050" y="2506663"/>
            <a:ext cx="2065338" cy="3970337"/>
          </a:xfrm>
          <a:prstGeom prst="rect">
            <a:avLst/>
          </a:prstGeom>
          <a:solidFill>
            <a:srgbClr val="FFCC00">
              <a:alpha val="59999"/>
            </a:srgbClr>
          </a:solidFill>
          <a:ln w="9525">
            <a:solidFill>
              <a:srgbClr val="000000"/>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406536" name="Text Box 29"/>
          <p:cNvSpPr txBox="1">
            <a:spLocks noChangeArrowheads="1"/>
          </p:cNvSpPr>
          <p:nvPr/>
        </p:nvSpPr>
        <p:spPr bwMode="auto">
          <a:xfrm>
            <a:off x="3600450" y="2603500"/>
            <a:ext cx="20526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t>IPD </a:t>
            </a:r>
          </a:p>
          <a:p>
            <a:pPr algn="ctr" eaLnBrk="1" hangingPunct="1"/>
            <a:r>
              <a:rPr lang="en-US" altLang="en-US"/>
              <a:t>Contingency </a:t>
            </a:r>
            <a:endParaRPr lang="en-US" altLang="en-US" b="1"/>
          </a:p>
        </p:txBody>
      </p:sp>
      <p:sp>
        <p:nvSpPr>
          <p:cNvPr id="406537" name="Text Box 30"/>
          <p:cNvSpPr txBox="1">
            <a:spLocks noChangeArrowheads="1"/>
          </p:cNvSpPr>
          <p:nvPr/>
        </p:nvSpPr>
        <p:spPr bwMode="auto">
          <a:xfrm>
            <a:off x="3792538" y="3387725"/>
            <a:ext cx="1652587"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t>Cost of Work</a:t>
            </a:r>
            <a:endParaRPr lang="en-US" altLang="en-US" b="1"/>
          </a:p>
        </p:txBody>
      </p:sp>
      <p:sp>
        <p:nvSpPr>
          <p:cNvPr id="406538" name="Text Box 31"/>
          <p:cNvSpPr txBox="1">
            <a:spLocks noChangeArrowheads="1"/>
          </p:cNvSpPr>
          <p:nvPr/>
        </p:nvSpPr>
        <p:spPr bwMode="auto">
          <a:xfrm>
            <a:off x="1335088" y="4354513"/>
            <a:ext cx="14684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Owner</a:t>
            </a:r>
            <a:r>
              <a:rPr lang="en-US" altLang="en-US"/>
              <a:t> =</a:t>
            </a:r>
          </a:p>
          <a:p>
            <a:pPr eaLnBrk="1" hangingPunct="1"/>
            <a:endParaRPr lang="en-US" altLang="en-US"/>
          </a:p>
          <a:p>
            <a:pPr algn="ctr" eaLnBrk="1" hangingPunct="1"/>
            <a:endParaRPr lang="en-US" altLang="en-US" b="1"/>
          </a:p>
        </p:txBody>
      </p:sp>
      <p:sp>
        <p:nvSpPr>
          <p:cNvPr id="406539" name="Text Box 34"/>
          <p:cNvSpPr txBox="1">
            <a:spLocks noChangeArrowheads="1"/>
          </p:cNvSpPr>
          <p:nvPr/>
        </p:nvSpPr>
        <p:spPr bwMode="auto">
          <a:xfrm>
            <a:off x="6234113" y="2320925"/>
            <a:ext cx="2657475"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sz="2300" b="1"/>
          </a:p>
        </p:txBody>
      </p:sp>
      <p:sp>
        <p:nvSpPr>
          <p:cNvPr id="406540" name="Text Box 35"/>
          <p:cNvSpPr txBox="1">
            <a:spLocks noChangeArrowheads="1"/>
          </p:cNvSpPr>
          <p:nvPr/>
        </p:nvSpPr>
        <p:spPr bwMode="auto">
          <a:xfrm>
            <a:off x="3600450" y="1744663"/>
            <a:ext cx="20796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2800"/>
              <a:t>Savings $$</a:t>
            </a:r>
          </a:p>
        </p:txBody>
      </p:sp>
      <p:sp>
        <p:nvSpPr>
          <p:cNvPr id="406541" name="Line 36"/>
          <p:cNvSpPr>
            <a:spLocks noChangeShapeType="1"/>
          </p:cNvSpPr>
          <p:nvPr/>
        </p:nvSpPr>
        <p:spPr bwMode="auto">
          <a:xfrm>
            <a:off x="3600450" y="3422650"/>
            <a:ext cx="2052638"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42" name="Text Box 37"/>
          <p:cNvSpPr txBox="1">
            <a:spLocks noChangeArrowheads="1"/>
          </p:cNvSpPr>
          <p:nvPr/>
        </p:nvSpPr>
        <p:spPr bwMode="auto">
          <a:xfrm>
            <a:off x="1579563" y="2265363"/>
            <a:ext cx="179546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Estimated</a:t>
            </a:r>
          </a:p>
          <a:p>
            <a:pPr algn="ctr" eaLnBrk="1" hangingPunct="1"/>
            <a:r>
              <a:rPr lang="en-US" altLang="en-US" b="1"/>
              <a:t>Max Price</a:t>
            </a:r>
          </a:p>
        </p:txBody>
      </p:sp>
      <p:sp>
        <p:nvSpPr>
          <p:cNvPr id="406543" name="Line 38"/>
          <p:cNvSpPr>
            <a:spLocks noChangeShapeType="1"/>
          </p:cNvSpPr>
          <p:nvPr/>
        </p:nvSpPr>
        <p:spPr bwMode="auto">
          <a:xfrm flipV="1">
            <a:off x="2971800" y="2509838"/>
            <a:ext cx="615950" cy="295275"/>
          </a:xfrm>
          <a:prstGeom prst="line">
            <a:avLst/>
          </a:prstGeom>
          <a:noFill/>
          <a:ln w="508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06544" name="Text Box 39"/>
          <p:cNvSpPr txBox="1">
            <a:spLocks noChangeArrowheads="1"/>
          </p:cNvSpPr>
          <p:nvPr/>
        </p:nvSpPr>
        <p:spPr bwMode="auto">
          <a:xfrm>
            <a:off x="5445125" y="2320925"/>
            <a:ext cx="17954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111125" indent="-111125"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Actual Cost</a:t>
            </a:r>
          </a:p>
        </p:txBody>
      </p:sp>
      <p:sp>
        <p:nvSpPr>
          <p:cNvPr id="406545" name="Line 40"/>
          <p:cNvSpPr>
            <a:spLocks noChangeShapeType="1"/>
          </p:cNvSpPr>
          <p:nvPr/>
        </p:nvSpPr>
        <p:spPr bwMode="auto">
          <a:xfrm flipH="1">
            <a:off x="5665788" y="3227388"/>
            <a:ext cx="568325" cy="931862"/>
          </a:xfrm>
          <a:prstGeom prst="line">
            <a:avLst/>
          </a:prstGeom>
          <a:noFill/>
          <a:ln w="508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06546" name="Line 41"/>
          <p:cNvSpPr>
            <a:spLocks noChangeShapeType="1"/>
          </p:cNvSpPr>
          <p:nvPr/>
        </p:nvSpPr>
        <p:spPr bwMode="auto">
          <a:xfrm>
            <a:off x="3613150" y="4159250"/>
            <a:ext cx="2052638"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47" name="Rectangle 42"/>
          <p:cNvSpPr>
            <a:spLocks noChangeArrowheads="1"/>
          </p:cNvSpPr>
          <p:nvPr/>
        </p:nvSpPr>
        <p:spPr bwMode="auto">
          <a:xfrm>
            <a:off x="3600450" y="2509838"/>
            <a:ext cx="2052638" cy="16494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406548" name="Rectangle 21"/>
          <p:cNvSpPr>
            <a:spLocks noChangeArrowheads="1"/>
          </p:cNvSpPr>
          <p:nvPr/>
        </p:nvSpPr>
        <p:spPr bwMode="auto">
          <a:xfrm>
            <a:off x="4159250" y="6396038"/>
            <a:ext cx="561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3AECF8E9-1F4F-2D43-975A-2F44F5DB1631}" type="slidenum">
              <a:rPr lang="en-GB" altLang="en-US">
                <a:solidFill>
                  <a:srgbClr val="FFFFFF"/>
                </a:solidFill>
                <a:ea typeface="ＭＳ Ｐゴシック" charset="-128"/>
              </a:rPr>
              <a:pPr eaLnBrk="1" hangingPunct="1">
                <a:buSzPct val="45000"/>
                <a:buFont typeface="StarSymbol" charset="0"/>
                <a:buNone/>
              </a:pPr>
              <a:t>116</a:t>
            </a:fld>
            <a:endParaRPr lang="en-GB" altLang="en-US">
              <a:solidFill>
                <a:srgbClr val="FFFFFF"/>
              </a:solidFill>
              <a:ea typeface="ＭＳ Ｐゴシック" charset="-128"/>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Title 1"/>
          <p:cNvSpPr>
            <a:spLocks noGrp="1"/>
          </p:cNvSpPr>
          <p:nvPr>
            <p:ph type="title"/>
          </p:nvPr>
        </p:nvSpPr>
        <p:spPr>
          <a:xfrm>
            <a:off x="0" y="0"/>
            <a:ext cx="8229600" cy="338138"/>
          </a:xfrm>
        </p:spPr>
        <p:txBody>
          <a:bodyPr/>
          <a:lstStyle/>
          <a:p>
            <a:pPr eaLnBrk="1" hangingPunct="1"/>
            <a:r>
              <a:rPr lang="en-US" altLang="en-US">
                <a:solidFill>
                  <a:srgbClr val="FFCC00"/>
                </a:solidFill>
                <a:ea typeface="ＭＳ Ｐゴシック" charset="-128"/>
              </a:rPr>
              <a:t>Owner Case: Sutter Fairfield MOB</a:t>
            </a:r>
          </a:p>
        </p:txBody>
      </p:sp>
      <p:pic>
        <p:nvPicPr>
          <p:cNvPr id="4085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374775"/>
            <a:ext cx="838835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80" name="Content Placeholder 2"/>
          <p:cNvSpPr>
            <a:spLocks noGrp="1"/>
          </p:cNvSpPr>
          <p:nvPr>
            <p:ph idx="1"/>
          </p:nvPr>
        </p:nvSpPr>
        <p:spPr bwMode="auto">
          <a:xfrm>
            <a:off x="477838" y="522288"/>
            <a:ext cx="8294687" cy="606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algn="just" eaLnBrk="1" hangingPunct="1">
              <a:buFontTx/>
              <a:buNone/>
            </a:pPr>
            <a:r>
              <a:rPr lang="en-US" altLang="en-US" sz="2400">
                <a:solidFill>
                  <a:srgbClr val="FFFFFF"/>
                </a:solidFill>
                <a:ea typeface="ＭＳ Ｐゴシック" charset="-128"/>
              </a:rPr>
              <a:t>The project was completed in 25 months, despite a 3 month delayed construction start.</a:t>
            </a:r>
          </a:p>
          <a:p>
            <a:pPr indent="0" algn="just" eaLnBrk="1" hangingPunct="1">
              <a:buFontTx/>
              <a:buNone/>
            </a:pPr>
            <a:endParaRPr lang="en-US" altLang="en-US" sz="2400">
              <a:solidFill>
                <a:srgbClr val="FFFFFF"/>
              </a:solidFill>
              <a:ea typeface="ＭＳ Ｐゴシック" charset="-128"/>
            </a:endParaRPr>
          </a:p>
          <a:p>
            <a:pPr indent="0" algn="just" eaLnBrk="1" hangingPunct="1"/>
            <a:endParaRPr lang="en-US" altLang="en-US" sz="2800">
              <a:solidFill>
                <a:schemeClr val="bg2"/>
              </a:solidFill>
              <a:ea typeface="ＭＳ Ｐゴシック" charset="-128"/>
            </a:endParaRPr>
          </a:p>
          <a:p>
            <a:pPr indent="0" algn="just" eaLnBrk="1" hangingPunct="1"/>
            <a:endParaRPr lang="en-US" altLang="en-US" sz="2800">
              <a:ea typeface="ＭＳ Ｐゴシック" charset="-128"/>
            </a:endParaRPr>
          </a:p>
          <a:p>
            <a:pPr indent="0" algn="just" eaLnBrk="1" hangingPunct="1"/>
            <a:endParaRPr lang="en-US" altLang="en-US" sz="2800">
              <a:ea typeface="ＭＳ Ｐゴシック" charset="-128"/>
            </a:endParaRPr>
          </a:p>
          <a:p>
            <a:pPr indent="0" algn="just" eaLnBrk="1" hangingPunct="1"/>
            <a:endParaRPr lang="en-US" altLang="en-US" sz="2800">
              <a:ea typeface="ＭＳ Ｐゴシック" charset="-128"/>
            </a:endParaRPr>
          </a:p>
          <a:p>
            <a:pPr indent="0" algn="just" eaLnBrk="1" hangingPunct="1"/>
            <a:endParaRPr lang="en-US" altLang="en-US" sz="2800">
              <a:ea typeface="ＭＳ Ｐゴシック" charset="-128"/>
            </a:endParaRPr>
          </a:p>
          <a:p>
            <a:pPr indent="0" algn="just" eaLnBrk="1" hangingPunct="1">
              <a:buFontTx/>
              <a:buNone/>
            </a:pPr>
            <a:endParaRPr lang="en-US" altLang="en-US" sz="2400">
              <a:solidFill>
                <a:schemeClr val="bg1"/>
              </a:solidFill>
              <a:ea typeface="ＭＳ Ｐゴシック" charset="-128"/>
            </a:endParaRPr>
          </a:p>
          <a:p>
            <a:pPr indent="0" algn="just" eaLnBrk="1" hangingPunct="1">
              <a:buFontTx/>
              <a:buNone/>
            </a:pPr>
            <a:r>
              <a:rPr lang="en-US" altLang="en-US" sz="2400">
                <a:ea typeface="ＭＳ Ｐゴシック" charset="-128"/>
              </a:rPr>
              <a:t>The target cost ($18.9 million) was set 14.1% below the benchmark ($22.0 million). The actual cost ($17.9 million) for the original scope under ran the target by 5.3% and underran </a:t>
            </a:r>
            <a:r>
              <a:rPr lang="en-US" altLang="en-US" sz="2400">
                <a:solidFill>
                  <a:srgbClr val="FFFFFF"/>
                </a:solidFill>
                <a:ea typeface="ＭＳ Ｐゴシック" charset="-128"/>
              </a:rPr>
              <a:t>the benchmark by 18.6%. </a:t>
            </a:r>
          </a:p>
          <a:p>
            <a:pPr indent="0" eaLnBrk="1" hangingPunct="1"/>
            <a:endParaRPr lang="en-US" altLang="en-US">
              <a:solidFill>
                <a:srgbClr val="000090"/>
              </a:solidFill>
              <a:ea typeface="ＭＳ Ｐゴシック" charset="-128"/>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Title 1"/>
          <p:cNvSpPr>
            <a:spLocks noGrp="1"/>
          </p:cNvSpPr>
          <p:nvPr>
            <p:ph type="title"/>
          </p:nvPr>
        </p:nvSpPr>
        <p:spPr/>
        <p:txBody>
          <a:bodyPr/>
          <a:lstStyle/>
          <a:p>
            <a:r>
              <a:rPr lang="en-US" altLang="en-US">
                <a:solidFill>
                  <a:srgbClr val="FFCC00"/>
                </a:solidFill>
                <a:ea typeface="ＭＳ Ｐゴシック" charset="-128"/>
              </a:rPr>
              <a:t>Sutter Fairfield MOB</a:t>
            </a:r>
          </a:p>
        </p:txBody>
      </p:sp>
      <p:sp>
        <p:nvSpPr>
          <p:cNvPr id="409603"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endParaRPr lang="en-US" altLang="en-US">
              <a:ea typeface="ＭＳ Ｐゴシック" charset="-128"/>
            </a:endParaRPr>
          </a:p>
        </p:txBody>
      </p:sp>
      <p:pic>
        <p:nvPicPr>
          <p:cNvPr id="409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1600200"/>
            <a:ext cx="92075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0" y="0"/>
            <a:ext cx="7570788" cy="706438"/>
          </a:xfrm>
        </p:spPr>
        <p:txBody>
          <a:bodyPr/>
          <a:lstStyle/>
          <a:p>
            <a:r>
              <a:rPr lang="en-US" altLang="en-US" sz="2000">
                <a:solidFill>
                  <a:srgbClr val="FF9900"/>
                </a:solidFill>
                <a:ea typeface="ＭＳ Ｐゴシック" charset="-128"/>
              </a:rPr>
              <a:t>Dave Koester, BMW Senior Project Manager, on using Lean Production Management on the BP ULSD Project</a:t>
            </a:r>
          </a:p>
        </p:txBody>
      </p:sp>
      <p:sp>
        <p:nvSpPr>
          <p:cNvPr id="410627" name="Rectangle 3"/>
          <p:cNvSpPr>
            <a:spLocks noGrp="1" noChangeArrowheads="1"/>
          </p:cNvSpPr>
          <p:nvPr>
            <p:ph type="body" idx="1"/>
          </p:nvPr>
        </p:nvSpPr>
        <p:spPr bwMode="auto">
          <a:xfrm>
            <a:off x="585788" y="911225"/>
            <a:ext cx="7772400" cy="535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600"/>
              </a:spcAft>
            </a:pPr>
            <a:r>
              <a:rPr lang="en-US" altLang="en-US" sz="2400">
                <a:ea typeface="ＭＳ Ｐゴシック" charset="-128"/>
              </a:rPr>
              <a:t>“Every large industrial project in Northwest Indiana and the south suburbs of Chicago has been over budget and has missed schedule for the last 20 years.  This method broke the cycle.”</a:t>
            </a:r>
          </a:p>
          <a:p>
            <a:pPr>
              <a:spcAft>
                <a:spcPts val="600"/>
              </a:spcAft>
            </a:pPr>
            <a:r>
              <a:rPr lang="en-US" altLang="en-US" sz="2400">
                <a:ea typeface="ＭＳ Ｐゴシック" charset="-128"/>
              </a:rPr>
              <a:t>“We have been striving for employee involvement and empowerment; this method gave us a vehicle to achieve it.”</a:t>
            </a:r>
          </a:p>
          <a:p>
            <a:pPr>
              <a:spcAft>
                <a:spcPts val="600"/>
              </a:spcAft>
            </a:pPr>
            <a:r>
              <a:rPr lang="en-US" altLang="en-US" sz="2400">
                <a:ea typeface="ＭＳ Ｐゴシック" charset="-128"/>
              </a:rPr>
              <a:t>“We now utilize the entire bodies of our field crews, not just from the neck down.”</a:t>
            </a:r>
          </a:p>
          <a:p>
            <a:pPr>
              <a:spcAft>
                <a:spcPts val="600"/>
              </a:spcAft>
            </a:pPr>
            <a:r>
              <a:rPr lang="en-US" altLang="en-US" sz="2400">
                <a:ea typeface="ＭＳ Ｐゴシック" charset="-128"/>
              </a:rPr>
              <a:t>“If we didn’t use the method on this project, I would have been begging for mercy [from the owner] months ago.”</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Line 19"/>
          <p:cNvSpPr>
            <a:spLocks noChangeShapeType="1"/>
          </p:cNvSpPr>
          <p:nvPr/>
        </p:nvSpPr>
        <p:spPr bwMode="auto">
          <a:xfrm>
            <a:off x="533400" y="2133600"/>
            <a:ext cx="838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043" name="Line 20"/>
          <p:cNvSpPr>
            <a:spLocks noChangeShapeType="1"/>
          </p:cNvSpPr>
          <p:nvPr/>
        </p:nvSpPr>
        <p:spPr bwMode="auto">
          <a:xfrm>
            <a:off x="762000" y="4481513"/>
            <a:ext cx="838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15044" name="Group 23"/>
          <p:cNvGrpSpPr>
            <a:grpSpLocks/>
          </p:cNvGrpSpPr>
          <p:nvPr/>
        </p:nvGrpSpPr>
        <p:grpSpPr bwMode="auto">
          <a:xfrm>
            <a:off x="984250" y="1416050"/>
            <a:ext cx="457200" cy="457200"/>
            <a:chOff x="1371600" y="1600200"/>
            <a:chExt cx="457200" cy="457200"/>
          </a:xfrm>
        </p:grpSpPr>
        <p:sp>
          <p:nvSpPr>
            <p:cNvPr id="215058" name="Text Box 22"/>
            <p:cNvSpPr txBox="1">
              <a:spLocks noChangeArrowheads="1"/>
            </p:cNvSpPr>
            <p:nvPr/>
          </p:nvSpPr>
          <p:spPr bwMode="auto">
            <a:xfrm>
              <a:off x="1447800" y="167640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a:latin typeface="Times" charset="0"/>
                </a:rPr>
                <a:t>2</a:t>
              </a:r>
            </a:p>
          </p:txBody>
        </p:sp>
        <p:sp>
          <p:nvSpPr>
            <p:cNvPr id="215059" name="AutoShape 37"/>
            <p:cNvSpPr>
              <a:spLocks noChangeArrowheads="1"/>
            </p:cNvSpPr>
            <p:nvPr/>
          </p:nvSpPr>
          <p:spPr bwMode="auto">
            <a:xfrm>
              <a:off x="1371600" y="1600200"/>
              <a:ext cx="4572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sp>
        <p:nvSpPr>
          <p:cNvPr id="215045" name="Rectangle 39"/>
          <p:cNvSpPr>
            <a:spLocks noChangeArrowheads="1"/>
          </p:cNvSpPr>
          <p:nvPr/>
        </p:nvSpPr>
        <p:spPr bwMode="auto">
          <a:xfrm>
            <a:off x="7837488"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FB0EE66D-FB32-5842-908D-55B12D548482}" type="slidenum">
              <a:rPr lang="en-GB" altLang="en-US">
                <a:solidFill>
                  <a:srgbClr val="000000"/>
                </a:solidFill>
                <a:ea typeface="ＭＳ Ｐゴシック" charset="-128"/>
              </a:rPr>
              <a:pPr eaLnBrk="1" hangingPunct="1">
                <a:buSzPct val="45000"/>
                <a:buFont typeface="StarSymbol" charset="0"/>
                <a:buNone/>
              </a:pPr>
              <a:t>12</a:t>
            </a:fld>
            <a:endParaRPr lang="en-GB" altLang="en-US">
              <a:solidFill>
                <a:srgbClr val="000000"/>
              </a:solidFill>
              <a:ea typeface="ＭＳ Ｐゴシック" charset="-128"/>
            </a:endParaRPr>
          </a:p>
        </p:txBody>
      </p:sp>
      <p:pic>
        <p:nvPicPr>
          <p:cNvPr id="215053" name="Picture 4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8863" y="4497388"/>
            <a:ext cx="49149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54" name="Picture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9188" y="2332038"/>
            <a:ext cx="44894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55" name="Picture 4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0125" y="0"/>
            <a:ext cx="49149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9" name="TextBox 15"/>
          <p:cNvSpPr txBox="1">
            <a:spLocks noChangeArrowheads="1"/>
          </p:cNvSpPr>
          <p:nvPr/>
        </p:nvSpPr>
        <p:spPr bwMode="auto">
          <a:xfrm>
            <a:off x="661988" y="846138"/>
            <a:ext cx="1211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Facade</a:t>
            </a:r>
          </a:p>
        </p:txBody>
      </p:sp>
      <p:grpSp>
        <p:nvGrpSpPr>
          <p:cNvPr id="215050" name="Group 22"/>
          <p:cNvGrpSpPr>
            <a:grpSpLocks/>
          </p:cNvGrpSpPr>
          <p:nvPr/>
        </p:nvGrpSpPr>
        <p:grpSpPr bwMode="auto">
          <a:xfrm>
            <a:off x="700088" y="2797175"/>
            <a:ext cx="1108075" cy="1204913"/>
            <a:chOff x="809937" y="2834303"/>
            <a:chExt cx="1108446" cy="1204297"/>
          </a:xfrm>
        </p:grpSpPr>
        <p:sp>
          <p:nvSpPr>
            <p:cNvPr id="2" name="Text Box 21"/>
            <p:cNvSpPr txBox="1">
              <a:spLocks noChangeArrowheads="1"/>
            </p:cNvSpPr>
            <p:nvPr/>
          </p:nvSpPr>
          <p:spPr bwMode="auto">
            <a:xfrm>
              <a:off x="1295400" y="358140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a:latin typeface="Times" charset="0"/>
                </a:rPr>
                <a:t>3</a:t>
              </a:r>
            </a:p>
          </p:txBody>
        </p:sp>
        <p:sp>
          <p:nvSpPr>
            <p:cNvPr id="215056" name="AutoShape 38"/>
            <p:cNvSpPr>
              <a:spLocks noChangeArrowheads="1"/>
            </p:cNvSpPr>
            <p:nvPr/>
          </p:nvSpPr>
          <p:spPr bwMode="auto">
            <a:xfrm>
              <a:off x="1219200" y="3581400"/>
              <a:ext cx="4572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5057" name="TextBox 16"/>
            <p:cNvSpPr txBox="1">
              <a:spLocks noChangeArrowheads="1"/>
            </p:cNvSpPr>
            <p:nvPr/>
          </p:nvSpPr>
          <p:spPr bwMode="auto">
            <a:xfrm>
              <a:off x="809937" y="2834303"/>
              <a:ext cx="11084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Mason</a:t>
              </a:r>
            </a:p>
          </p:txBody>
        </p:sp>
      </p:grpSp>
      <p:sp>
        <p:nvSpPr>
          <p:cNvPr id="215051" name="TextBox 17"/>
          <p:cNvSpPr txBox="1">
            <a:spLocks noChangeArrowheads="1"/>
          </p:cNvSpPr>
          <p:nvPr/>
        </p:nvSpPr>
        <p:spPr bwMode="auto">
          <a:xfrm>
            <a:off x="533400" y="4913313"/>
            <a:ext cx="1433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Concrete</a:t>
            </a:r>
          </a:p>
        </p:txBody>
      </p:sp>
      <p:grpSp>
        <p:nvGrpSpPr>
          <p:cNvPr id="215052" name="Group 21"/>
          <p:cNvGrpSpPr>
            <a:grpSpLocks/>
          </p:cNvGrpSpPr>
          <p:nvPr/>
        </p:nvGrpSpPr>
        <p:grpSpPr bwMode="auto">
          <a:xfrm>
            <a:off x="1104900" y="5537200"/>
            <a:ext cx="527050" cy="463550"/>
            <a:chOff x="1104458" y="5537447"/>
            <a:chExt cx="527007" cy="463991"/>
          </a:xfrm>
        </p:grpSpPr>
        <p:sp>
          <p:nvSpPr>
            <p:cNvPr id="3" name="AutoShape 38"/>
            <p:cNvSpPr>
              <a:spLocks noChangeArrowheads="1"/>
            </p:cNvSpPr>
            <p:nvPr/>
          </p:nvSpPr>
          <p:spPr bwMode="auto">
            <a:xfrm>
              <a:off x="1132300" y="5537447"/>
              <a:ext cx="4572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4" name="TextBox 19"/>
            <p:cNvSpPr txBox="1">
              <a:spLocks noChangeArrowheads="1"/>
            </p:cNvSpPr>
            <p:nvPr/>
          </p:nvSpPr>
          <p:spPr bwMode="auto">
            <a:xfrm>
              <a:off x="1104458" y="5539773"/>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30</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277813" y="0"/>
            <a:ext cx="8229600" cy="898525"/>
          </a:xfrm>
        </p:spPr>
        <p:txBody>
          <a:bodyPr/>
          <a:lstStyle/>
          <a:p>
            <a:pPr eaLnBrk="1" hangingPunct="1"/>
            <a:r>
              <a:rPr lang="en-US" altLang="en-US">
                <a:solidFill>
                  <a:srgbClr val="000000"/>
                </a:solidFill>
                <a:ea typeface="ＭＳ Ｐゴシック" charset="-128"/>
              </a:rPr>
              <a:t> </a:t>
            </a:r>
            <a:r>
              <a:rPr lang="en-US" altLang="en-US">
                <a:solidFill>
                  <a:schemeClr val="tx1"/>
                </a:solidFill>
                <a:ea typeface="ＭＳ Ｐゴシック" charset="-128"/>
              </a:rPr>
              <a:t>Key Features of Lean</a:t>
            </a:r>
          </a:p>
        </p:txBody>
      </p:sp>
      <p:sp>
        <p:nvSpPr>
          <p:cNvPr id="37891" name="Rectangle 3"/>
          <p:cNvSpPr>
            <a:spLocks noGrp="1" noChangeArrowheads="1"/>
          </p:cNvSpPr>
          <p:nvPr>
            <p:ph type="body" sz="half" idx="1"/>
          </p:nvPr>
        </p:nvSpPr>
        <p:spPr bwMode="auto">
          <a:xfrm>
            <a:off x="215900" y="860425"/>
            <a:ext cx="3894138" cy="5297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1800"/>
              </a:lnSpc>
              <a:spcAft>
                <a:spcPts val="1200"/>
              </a:spcAft>
              <a:buClr>
                <a:srgbClr val="0000FF"/>
              </a:buClr>
            </a:pPr>
            <a:r>
              <a:rPr lang="en-US" altLang="en-US" sz="2200">
                <a:ea typeface="ＭＳ Ｐゴシック" charset="-128"/>
              </a:rPr>
              <a:t>The larger system is the focus of management attention, not local optimization</a:t>
            </a:r>
          </a:p>
          <a:p>
            <a:pPr>
              <a:lnSpc>
                <a:spcPts val="1800"/>
              </a:lnSpc>
              <a:spcAft>
                <a:spcPts val="1200"/>
              </a:spcAft>
              <a:buClr>
                <a:srgbClr val="0000FF"/>
              </a:buClr>
              <a:buFont typeface="Times" charset="0"/>
              <a:buChar char="•"/>
            </a:pPr>
            <a:r>
              <a:rPr lang="en-US" altLang="en-US" sz="2200">
                <a:ea typeface="ＭＳ Ｐゴシック" charset="-128"/>
              </a:rPr>
              <a:t>Stakeholder interests are aligned through relational contracts</a:t>
            </a:r>
          </a:p>
          <a:p>
            <a:pPr>
              <a:lnSpc>
                <a:spcPts val="1800"/>
              </a:lnSpc>
              <a:spcAft>
                <a:spcPts val="1200"/>
              </a:spcAft>
              <a:buClr>
                <a:srgbClr val="0000FF"/>
              </a:buClr>
              <a:buFont typeface="Times" charset="0"/>
              <a:buChar char="•"/>
            </a:pPr>
            <a:r>
              <a:rPr lang="en-US" altLang="en-US" sz="2200">
                <a:ea typeface="ＭＳ Ｐゴシック" charset="-128"/>
              </a:rPr>
              <a:t>All product life cycle stages are considered in design</a:t>
            </a:r>
          </a:p>
          <a:p>
            <a:pPr>
              <a:lnSpc>
                <a:spcPts val="1800"/>
              </a:lnSpc>
              <a:spcBef>
                <a:spcPct val="0"/>
              </a:spcBef>
              <a:spcAft>
                <a:spcPts val="1200"/>
              </a:spcAft>
              <a:buClr>
                <a:srgbClr val="0000FF"/>
              </a:buClr>
              <a:buFont typeface="Times" charset="0"/>
              <a:buChar char="•"/>
            </a:pPr>
            <a:r>
              <a:rPr lang="en-US" altLang="en-US" sz="2200">
                <a:ea typeface="ＭＳ Ｐゴシック" charset="-128"/>
              </a:rPr>
              <a:t>Product and process are designed together; indeed, all design criteria are considered when generating and selecting from design options</a:t>
            </a:r>
          </a:p>
          <a:p>
            <a:pPr>
              <a:lnSpc>
                <a:spcPts val="1800"/>
              </a:lnSpc>
              <a:spcAft>
                <a:spcPts val="1200"/>
              </a:spcAft>
              <a:buClr>
                <a:srgbClr val="0000FF"/>
              </a:buClr>
              <a:buFont typeface="Times" charset="0"/>
              <a:buChar char="•"/>
            </a:pPr>
            <a:r>
              <a:rPr lang="en-US" altLang="en-US" sz="2200">
                <a:ea typeface="ＭＳ Ｐゴシック" charset="-128"/>
              </a:rPr>
              <a:t>Downstream players are involved in upstream work, and vice-versa</a:t>
            </a:r>
          </a:p>
          <a:p>
            <a:pPr>
              <a:lnSpc>
                <a:spcPts val="1800"/>
              </a:lnSpc>
              <a:spcAft>
                <a:spcPts val="1200"/>
              </a:spcAft>
              <a:buClr>
                <a:srgbClr val="0000FF"/>
              </a:buClr>
              <a:buFont typeface="Times" charset="0"/>
              <a:buChar char="•"/>
            </a:pPr>
            <a:endParaRPr lang="en-US" altLang="en-US" sz="2200">
              <a:ea typeface="ＭＳ Ｐゴシック" charset="-128"/>
            </a:endParaRPr>
          </a:p>
          <a:p>
            <a:pPr>
              <a:lnSpc>
                <a:spcPts val="1800"/>
              </a:lnSpc>
              <a:spcAft>
                <a:spcPts val="1200"/>
              </a:spcAft>
              <a:buClr>
                <a:srgbClr val="0000FF"/>
              </a:buClr>
              <a:buFontTx/>
              <a:buNone/>
            </a:pPr>
            <a:endParaRPr lang="en-US" altLang="en-US" sz="2200">
              <a:ea typeface="ＭＳ Ｐゴシック" charset="-128"/>
            </a:endParaRPr>
          </a:p>
          <a:p>
            <a:pPr>
              <a:lnSpc>
                <a:spcPts val="1800"/>
              </a:lnSpc>
              <a:spcAft>
                <a:spcPts val="1200"/>
              </a:spcAft>
              <a:buClr>
                <a:srgbClr val="0000FF"/>
              </a:buClr>
              <a:buFontTx/>
              <a:buNone/>
            </a:pPr>
            <a:endParaRPr lang="en-US" altLang="en-US" sz="2200">
              <a:ea typeface="ＭＳ Ｐゴシック" charset="-128"/>
            </a:endParaRPr>
          </a:p>
          <a:p>
            <a:pPr>
              <a:lnSpc>
                <a:spcPts val="1800"/>
              </a:lnSpc>
              <a:spcAft>
                <a:spcPts val="1200"/>
              </a:spcAft>
              <a:buClr>
                <a:srgbClr val="0000FF"/>
              </a:buClr>
              <a:buFontTx/>
              <a:buNone/>
            </a:pPr>
            <a:endParaRPr lang="en-US" altLang="en-US" sz="2200">
              <a:ea typeface="ＭＳ Ｐゴシック" charset="-128"/>
            </a:endParaRPr>
          </a:p>
          <a:p>
            <a:pPr eaLnBrk="1" hangingPunct="1">
              <a:lnSpc>
                <a:spcPts val="1800"/>
              </a:lnSpc>
              <a:spcAft>
                <a:spcPts val="1200"/>
              </a:spcAft>
              <a:buClr>
                <a:srgbClr val="0000FF"/>
              </a:buClr>
              <a:buFontTx/>
              <a:buNone/>
            </a:pPr>
            <a:endParaRPr lang="en-US" altLang="en-US" sz="2200">
              <a:ea typeface="ＭＳ Ｐゴシック" charset="-128"/>
            </a:endParaRPr>
          </a:p>
          <a:p>
            <a:pPr eaLnBrk="1" hangingPunct="1">
              <a:lnSpc>
                <a:spcPts val="1800"/>
              </a:lnSpc>
              <a:spcAft>
                <a:spcPts val="1200"/>
              </a:spcAft>
            </a:pPr>
            <a:endParaRPr lang="en-US" altLang="en-US" sz="2200">
              <a:ea typeface="ＭＳ Ｐゴシック" charset="-128"/>
            </a:endParaRPr>
          </a:p>
        </p:txBody>
      </p:sp>
      <p:sp>
        <p:nvSpPr>
          <p:cNvPr id="37892" name="Rectangle 4"/>
          <p:cNvSpPr>
            <a:spLocks noGrp="1" noChangeArrowheads="1"/>
          </p:cNvSpPr>
          <p:nvPr>
            <p:ph type="body" sz="half" idx="2"/>
          </p:nvPr>
        </p:nvSpPr>
        <p:spPr>
          <a:xfrm>
            <a:off x="4564063" y="598488"/>
            <a:ext cx="3967162" cy="5195887"/>
          </a:xfrm>
        </p:spPr>
        <p:txBody>
          <a:bodyPr vert="horz" wrap="square" lIns="91440" tIns="45720" rIns="91440" bIns="45720" numCol="1" anchor="t" anchorCtr="0" compatLnSpc="1">
            <a:prstTxWarp prst="textNoShape">
              <a:avLst/>
            </a:prstTxWarp>
          </a:bodyPr>
          <a:lstStyle/>
          <a:p>
            <a:pPr eaLnBrk="1" hangingPunct="1">
              <a:lnSpc>
                <a:spcPct val="60000"/>
              </a:lnSpc>
              <a:buClr>
                <a:srgbClr val="0000FF"/>
              </a:buClr>
              <a:buFont typeface="Times" charset="0"/>
              <a:buChar char="•"/>
            </a:pPr>
            <a:endParaRPr lang="en-US" altLang="en-US" sz="1800">
              <a:ea typeface="ＭＳ Ｐゴシック" charset="-128"/>
            </a:endParaRPr>
          </a:p>
          <a:p>
            <a:pPr>
              <a:lnSpc>
                <a:spcPts val="1500"/>
              </a:lnSpc>
              <a:spcAft>
                <a:spcPts val="1200"/>
              </a:spcAft>
              <a:buClr>
                <a:srgbClr val="0000FF"/>
              </a:buClr>
              <a:buFont typeface="Times" charset="0"/>
              <a:buChar char="•"/>
            </a:pPr>
            <a:r>
              <a:rPr lang="en-US" altLang="en-US" sz="2100">
                <a:ea typeface="ＭＳ Ｐゴシック" charset="-128"/>
              </a:rPr>
              <a:t>Necessity, the mother of invention, is self-imposed to cause innovation and learning</a:t>
            </a:r>
          </a:p>
          <a:p>
            <a:pPr>
              <a:lnSpc>
                <a:spcPts val="1500"/>
              </a:lnSpc>
              <a:spcAft>
                <a:spcPts val="1200"/>
              </a:spcAft>
              <a:buClr>
                <a:srgbClr val="0000FF"/>
              </a:buClr>
              <a:buFont typeface="Times" charset="0"/>
              <a:buChar char="•"/>
            </a:pPr>
            <a:r>
              <a:rPr lang="en-US" altLang="en-US" sz="2100">
                <a:ea typeface="ＭＳ Ｐゴシック" charset="-128"/>
              </a:rPr>
              <a:t>Variation is attacked and reduced —variation in work load, in process durations, in product quality, in plan reliability, …</a:t>
            </a:r>
          </a:p>
          <a:p>
            <a:pPr>
              <a:lnSpc>
                <a:spcPts val="1500"/>
              </a:lnSpc>
              <a:spcAft>
                <a:spcPts val="1200"/>
              </a:spcAft>
              <a:buClr>
                <a:srgbClr val="0000FF"/>
              </a:buClr>
              <a:buFont typeface="Times" charset="0"/>
              <a:buChar char="•"/>
            </a:pPr>
            <a:r>
              <a:rPr lang="en-US" altLang="en-US" sz="2100">
                <a:ea typeface="ＭＳ Ｐゴシック" charset="-128"/>
              </a:rPr>
              <a:t>Inventory, capacity, schedule and financial buffers are sized and located to perform their function of absorbing variability  that cannot yet be eliminated</a:t>
            </a:r>
          </a:p>
          <a:p>
            <a:pPr>
              <a:lnSpc>
                <a:spcPts val="1500"/>
              </a:lnSpc>
              <a:spcAft>
                <a:spcPts val="1200"/>
              </a:spcAft>
              <a:buClr>
                <a:srgbClr val="0000FF"/>
              </a:buClr>
              <a:buFont typeface="Times" charset="0"/>
              <a:buChar char="•"/>
            </a:pPr>
            <a:r>
              <a:rPr lang="en-US" altLang="en-US" sz="2100">
                <a:ea typeface="ＭＳ Ｐゴシック" charset="-128"/>
              </a:rPr>
              <a:t>The rule followed for release of work between connected specialists is: Flow where you can, Pull where you can’t, Push where you must</a:t>
            </a:r>
          </a:p>
          <a:p>
            <a:pPr>
              <a:lnSpc>
                <a:spcPts val="1500"/>
              </a:lnSpc>
              <a:spcAft>
                <a:spcPts val="1200"/>
              </a:spcAft>
              <a:buClr>
                <a:srgbClr val="0000FF"/>
              </a:buClr>
              <a:buFont typeface="Times" charset="0"/>
              <a:buChar char="•"/>
            </a:pPr>
            <a:r>
              <a:rPr lang="en-US" altLang="en-US" sz="2100">
                <a:ea typeface="ＭＳ Ｐゴシック" charset="-128"/>
              </a:rPr>
              <a:t>Activities are performed at the last responsible moment</a:t>
            </a:r>
          </a:p>
          <a:p>
            <a:pPr>
              <a:lnSpc>
                <a:spcPts val="1800"/>
              </a:lnSpc>
              <a:spcAft>
                <a:spcPts val="1200"/>
              </a:spcAft>
              <a:buClr>
                <a:srgbClr val="0000FF"/>
              </a:buClr>
              <a:buFont typeface="Times" charset="0"/>
              <a:buChar char="•"/>
            </a:pPr>
            <a:endParaRPr lang="en-US" altLang="en-US" sz="2200">
              <a:ea typeface="ＭＳ Ｐゴシック" charset="-128"/>
            </a:endParaRPr>
          </a:p>
          <a:p>
            <a:pPr>
              <a:lnSpc>
                <a:spcPts val="1800"/>
              </a:lnSpc>
              <a:spcAft>
                <a:spcPts val="1200"/>
              </a:spcAft>
              <a:buClr>
                <a:srgbClr val="0000FF"/>
              </a:buClr>
              <a:buFont typeface="Times" charset="0"/>
              <a:buChar char="•"/>
            </a:pPr>
            <a:r>
              <a:rPr lang="en-US" altLang="en-US" sz="2200">
                <a:ea typeface="ＭＳ Ｐゴシック" charset="-128"/>
              </a:rPr>
              <a:t> </a:t>
            </a:r>
          </a:p>
          <a:p>
            <a:pPr eaLnBrk="1" hangingPunct="1">
              <a:lnSpc>
                <a:spcPct val="60000"/>
              </a:lnSpc>
              <a:buClr>
                <a:srgbClr val="0000FF"/>
              </a:buClr>
              <a:buFont typeface="Times" charset="0"/>
              <a:buChar char="•"/>
            </a:pPr>
            <a:endParaRPr lang="en-US" altLang="en-US" sz="1900">
              <a:ea typeface="ＭＳ Ｐゴシック" charset="-128"/>
            </a:endParaRPr>
          </a:p>
          <a:p>
            <a:pPr eaLnBrk="1" hangingPunct="1">
              <a:lnSpc>
                <a:spcPct val="60000"/>
              </a:lnSpc>
              <a:buClr>
                <a:srgbClr val="0000FF"/>
              </a:buClr>
              <a:buFontTx/>
              <a:buNone/>
            </a:pPr>
            <a:endParaRPr lang="en-US" altLang="en-US" sz="1900">
              <a:ea typeface="ＭＳ Ｐゴシック" charset="-128"/>
            </a:endParaRPr>
          </a:p>
          <a:p>
            <a:pPr eaLnBrk="1" hangingPunct="1">
              <a:lnSpc>
                <a:spcPct val="60000"/>
              </a:lnSpc>
              <a:buClr>
                <a:srgbClr val="0000FF"/>
              </a:buClr>
              <a:buFontTx/>
              <a:buNone/>
            </a:pPr>
            <a:endParaRPr lang="en-US" altLang="en-US" sz="1900">
              <a:ea typeface="ＭＳ Ｐゴシック" charset="-128"/>
            </a:endParaRPr>
          </a:p>
          <a:p>
            <a:pPr eaLnBrk="1" hangingPunct="1">
              <a:lnSpc>
                <a:spcPct val="60000"/>
              </a:lnSpc>
              <a:buClr>
                <a:srgbClr val="0000FF"/>
              </a:buClr>
              <a:buFontTx/>
              <a:buNone/>
            </a:pPr>
            <a:endParaRPr lang="en-US" altLang="en-US" sz="1900">
              <a:ea typeface="ＭＳ Ｐゴシック" charset="-128"/>
            </a:endParaRPr>
          </a:p>
          <a:p>
            <a:pPr eaLnBrk="1" hangingPunct="1">
              <a:lnSpc>
                <a:spcPct val="60000"/>
              </a:lnSpc>
              <a:buClr>
                <a:srgbClr val="0000FF"/>
              </a:buClr>
              <a:buFont typeface="Times" charset="0"/>
              <a:buChar char="•"/>
            </a:pPr>
            <a:endParaRPr lang="en-US" altLang="en-US" sz="1900">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892">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892">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892">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892">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892">
                                            <p:txEl>
                                              <p:pRg st="5" end="5"/>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89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P spid="37892"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3698" name="Object 2"/>
          <p:cNvGraphicFramePr>
            <a:graphicFrameLocks noChangeAspect="1"/>
          </p:cNvGraphicFramePr>
          <p:nvPr/>
        </p:nvGraphicFramePr>
        <p:xfrm>
          <a:off x="1562100" y="304800"/>
          <a:ext cx="5649913" cy="7543800"/>
        </p:xfrm>
        <a:graphic>
          <a:graphicData uri="http://schemas.openxmlformats.org/presentationml/2006/ole">
            <mc:AlternateContent xmlns:mc="http://schemas.openxmlformats.org/markup-compatibility/2006">
              <mc:Choice xmlns:v="urn:schemas-microsoft-com:vml" Requires="v">
                <p:oleObj spid="_x0000_s413700" name="Visio" r:id="rId4" imgW="6553200" imgH="8293100" progId="">
                  <p:embed/>
                </p:oleObj>
              </mc:Choice>
              <mc:Fallback>
                <p:oleObj name="Visio" r:id="rId4" imgW="6553200" imgH="829310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2100" y="304800"/>
                        <a:ext cx="5649913" cy="754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3699" name="Text Box 3"/>
          <p:cNvSpPr txBox="1">
            <a:spLocks noChangeArrowheads="1"/>
          </p:cNvSpPr>
          <p:nvPr/>
        </p:nvSpPr>
        <p:spPr bwMode="auto">
          <a:xfrm>
            <a:off x="1295400" y="152400"/>
            <a:ext cx="670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2800"/>
              <a:t>Project Phases and Target Costing</a:t>
            </a: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5746" name="Object 2"/>
          <p:cNvGraphicFramePr>
            <a:graphicFrameLocks noChangeAspect="1"/>
          </p:cNvGraphicFramePr>
          <p:nvPr/>
        </p:nvGraphicFramePr>
        <p:xfrm>
          <a:off x="4259263" y="2101850"/>
          <a:ext cx="4832350" cy="3036888"/>
        </p:xfrm>
        <a:graphic>
          <a:graphicData uri="http://schemas.openxmlformats.org/presentationml/2006/ole">
            <mc:AlternateContent xmlns:mc="http://schemas.openxmlformats.org/markup-compatibility/2006">
              <mc:Choice xmlns:v="urn:schemas-microsoft-com:vml" Requires="v">
                <p:oleObj spid="_x0000_s415751" name="Visio" r:id="rId4" imgW="4394200" imgH="2768600" progId="">
                  <p:embed/>
                </p:oleObj>
              </mc:Choice>
              <mc:Fallback>
                <p:oleObj name="Visio" r:id="rId4" imgW="4394200" imgH="276860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9263" y="2101850"/>
                        <a:ext cx="4832350" cy="303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5747" name="Rectangle 3"/>
          <p:cNvSpPr>
            <a:spLocks noGrp="1" noChangeArrowheads="1"/>
          </p:cNvSpPr>
          <p:nvPr>
            <p:ph type="title"/>
          </p:nvPr>
        </p:nvSpPr>
        <p:spPr/>
        <p:txBody>
          <a:bodyPr/>
          <a:lstStyle/>
          <a:p>
            <a:r>
              <a:rPr lang="en-US" altLang="en-US">
                <a:solidFill>
                  <a:srgbClr val="FFFF66"/>
                </a:solidFill>
                <a:ea typeface="ＭＳ Ｐゴシック" charset="-128"/>
              </a:rPr>
              <a:t>Target Costing </a:t>
            </a:r>
          </a:p>
        </p:txBody>
      </p:sp>
      <p:sp>
        <p:nvSpPr>
          <p:cNvPr id="415748" name="Rectangle 5"/>
          <p:cNvSpPr>
            <a:spLocks noGrp="1" noChangeArrowheads="1"/>
          </p:cNvSpPr>
          <p:nvPr>
            <p:ph type="body" sz="half" idx="1"/>
          </p:nvPr>
        </p:nvSpPr>
        <p:spPr bwMode="auto">
          <a:xfrm>
            <a:off x="268288" y="1781175"/>
            <a:ext cx="4038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90000"/>
              </a:lnSpc>
            </a:pPr>
            <a:r>
              <a:rPr lang="en-US" altLang="en-US" sz="2800">
                <a:ea typeface="ＭＳ Ｐゴシック" charset="-128"/>
              </a:rPr>
              <a:t>Integrated team validates facility can be built for available funds</a:t>
            </a:r>
          </a:p>
          <a:p>
            <a:pPr marL="0" indent="0">
              <a:lnSpc>
                <a:spcPct val="90000"/>
              </a:lnSpc>
            </a:pPr>
            <a:r>
              <a:rPr lang="en-US" altLang="en-US" sz="2800">
                <a:ea typeface="ＭＳ Ｐゴシック" charset="-128"/>
              </a:rPr>
              <a:t>Sets target cost at or below allowable cost</a:t>
            </a:r>
          </a:p>
          <a:p>
            <a:pPr marL="0" indent="0">
              <a:lnSpc>
                <a:spcPct val="90000"/>
              </a:lnSpc>
            </a:pPr>
            <a:r>
              <a:rPr lang="en-US" altLang="en-US" sz="2800">
                <a:ea typeface="ＭＳ Ｐゴシック" charset="-128"/>
              </a:rPr>
              <a:t>Owner, architect and contractors work within market constraints</a:t>
            </a:r>
          </a:p>
        </p:txBody>
      </p:sp>
      <p:sp>
        <p:nvSpPr>
          <p:cNvPr id="415749" name="Text Box 4"/>
          <p:cNvSpPr txBox="1">
            <a:spLocks noChangeArrowheads="1"/>
          </p:cNvSpPr>
          <p:nvPr/>
        </p:nvSpPr>
        <p:spPr bwMode="auto">
          <a:xfrm>
            <a:off x="5294313" y="1508125"/>
            <a:ext cx="2644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pPr>
            <a:r>
              <a:rPr lang="en-US" altLang="en-US" sz="2000" b="1">
                <a:solidFill>
                  <a:srgbClr val="000000"/>
                </a:solidFill>
                <a:latin typeface="FrnkGothITC Bk BT" charset="0"/>
              </a:rPr>
              <a:t>FEEDBACK LOOP</a:t>
            </a:r>
          </a:p>
        </p:txBody>
      </p:sp>
      <p:sp>
        <p:nvSpPr>
          <p:cNvPr id="415750" name="TextBox 5"/>
          <p:cNvSpPr txBox="1">
            <a:spLocks noChangeArrowheads="1"/>
          </p:cNvSpPr>
          <p:nvPr/>
        </p:nvSpPr>
        <p:spPr bwMode="auto">
          <a:xfrm>
            <a:off x="423863" y="6415088"/>
            <a:ext cx="2295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a:t>© Glenn Ballard, 2009</a:t>
            </a:r>
          </a:p>
        </p:txBody>
      </p:sp>
    </p:spTree>
  </p:cSld>
  <p:clrMapOvr>
    <a:masterClrMapping/>
  </p:clrMapOvr>
  <p:transition>
    <p:fade thruBlk="1"/>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_s1057"/>
          <p:cNvSpPr>
            <a:spLocks noChangeArrowheads="1"/>
          </p:cNvSpPr>
          <p:nvPr/>
        </p:nvSpPr>
        <p:spPr bwMode="auto">
          <a:xfrm rot="5400000">
            <a:off x="1208088" y="3636963"/>
            <a:ext cx="1724025" cy="1851025"/>
          </a:xfrm>
          <a:prstGeom prst="ellipse">
            <a:avLst/>
          </a:prstGeom>
          <a:solidFill>
            <a:srgbClr val="808000">
              <a:alpha val="25882"/>
            </a:srgbClr>
          </a:solidFill>
          <a:ln w="28575">
            <a:solidFill>
              <a:srgbClr val="999933"/>
            </a:solidFill>
            <a:round/>
            <a:headEnd/>
            <a:tailEnd/>
          </a:ln>
        </p:spPr>
        <p:txBody>
          <a:bodyPr rot="10800000" vert="eaVert" anchor="ct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solidFill>
                <a:srgbClr val="FFFFFF"/>
              </a:solidFill>
              <a:ea typeface="ＭＳ Ｐゴシック" charset="-128"/>
            </a:endParaRPr>
          </a:p>
        </p:txBody>
      </p:sp>
      <p:sp>
        <p:nvSpPr>
          <p:cNvPr id="417795" name="_s1049"/>
          <p:cNvSpPr>
            <a:spLocks noChangeArrowheads="1"/>
          </p:cNvSpPr>
          <p:nvPr/>
        </p:nvSpPr>
        <p:spPr bwMode="auto">
          <a:xfrm rot="5400000">
            <a:off x="4348957" y="2510631"/>
            <a:ext cx="1722438" cy="1851025"/>
          </a:xfrm>
          <a:prstGeom prst="ellipse">
            <a:avLst/>
          </a:prstGeom>
          <a:solidFill>
            <a:srgbClr val="990000">
              <a:alpha val="25098"/>
            </a:srgbClr>
          </a:solidFill>
          <a:ln w="28575">
            <a:solidFill>
              <a:srgbClr val="A50021"/>
            </a:solidFill>
            <a:round/>
            <a:headEnd/>
            <a:tailEnd/>
          </a:ln>
        </p:spPr>
        <p:txBody>
          <a:bodyPr rot="10800000" vert="eaVert" anchor="ct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solidFill>
                <a:srgbClr val="FFFFFF"/>
              </a:solidFill>
              <a:ea typeface="ＭＳ Ｐゴシック" charset="-128"/>
            </a:endParaRPr>
          </a:p>
        </p:txBody>
      </p:sp>
      <p:sp>
        <p:nvSpPr>
          <p:cNvPr id="417796" name="_s1051"/>
          <p:cNvSpPr>
            <a:spLocks noChangeArrowheads="1"/>
          </p:cNvSpPr>
          <p:nvPr/>
        </p:nvSpPr>
        <p:spPr bwMode="auto">
          <a:xfrm rot="5400000">
            <a:off x="2441575" y="4021138"/>
            <a:ext cx="1722437" cy="1849438"/>
          </a:xfrm>
          <a:prstGeom prst="ellipse">
            <a:avLst/>
          </a:prstGeom>
          <a:solidFill>
            <a:srgbClr val="339966">
              <a:alpha val="25098"/>
            </a:srgbClr>
          </a:solidFill>
          <a:ln w="28575">
            <a:solidFill>
              <a:srgbClr val="008000"/>
            </a:solidFill>
            <a:round/>
            <a:headEnd/>
            <a:tailEnd/>
          </a:ln>
        </p:spPr>
        <p:txBody>
          <a:bodyPr rot="10800000" vert="eaVert" anchor="ct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solidFill>
                <a:srgbClr val="FFFFFF"/>
              </a:solidFill>
              <a:ea typeface="ＭＳ Ｐゴシック" charset="-128"/>
            </a:endParaRPr>
          </a:p>
        </p:txBody>
      </p:sp>
      <p:sp>
        <p:nvSpPr>
          <p:cNvPr id="417797" name="_s1053"/>
          <p:cNvSpPr>
            <a:spLocks noChangeArrowheads="1"/>
          </p:cNvSpPr>
          <p:nvPr/>
        </p:nvSpPr>
        <p:spPr bwMode="auto">
          <a:xfrm rot="5400000">
            <a:off x="3604419" y="3693319"/>
            <a:ext cx="1724025" cy="1747837"/>
          </a:xfrm>
          <a:prstGeom prst="ellipse">
            <a:avLst/>
          </a:prstGeom>
          <a:solidFill>
            <a:srgbClr val="B2B2B2">
              <a:alpha val="25098"/>
            </a:srgbClr>
          </a:solidFill>
          <a:ln w="28575">
            <a:solidFill>
              <a:srgbClr val="B2B2B2"/>
            </a:solidFill>
            <a:round/>
            <a:headEnd/>
            <a:tailEnd/>
          </a:ln>
        </p:spPr>
        <p:txBody>
          <a:bodyPr rot="10800000" vert="eaVert" anchor="ct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solidFill>
                <a:srgbClr val="FFFFFF"/>
              </a:solidFill>
              <a:ea typeface="ＭＳ Ｐゴシック" charset="-128"/>
            </a:endParaRPr>
          </a:p>
        </p:txBody>
      </p:sp>
      <p:sp>
        <p:nvSpPr>
          <p:cNvPr id="417798" name="_s1055"/>
          <p:cNvSpPr>
            <a:spLocks noChangeArrowheads="1"/>
          </p:cNvSpPr>
          <p:nvPr/>
        </p:nvSpPr>
        <p:spPr bwMode="auto">
          <a:xfrm rot="5400000">
            <a:off x="3532188" y="1471613"/>
            <a:ext cx="1722437" cy="1747837"/>
          </a:xfrm>
          <a:prstGeom prst="ellipse">
            <a:avLst/>
          </a:prstGeom>
          <a:solidFill>
            <a:srgbClr val="FF9900">
              <a:alpha val="25098"/>
            </a:srgbClr>
          </a:solidFill>
          <a:ln w="28575">
            <a:solidFill>
              <a:srgbClr val="FF9900"/>
            </a:solidFill>
            <a:round/>
            <a:headEnd/>
            <a:tailEnd/>
          </a:ln>
        </p:spPr>
        <p:txBody>
          <a:bodyPr rot="10800000" vert="eaVert" anchor="ct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solidFill>
                <a:srgbClr val="FFFFFF"/>
              </a:solidFill>
              <a:ea typeface="ＭＳ Ｐゴシック" charset="-128"/>
            </a:endParaRPr>
          </a:p>
        </p:txBody>
      </p:sp>
      <p:sp>
        <p:nvSpPr>
          <p:cNvPr id="417799" name="_s1059"/>
          <p:cNvSpPr>
            <a:spLocks noChangeArrowheads="1"/>
          </p:cNvSpPr>
          <p:nvPr/>
        </p:nvSpPr>
        <p:spPr bwMode="auto">
          <a:xfrm rot="5400000">
            <a:off x="489744" y="2488406"/>
            <a:ext cx="1722438" cy="1851025"/>
          </a:xfrm>
          <a:prstGeom prst="ellipse">
            <a:avLst/>
          </a:prstGeom>
          <a:solidFill>
            <a:srgbClr val="990000">
              <a:alpha val="25098"/>
            </a:srgbClr>
          </a:solidFill>
          <a:ln w="28575">
            <a:solidFill>
              <a:srgbClr val="A50021"/>
            </a:solidFill>
            <a:round/>
            <a:headEnd/>
            <a:tailEnd/>
          </a:ln>
        </p:spPr>
        <p:txBody>
          <a:bodyPr rot="10800000" vert="eaVert" anchor="ct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solidFill>
                <a:srgbClr val="FFFFFF"/>
              </a:solidFill>
              <a:ea typeface="ＭＳ Ｐゴシック" charset="-128"/>
            </a:endParaRPr>
          </a:p>
        </p:txBody>
      </p:sp>
      <p:sp>
        <p:nvSpPr>
          <p:cNvPr id="417800" name="_s1061"/>
          <p:cNvSpPr>
            <a:spLocks noChangeArrowheads="1"/>
          </p:cNvSpPr>
          <p:nvPr/>
        </p:nvSpPr>
        <p:spPr bwMode="auto">
          <a:xfrm rot="5400000">
            <a:off x="1208088" y="1339850"/>
            <a:ext cx="1724025" cy="1851025"/>
          </a:xfrm>
          <a:prstGeom prst="ellipse">
            <a:avLst/>
          </a:prstGeom>
          <a:solidFill>
            <a:srgbClr val="666699">
              <a:alpha val="25098"/>
            </a:srgbClr>
          </a:solidFill>
          <a:ln w="28575">
            <a:solidFill>
              <a:srgbClr val="666699"/>
            </a:solidFill>
            <a:round/>
            <a:headEnd/>
            <a:tailEnd/>
          </a:ln>
        </p:spPr>
        <p:txBody>
          <a:bodyPr rot="10800000" vert="eaVert" anchor="ct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solidFill>
                <a:srgbClr val="FFFFFF"/>
              </a:solidFill>
              <a:ea typeface="ＭＳ Ｐゴシック" charset="-128"/>
            </a:endParaRPr>
          </a:p>
        </p:txBody>
      </p:sp>
      <p:sp>
        <p:nvSpPr>
          <p:cNvPr id="417801" name="_s1063"/>
          <p:cNvSpPr>
            <a:spLocks noChangeArrowheads="1"/>
          </p:cNvSpPr>
          <p:nvPr/>
        </p:nvSpPr>
        <p:spPr bwMode="auto">
          <a:xfrm rot="5400000">
            <a:off x="2391569" y="2231231"/>
            <a:ext cx="1722438" cy="2365375"/>
          </a:xfrm>
          <a:prstGeom prst="ellipse">
            <a:avLst/>
          </a:prstGeom>
          <a:solidFill>
            <a:srgbClr val="FFFF00">
              <a:alpha val="25098"/>
            </a:srgbClr>
          </a:solidFill>
          <a:ln w="28575">
            <a:solidFill>
              <a:srgbClr val="B2B2B2"/>
            </a:solidFill>
            <a:round/>
            <a:headEnd/>
            <a:tailEnd/>
          </a:ln>
        </p:spPr>
        <p:txBody>
          <a:bodyPr rot="10800000" vert="eaVert" anchor="ct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solidFill>
                <a:srgbClr val="FFFFFF"/>
              </a:solidFill>
              <a:ea typeface="ＭＳ Ｐゴシック" charset="-128"/>
            </a:endParaRPr>
          </a:p>
        </p:txBody>
      </p:sp>
      <p:sp>
        <p:nvSpPr>
          <p:cNvPr id="417802" name="_s1065"/>
          <p:cNvSpPr>
            <a:spLocks noChangeArrowheads="1"/>
          </p:cNvSpPr>
          <p:nvPr/>
        </p:nvSpPr>
        <p:spPr bwMode="auto">
          <a:xfrm rot="5400000">
            <a:off x="2370138" y="957263"/>
            <a:ext cx="1722437" cy="1849437"/>
          </a:xfrm>
          <a:prstGeom prst="ellipse">
            <a:avLst/>
          </a:prstGeom>
          <a:solidFill>
            <a:srgbClr val="4C6D80">
              <a:alpha val="25098"/>
            </a:srgbClr>
          </a:solidFill>
          <a:ln w="28575">
            <a:solidFill>
              <a:srgbClr val="4C6D80"/>
            </a:solidFill>
            <a:round/>
            <a:headEnd/>
            <a:tailEnd/>
          </a:ln>
        </p:spPr>
        <p:txBody>
          <a:bodyPr rot="10800000" vert="eaVert" anchor="ct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solidFill>
                <a:srgbClr val="FFFFFF"/>
              </a:solidFill>
              <a:ea typeface="ＭＳ Ｐゴシック" charset="-128"/>
            </a:endParaRPr>
          </a:p>
        </p:txBody>
      </p:sp>
      <p:sp>
        <p:nvSpPr>
          <p:cNvPr id="417803" name="Text Box 15"/>
          <p:cNvSpPr txBox="1">
            <a:spLocks noChangeArrowheads="1"/>
          </p:cNvSpPr>
          <p:nvPr/>
        </p:nvSpPr>
        <p:spPr bwMode="auto">
          <a:xfrm>
            <a:off x="2811463" y="1447800"/>
            <a:ext cx="92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a:solidFill>
                  <a:srgbClr val="FFFFFF"/>
                </a:solidFill>
                <a:latin typeface="FrnkGothITC Bk BT" charset="0"/>
                <a:ea typeface="ＭＳ Ｐゴシック" charset="-128"/>
              </a:rPr>
              <a:t>M/E/P</a:t>
            </a:r>
          </a:p>
        </p:txBody>
      </p:sp>
      <p:sp>
        <p:nvSpPr>
          <p:cNvPr id="417804" name="Text Box 16"/>
          <p:cNvSpPr txBox="1">
            <a:spLocks noChangeArrowheads="1"/>
          </p:cNvSpPr>
          <p:nvPr/>
        </p:nvSpPr>
        <p:spPr bwMode="auto">
          <a:xfrm>
            <a:off x="2401888" y="2911475"/>
            <a:ext cx="16430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800" b="1">
                <a:solidFill>
                  <a:srgbClr val="FFFFFF"/>
                </a:solidFill>
                <a:latin typeface="FrnkGothITC Bk BT" charset="0"/>
                <a:ea typeface="ＭＳ Ｐゴシック" charset="-128"/>
              </a:rPr>
              <a:t>Cluster Leaders</a:t>
            </a:r>
          </a:p>
        </p:txBody>
      </p:sp>
      <p:sp>
        <p:nvSpPr>
          <p:cNvPr id="417805" name="Text Box 17"/>
          <p:cNvSpPr txBox="1">
            <a:spLocks noChangeArrowheads="1"/>
          </p:cNvSpPr>
          <p:nvPr/>
        </p:nvSpPr>
        <p:spPr bwMode="auto">
          <a:xfrm>
            <a:off x="4100513" y="2043113"/>
            <a:ext cx="1141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a:solidFill>
                  <a:srgbClr val="FFFFFF"/>
                </a:solidFill>
                <a:latin typeface="FrnkGothITC Bk BT" charset="0"/>
                <a:ea typeface="ＭＳ Ｐゴシック" charset="-128"/>
              </a:rPr>
              <a:t>Structure</a:t>
            </a:r>
          </a:p>
        </p:txBody>
      </p:sp>
      <p:sp>
        <p:nvSpPr>
          <p:cNvPr id="417806" name="Text Box 18"/>
          <p:cNvSpPr txBox="1">
            <a:spLocks noChangeArrowheads="1"/>
          </p:cNvSpPr>
          <p:nvPr/>
        </p:nvSpPr>
        <p:spPr bwMode="auto">
          <a:xfrm>
            <a:off x="3975100" y="4298950"/>
            <a:ext cx="1355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a:solidFill>
                  <a:srgbClr val="FFFFFF"/>
                </a:solidFill>
                <a:latin typeface="FrnkGothITC Bk BT" charset="0"/>
                <a:ea typeface="ＭＳ Ｐゴシック" charset="-128"/>
              </a:rPr>
              <a:t>Landscape</a:t>
            </a:r>
          </a:p>
        </p:txBody>
      </p:sp>
      <p:sp>
        <p:nvSpPr>
          <p:cNvPr id="417807" name="Text Box 19"/>
          <p:cNvSpPr txBox="1">
            <a:spLocks noChangeArrowheads="1"/>
          </p:cNvSpPr>
          <p:nvPr/>
        </p:nvSpPr>
        <p:spPr bwMode="auto">
          <a:xfrm>
            <a:off x="2560638" y="4973638"/>
            <a:ext cx="1495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a:solidFill>
                  <a:srgbClr val="FFFFFF"/>
                </a:solidFill>
                <a:latin typeface="FrnkGothITC Bk BT" charset="0"/>
                <a:ea typeface="ＭＳ Ｐゴシック" charset="-128"/>
              </a:rPr>
              <a:t>Material Handling</a:t>
            </a:r>
          </a:p>
        </p:txBody>
      </p:sp>
      <p:sp>
        <p:nvSpPr>
          <p:cNvPr id="417808" name="Text Box 20"/>
          <p:cNvSpPr txBox="1">
            <a:spLocks noChangeArrowheads="1"/>
          </p:cNvSpPr>
          <p:nvPr/>
        </p:nvSpPr>
        <p:spPr bwMode="auto">
          <a:xfrm>
            <a:off x="1114425" y="4187825"/>
            <a:ext cx="168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a:solidFill>
                  <a:srgbClr val="FFFFFF"/>
                </a:solidFill>
                <a:latin typeface="FrnkGothITC Bk BT" charset="0"/>
                <a:ea typeface="ＭＳ Ｐゴシック" charset="-128"/>
              </a:rPr>
              <a:t>Vertical Transportation</a:t>
            </a:r>
          </a:p>
        </p:txBody>
      </p:sp>
      <p:sp>
        <p:nvSpPr>
          <p:cNvPr id="417809" name="Text Box 21"/>
          <p:cNvSpPr txBox="1">
            <a:spLocks noChangeArrowheads="1"/>
          </p:cNvSpPr>
          <p:nvPr/>
        </p:nvSpPr>
        <p:spPr bwMode="auto">
          <a:xfrm>
            <a:off x="4438650" y="2994025"/>
            <a:ext cx="1709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a:solidFill>
                  <a:srgbClr val="FFFFFF"/>
                </a:solidFill>
                <a:latin typeface="FrnkGothITC Bk BT" charset="0"/>
                <a:ea typeface="ＭＳ Ｐゴシック" charset="-128"/>
              </a:rPr>
              <a:t>Site Improvements</a:t>
            </a:r>
          </a:p>
        </p:txBody>
      </p:sp>
      <p:sp>
        <p:nvSpPr>
          <p:cNvPr id="417810" name="Text Box 22"/>
          <p:cNvSpPr txBox="1">
            <a:spLocks noChangeArrowheads="1"/>
          </p:cNvSpPr>
          <p:nvPr/>
        </p:nvSpPr>
        <p:spPr bwMode="auto">
          <a:xfrm>
            <a:off x="665163" y="2992438"/>
            <a:ext cx="110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a:solidFill>
                  <a:srgbClr val="FFFFFF"/>
                </a:solidFill>
                <a:latin typeface="FrnkGothITC Bk BT" charset="0"/>
                <a:ea typeface="ＭＳ Ｐゴシック" charset="-128"/>
              </a:rPr>
              <a:t>Interior/ Finishes</a:t>
            </a:r>
          </a:p>
        </p:txBody>
      </p:sp>
      <p:sp>
        <p:nvSpPr>
          <p:cNvPr id="417811" name="Text Box 23"/>
          <p:cNvSpPr txBox="1">
            <a:spLocks noChangeArrowheads="1"/>
          </p:cNvSpPr>
          <p:nvPr/>
        </p:nvSpPr>
        <p:spPr bwMode="auto">
          <a:xfrm>
            <a:off x="1112838" y="1800225"/>
            <a:ext cx="142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defTabSz="457200" eaLnBrk="0" hangingPunct="0">
              <a:defRPr sz="2400">
                <a:solidFill>
                  <a:schemeClr val="tx1"/>
                </a:solidFill>
                <a:latin typeface="Arial" charset="0"/>
                <a:ea typeface="ヒラギノ角ゴ Pro W3" charset="-128"/>
              </a:defRPr>
            </a:lvl1pPr>
            <a:lvl2pPr marL="37931725" indent="-37474525" defTabSz="457200"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a:solidFill>
                  <a:srgbClr val="FFFFFF"/>
                </a:solidFill>
                <a:latin typeface="FrnkGothITC Bk BT" charset="0"/>
                <a:ea typeface="ＭＳ Ｐゴシック" charset="-128"/>
              </a:rPr>
              <a:t>Building Envelope</a:t>
            </a:r>
          </a:p>
        </p:txBody>
      </p:sp>
      <p:sp>
        <p:nvSpPr>
          <p:cNvPr id="417812" name="Rectangle 25"/>
          <p:cNvSpPr>
            <a:spLocks noGrp="1" noChangeArrowheads="1"/>
          </p:cNvSpPr>
          <p:nvPr>
            <p:ph type="title"/>
          </p:nvPr>
        </p:nvSpPr>
        <p:spPr>
          <a:xfrm>
            <a:off x="457200" y="-19050"/>
            <a:ext cx="8229600" cy="1143000"/>
          </a:xfrm>
        </p:spPr>
        <p:txBody>
          <a:bodyPr/>
          <a:lstStyle/>
          <a:p>
            <a:r>
              <a:rPr lang="en-US" altLang="en-US">
                <a:ea typeface="ＭＳ Ｐゴシック" charset="-128"/>
              </a:rPr>
              <a:t>Target Value Design Clusters</a:t>
            </a:r>
          </a:p>
        </p:txBody>
      </p:sp>
      <p:sp>
        <p:nvSpPr>
          <p:cNvPr id="417813" name="Rectangle 27"/>
          <p:cNvSpPr>
            <a:spLocks noGrp="1" noChangeArrowheads="1"/>
          </p:cNvSpPr>
          <p:nvPr>
            <p:ph type="body" sz="half" idx="2"/>
          </p:nvPr>
        </p:nvSpPr>
        <p:spPr bwMode="auto">
          <a:xfrm>
            <a:off x="6007100" y="1447800"/>
            <a:ext cx="31369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80000"/>
              </a:lnSpc>
            </a:pPr>
            <a:r>
              <a:rPr lang="en-US" altLang="en-US" sz="2400">
                <a:ea typeface="ＭＳ Ｐゴシック" charset="-128"/>
              </a:rPr>
              <a:t>Cardinal Rule: </a:t>
            </a:r>
            <a:br>
              <a:rPr lang="en-US" altLang="en-US" sz="2400">
                <a:ea typeface="ＭＳ Ｐゴシック" charset="-128"/>
              </a:rPr>
            </a:br>
            <a:r>
              <a:rPr lang="en-US" altLang="en-US" sz="2400">
                <a:ea typeface="ＭＳ Ｐゴシック" charset="-128"/>
              </a:rPr>
              <a:t>“The target cost of a facility can never be exceeded.” </a:t>
            </a:r>
          </a:p>
          <a:p>
            <a:pPr marL="0" indent="0">
              <a:lnSpc>
                <a:spcPct val="80000"/>
              </a:lnSpc>
            </a:pPr>
            <a:r>
              <a:rPr lang="en-US" altLang="en-US" sz="2400">
                <a:ea typeface="ＭＳ Ｐゴシック" charset="-128"/>
              </a:rPr>
              <a:t>Teams composed of A/Es and contractors</a:t>
            </a:r>
          </a:p>
          <a:p>
            <a:pPr marL="0" indent="0">
              <a:lnSpc>
                <a:spcPct val="80000"/>
              </a:lnSpc>
            </a:pPr>
            <a:r>
              <a:rPr lang="en-US" altLang="en-US" sz="2400">
                <a:ea typeface="ＭＳ Ｐゴシック" charset="-128"/>
              </a:rPr>
              <a:t>Each designs to a target cost</a:t>
            </a:r>
          </a:p>
          <a:p>
            <a:pPr marL="0" indent="0">
              <a:lnSpc>
                <a:spcPct val="80000"/>
              </a:lnSpc>
            </a:pPr>
            <a:r>
              <a:rPr lang="en-US" altLang="en-US" sz="2400">
                <a:ea typeface="ＭＳ Ｐゴシック" charset="-128"/>
              </a:rPr>
              <a:t>Targets adjusted up and down to maintain project target cost</a:t>
            </a:r>
          </a:p>
        </p:txBody>
      </p:sp>
    </p:spTree>
  </p:cSld>
  <p:clrMapOvr>
    <a:masterClrMapping/>
  </p:clrMapOvr>
  <p:transition>
    <p:fade thruBlk="1"/>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lstStyle/>
          <a:p>
            <a:pPr eaLnBrk="1" hangingPunct="1"/>
            <a:endParaRPr lang="en-US" altLang="en-US">
              <a:ea typeface="ＭＳ Ｐゴシック" charset="-128"/>
            </a:endParaRPr>
          </a:p>
        </p:txBody>
      </p:sp>
      <p:sp>
        <p:nvSpPr>
          <p:cNvPr id="4198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eaLnBrk="1" hangingPunct="1"/>
            <a:endParaRPr lang="en-US" altLang="en-US">
              <a:ea typeface="ＭＳ Ｐゴシック" charset="-128"/>
            </a:endParaRPr>
          </a:p>
        </p:txBody>
      </p:sp>
      <p:sp>
        <p:nvSpPr>
          <p:cNvPr id="419844"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pic>
        <p:nvPicPr>
          <p:cNvPr id="419845" name="Picture 5"/>
          <p:cNvPicPr>
            <a:picLocks noChangeAspect="1" noChangeArrowheads="1"/>
          </p:cNvPicPr>
          <p:nvPr/>
        </p:nvPicPr>
        <p:blipFill>
          <a:blip r:embed="rId3">
            <a:extLst>
              <a:ext uri="{28A0092B-C50C-407E-A947-70E740481C1C}">
                <a14:useLocalDpi xmlns:a14="http://schemas.microsoft.com/office/drawing/2010/main" val="0"/>
              </a:ext>
            </a:extLst>
          </a:blip>
          <a:srcRect l="3125" t="16667" r="18750" b="11458"/>
          <a:stretch>
            <a:fillRect/>
          </a:stretch>
        </p:blipFill>
        <p:spPr bwMode="auto">
          <a:xfrm>
            <a:off x="0" y="369888"/>
            <a:ext cx="9144000" cy="631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Group 2"/>
          <p:cNvGraphicFramePr>
            <a:graphicFrameLocks noGrp="1"/>
          </p:cNvGraphicFramePr>
          <p:nvPr/>
        </p:nvGraphicFramePr>
        <p:xfrm>
          <a:off x="914400" y="1447800"/>
          <a:ext cx="7391400" cy="4700588"/>
        </p:xfrm>
        <a:graphic>
          <a:graphicData uri="http://schemas.openxmlformats.org/drawingml/2006/table">
            <a:tbl>
              <a:tblPr/>
              <a:tblGrid>
                <a:gridCol w="2236788"/>
                <a:gridCol w="1982787"/>
                <a:gridCol w="3171825"/>
              </a:tblGrid>
              <a:tr h="1160463">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charset="0"/>
                          <a:ea typeface="ヒラギノ角ゴ Pro W3" charset="-128"/>
                        </a:rPr>
                        <a:t>St. Olaf College Fieldhouse</a:t>
                      </a:r>
                      <a:endParaRPr kumimoji="0" lang="en-US" altLang="en-US" sz="44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charset="0"/>
                          <a:ea typeface="ヒラギノ角ゴ Pro W3" charset="-128"/>
                        </a:rPr>
                        <a:t>Carleton College Recreation Center</a:t>
                      </a:r>
                      <a:endParaRPr kumimoji="0" lang="en-US" altLang="en-US" sz="44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3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Completion Date</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August 2002</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April 2000</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595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Project Duration</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14 months</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24 months</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595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Gross Square Feet</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114,000</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85,414</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2235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Total Cost (incl. A/E &amp; CM fees )</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$11,716,836</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$13,533,179</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595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Cost per square foot</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$102.79</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ヒラギノ角ゴ Pro W3" charset="-128"/>
                        </a:rPr>
                        <a:t>$158.44</a:t>
                      </a:r>
                      <a:endParaRPr kumimoji="0" lang="en-US" altLang="en-US" sz="3600" b="0" i="0" u="none" strike="noStrike" cap="none" normalizeH="0" baseline="0">
                        <a:ln>
                          <a:noFill/>
                        </a:ln>
                        <a:solidFill>
                          <a:schemeClr val="tx1"/>
                        </a:solidFill>
                        <a:effectLst/>
                        <a:latin typeface="Arial" charset="0"/>
                        <a:ea typeface="ヒラギノ角ゴ Pro W3"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21920" name="Rectangle 2"/>
          <p:cNvSpPr txBox="1">
            <a:spLocks noChangeArrowheads="1"/>
          </p:cNvSpPr>
          <p:nvPr/>
        </p:nvSpPr>
        <p:spPr bwMode="auto">
          <a:xfrm>
            <a:off x="390525" y="152400"/>
            <a:ext cx="85629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ヒラギノ角ゴ Pro W3" charset="-128"/>
              </a:defRPr>
            </a:lvl1pPr>
            <a:lvl2pPr marL="37931725" indent="-37474525"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ヒラギノ角ゴ Pro W3"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ヒラギノ角ゴ Pro W3"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ヒラギノ角ゴ Pro W3"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ヒラギノ角ゴ Pro W3" charset="-128"/>
              </a:defRPr>
            </a:lvl9pPr>
          </a:lstStyle>
          <a:p>
            <a:pPr eaLnBrk="1" hangingPunct="1"/>
            <a:r>
              <a:rPr lang="en-GB" altLang="en-US" sz="2800" b="1">
                <a:solidFill>
                  <a:srgbClr val="FFFF66"/>
                </a:solidFill>
                <a:latin typeface="Calibri" charset="0"/>
              </a:rPr>
              <a:t>Target Costing vs. Conventional Project Management </a:t>
            </a:r>
          </a:p>
        </p:txBody>
      </p:sp>
      <p:sp>
        <p:nvSpPr>
          <p:cNvPr id="421921" name="TextBox 3"/>
          <p:cNvSpPr txBox="1">
            <a:spLocks noChangeArrowheads="1"/>
          </p:cNvSpPr>
          <p:nvPr/>
        </p:nvSpPr>
        <p:spPr bwMode="auto">
          <a:xfrm>
            <a:off x="423863" y="6415088"/>
            <a:ext cx="2962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a:t>Courtesy of the Boldt Companies</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0"/>
            <a:ext cx="8674100"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ChangeArrowheads="1"/>
          </p:cNvSpPr>
          <p:nvPr/>
        </p:nvSpPr>
        <p:spPr bwMode="auto">
          <a:xfrm>
            <a:off x="533400" y="969963"/>
            <a:ext cx="82296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Aft>
                <a:spcPts val="1400"/>
              </a:spcAft>
            </a:pPr>
            <a:r>
              <a:rPr lang="en-US" altLang="en-US" sz="3200" b="1"/>
              <a:t>Under Budget and Ahead of Schedule</a:t>
            </a:r>
          </a:p>
          <a:p>
            <a:pPr eaLnBrk="1" hangingPunct="1">
              <a:spcAft>
                <a:spcPts val="1400"/>
              </a:spcAft>
            </a:pPr>
            <a:r>
              <a:rPr lang="en-US" altLang="en-US" sz="3200"/>
              <a:t>3.5 months ahead of schedule –70 additional days of clinic revenue translating into nearly $1 mil. in the expanded imaging service line functions and additional revenue in the 2006 year.</a:t>
            </a:r>
          </a:p>
          <a:p>
            <a:pPr eaLnBrk="1" hangingPunct="1">
              <a:spcAft>
                <a:spcPts val="1400"/>
              </a:spcAft>
            </a:pPr>
            <a:r>
              <a:rPr lang="en-US" altLang="en-US" sz="3200"/>
              <a:t>Below the budget in spite of additional equipment costs and added service line.</a:t>
            </a:r>
          </a:p>
        </p:txBody>
      </p:sp>
      <p:sp>
        <p:nvSpPr>
          <p:cNvPr id="425987" name="Text Box 3"/>
          <p:cNvSpPr txBox="1">
            <a:spLocks noChangeArrowheads="1"/>
          </p:cNvSpPr>
          <p:nvPr/>
        </p:nvSpPr>
        <p:spPr bwMode="auto">
          <a:xfrm>
            <a:off x="523875" y="420688"/>
            <a:ext cx="723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pPr>
            <a:r>
              <a:rPr lang="en-US" altLang="en-US" sz="2800" b="1">
                <a:solidFill>
                  <a:srgbClr val="FFCC00"/>
                </a:solidFill>
              </a:rPr>
              <a:t>Shawano Clinic</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558800"/>
            <a:ext cx="90932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1066800" y="609600"/>
            <a:ext cx="7239000" cy="1066800"/>
          </a:xfrm>
          <a:solidFill>
            <a:schemeClr val="bg2"/>
          </a:solidFill>
        </p:spPr>
        <p:txBody>
          <a:bodyPr/>
          <a:lstStyle/>
          <a:p>
            <a:r>
              <a:rPr lang="en-US" altLang="en-US">
                <a:solidFill>
                  <a:srgbClr val="FFFF00"/>
                </a:solidFill>
                <a:ea typeface="ＭＳ Ｐゴシック" charset="-128"/>
              </a:rPr>
              <a:t>Set-Based Design</a:t>
            </a:r>
          </a:p>
        </p:txBody>
      </p:sp>
      <p:sp>
        <p:nvSpPr>
          <p:cNvPr id="429059" name="Rectangle 3"/>
          <p:cNvSpPr>
            <a:spLocks noGrp="1" noChangeArrowheads="1"/>
          </p:cNvSpPr>
          <p:nvPr>
            <p:ph type="body" idx="1"/>
          </p:nvPr>
        </p:nvSpPr>
        <p:spPr bwMode="auto">
          <a:xfrm>
            <a:off x="941388" y="1851025"/>
            <a:ext cx="742315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pPr>
            <a:r>
              <a:rPr lang="en-US" altLang="en-US">
                <a:ea typeface="ＭＳ Ｐゴシック" charset="-128"/>
              </a:rPr>
              <a:t>“Preventing engineers from making premature design decisions is a big part of my job.” (Toyota’s Manager of Product Engineering)</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6" name="Oval 2"/>
          <p:cNvSpPr>
            <a:spLocks noChangeArrowheads="1"/>
          </p:cNvSpPr>
          <p:nvPr/>
        </p:nvSpPr>
        <p:spPr bwMode="auto">
          <a:xfrm>
            <a:off x="1295400" y="914400"/>
            <a:ext cx="5715000" cy="5257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6067" name="Text Box 3"/>
          <p:cNvSpPr txBox="1">
            <a:spLocks noChangeArrowheads="1"/>
          </p:cNvSpPr>
          <p:nvPr/>
        </p:nvSpPr>
        <p:spPr bwMode="auto">
          <a:xfrm>
            <a:off x="5105400" y="2286000"/>
            <a:ext cx="144938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Concrete</a:t>
            </a:r>
          </a:p>
        </p:txBody>
      </p:sp>
      <p:sp>
        <p:nvSpPr>
          <p:cNvPr id="216068" name="Text Box 4"/>
          <p:cNvSpPr txBox="1">
            <a:spLocks noChangeArrowheads="1"/>
          </p:cNvSpPr>
          <p:nvPr/>
        </p:nvSpPr>
        <p:spPr bwMode="auto">
          <a:xfrm>
            <a:off x="1447800" y="3276600"/>
            <a:ext cx="1414463"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Carpenter</a:t>
            </a:r>
          </a:p>
        </p:txBody>
      </p:sp>
      <p:sp>
        <p:nvSpPr>
          <p:cNvPr id="216069" name="Text Box 5"/>
          <p:cNvSpPr txBox="1">
            <a:spLocks noChangeArrowheads="1"/>
          </p:cNvSpPr>
          <p:nvPr/>
        </p:nvSpPr>
        <p:spPr bwMode="auto">
          <a:xfrm>
            <a:off x="4038600" y="1219200"/>
            <a:ext cx="1066800" cy="485775"/>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latin typeface="Times" charset="0"/>
              </a:rPr>
              <a:t>Mason</a:t>
            </a:r>
          </a:p>
        </p:txBody>
      </p:sp>
      <p:sp>
        <p:nvSpPr>
          <p:cNvPr id="216070" name="Text Box 6"/>
          <p:cNvSpPr txBox="1">
            <a:spLocks noChangeArrowheads="1"/>
          </p:cNvSpPr>
          <p:nvPr/>
        </p:nvSpPr>
        <p:spPr bwMode="auto">
          <a:xfrm>
            <a:off x="2057400" y="1828800"/>
            <a:ext cx="1076325"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Facade</a:t>
            </a:r>
          </a:p>
        </p:txBody>
      </p:sp>
      <p:sp>
        <p:nvSpPr>
          <p:cNvPr id="216071" name="Text Box 7"/>
          <p:cNvSpPr txBox="1">
            <a:spLocks noChangeArrowheads="1"/>
          </p:cNvSpPr>
          <p:nvPr/>
        </p:nvSpPr>
        <p:spPr bwMode="auto">
          <a:xfrm>
            <a:off x="3733800" y="5410200"/>
            <a:ext cx="137953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Electrical</a:t>
            </a:r>
          </a:p>
        </p:txBody>
      </p:sp>
      <p:sp>
        <p:nvSpPr>
          <p:cNvPr id="216072" name="AutoShape 8"/>
          <p:cNvSpPr>
            <a:spLocks noChangeArrowheads="1"/>
          </p:cNvSpPr>
          <p:nvPr/>
        </p:nvSpPr>
        <p:spPr bwMode="auto">
          <a:xfrm>
            <a:off x="1676400" y="25908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6073" name="AutoShape 9"/>
          <p:cNvSpPr>
            <a:spLocks noChangeArrowheads="1"/>
          </p:cNvSpPr>
          <p:nvPr/>
        </p:nvSpPr>
        <p:spPr bwMode="auto">
          <a:xfrm>
            <a:off x="3124200" y="12954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6074" name="AutoShape 10"/>
          <p:cNvSpPr>
            <a:spLocks noChangeArrowheads="1"/>
          </p:cNvSpPr>
          <p:nvPr/>
        </p:nvSpPr>
        <p:spPr bwMode="auto">
          <a:xfrm>
            <a:off x="5334000" y="17526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6075" name="AutoShape 11"/>
          <p:cNvSpPr>
            <a:spLocks noChangeArrowheads="1"/>
          </p:cNvSpPr>
          <p:nvPr/>
        </p:nvSpPr>
        <p:spPr bwMode="auto">
          <a:xfrm>
            <a:off x="1600200" y="41148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6076" name="Line 12"/>
          <p:cNvSpPr>
            <a:spLocks noChangeShapeType="1"/>
          </p:cNvSpPr>
          <p:nvPr/>
        </p:nvSpPr>
        <p:spPr bwMode="auto">
          <a:xfrm flipH="1" flipV="1">
            <a:off x="5867400" y="20574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6077" name="Line 13"/>
          <p:cNvSpPr>
            <a:spLocks noChangeShapeType="1"/>
          </p:cNvSpPr>
          <p:nvPr/>
        </p:nvSpPr>
        <p:spPr bwMode="auto">
          <a:xfrm flipH="1" flipV="1">
            <a:off x="5105400" y="1676400"/>
            <a:ext cx="304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6078" name="Line 14"/>
          <p:cNvSpPr>
            <a:spLocks noChangeShapeType="1"/>
          </p:cNvSpPr>
          <p:nvPr/>
        </p:nvSpPr>
        <p:spPr bwMode="auto">
          <a:xfrm flipH="1">
            <a:off x="3657600" y="1371600"/>
            <a:ext cx="381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6079" name="Line 15"/>
          <p:cNvSpPr>
            <a:spLocks noChangeShapeType="1"/>
          </p:cNvSpPr>
          <p:nvPr/>
        </p:nvSpPr>
        <p:spPr bwMode="auto">
          <a:xfrm flipH="1">
            <a:off x="2743200" y="15240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6080" name="Line 16"/>
          <p:cNvSpPr>
            <a:spLocks noChangeShapeType="1"/>
          </p:cNvSpPr>
          <p:nvPr/>
        </p:nvSpPr>
        <p:spPr bwMode="auto">
          <a:xfrm flipH="1">
            <a:off x="2133600" y="2286000"/>
            <a:ext cx="152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6081" name="Line 17"/>
          <p:cNvSpPr>
            <a:spLocks noChangeShapeType="1"/>
          </p:cNvSpPr>
          <p:nvPr/>
        </p:nvSpPr>
        <p:spPr bwMode="auto">
          <a:xfrm flipH="1">
            <a:off x="1905000" y="29718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6082" name="Line 18"/>
          <p:cNvSpPr>
            <a:spLocks noChangeShapeType="1"/>
          </p:cNvSpPr>
          <p:nvPr/>
        </p:nvSpPr>
        <p:spPr bwMode="auto">
          <a:xfrm>
            <a:off x="1828800" y="3810000"/>
            <a:ext cx="76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6083" name="Line 19"/>
          <p:cNvSpPr>
            <a:spLocks noChangeShapeType="1"/>
          </p:cNvSpPr>
          <p:nvPr/>
        </p:nvSpPr>
        <p:spPr bwMode="auto">
          <a:xfrm>
            <a:off x="1905000" y="44958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6084" name="Text Box 20"/>
          <p:cNvSpPr txBox="1">
            <a:spLocks noChangeArrowheads="1"/>
          </p:cNvSpPr>
          <p:nvPr/>
        </p:nvSpPr>
        <p:spPr bwMode="auto">
          <a:xfrm>
            <a:off x="5715000" y="4191000"/>
            <a:ext cx="83978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Paint</a:t>
            </a:r>
          </a:p>
        </p:txBody>
      </p:sp>
      <p:sp>
        <p:nvSpPr>
          <p:cNvPr id="216085" name="AutoShape 21"/>
          <p:cNvSpPr>
            <a:spLocks noChangeArrowheads="1"/>
          </p:cNvSpPr>
          <p:nvPr/>
        </p:nvSpPr>
        <p:spPr bwMode="auto">
          <a:xfrm>
            <a:off x="2743200" y="54864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6086" name="AutoShape 22"/>
          <p:cNvSpPr>
            <a:spLocks noChangeArrowheads="1"/>
          </p:cNvSpPr>
          <p:nvPr/>
        </p:nvSpPr>
        <p:spPr bwMode="auto">
          <a:xfrm>
            <a:off x="5257800" y="50292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6087" name="Line 23"/>
          <p:cNvSpPr>
            <a:spLocks noChangeShapeType="1"/>
          </p:cNvSpPr>
          <p:nvPr/>
        </p:nvSpPr>
        <p:spPr bwMode="auto">
          <a:xfrm>
            <a:off x="2514600" y="5181600"/>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6088" name="Line 24"/>
          <p:cNvSpPr>
            <a:spLocks noChangeShapeType="1"/>
          </p:cNvSpPr>
          <p:nvPr/>
        </p:nvSpPr>
        <p:spPr bwMode="auto">
          <a:xfrm flipV="1">
            <a:off x="3276600" y="5638800"/>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6089" name="Line 25"/>
          <p:cNvSpPr>
            <a:spLocks noChangeShapeType="1"/>
          </p:cNvSpPr>
          <p:nvPr/>
        </p:nvSpPr>
        <p:spPr bwMode="auto">
          <a:xfrm flipV="1">
            <a:off x="5105400" y="5410200"/>
            <a:ext cx="304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6090" name="Line 26"/>
          <p:cNvSpPr>
            <a:spLocks noChangeShapeType="1"/>
          </p:cNvSpPr>
          <p:nvPr/>
        </p:nvSpPr>
        <p:spPr bwMode="auto">
          <a:xfrm flipV="1">
            <a:off x="5791200" y="4648200"/>
            <a:ext cx="228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6091" name="Line 27"/>
          <p:cNvSpPr>
            <a:spLocks noChangeShapeType="1"/>
          </p:cNvSpPr>
          <p:nvPr/>
        </p:nvSpPr>
        <p:spPr bwMode="auto">
          <a:xfrm flipV="1">
            <a:off x="5257800" y="3276600"/>
            <a:ext cx="16764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16092" name="Group 28"/>
          <p:cNvGrpSpPr>
            <a:grpSpLocks/>
          </p:cNvGrpSpPr>
          <p:nvPr/>
        </p:nvGrpSpPr>
        <p:grpSpPr bwMode="auto">
          <a:xfrm>
            <a:off x="5334000" y="3581400"/>
            <a:ext cx="457200" cy="457200"/>
            <a:chOff x="5088" y="3696"/>
            <a:chExt cx="288" cy="288"/>
          </a:xfrm>
        </p:grpSpPr>
        <p:sp>
          <p:nvSpPr>
            <p:cNvPr id="216117" name="Oval 29"/>
            <p:cNvSpPr>
              <a:spLocks noChangeArrowheads="1"/>
            </p:cNvSpPr>
            <p:nvPr/>
          </p:nvSpPr>
          <p:spPr bwMode="auto">
            <a:xfrm>
              <a:off x="5088" y="3696"/>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6118" name="Oval 30"/>
            <p:cNvSpPr>
              <a:spLocks noChangeArrowheads="1"/>
            </p:cNvSpPr>
            <p:nvPr/>
          </p:nvSpPr>
          <p:spPr bwMode="auto">
            <a:xfrm>
              <a:off x="5088" y="3744"/>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6119" name="Oval 31"/>
            <p:cNvSpPr>
              <a:spLocks noChangeArrowheads="1"/>
            </p:cNvSpPr>
            <p:nvPr/>
          </p:nvSpPr>
          <p:spPr bwMode="auto">
            <a:xfrm>
              <a:off x="5088" y="3792"/>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6120" name="Oval 32"/>
            <p:cNvSpPr>
              <a:spLocks noChangeArrowheads="1"/>
            </p:cNvSpPr>
            <p:nvPr/>
          </p:nvSpPr>
          <p:spPr bwMode="auto">
            <a:xfrm>
              <a:off x="5088" y="3840"/>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6121" name="Oval 33"/>
            <p:cNvSpPr>
              <a:spLocks noChangeArrowheads="1"/>
            </p:cNvSpPr>
            <p:nvPr/>
          </p:nvSpPr>
          <p:spPr bwMode="auto">
            <a:xfrm>
              <a:off x="5088" y="3888"/>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grpSp>
        <p:nvGrpSpPr>
          <p:cNvPr id="216093" name="Group 34"/>
          <p:cNvGrpSpPr>
            <a:grpSpLocks/>
          </p:cNvGrpSpPr>
          <p:nvPr/>
        </p:nvGrpSpPr>
        <p:grpSpPr bwMode="auto">
          <a:xfrm>
            <a:off x="5105400" y="2743200"/>
            <a:ext cx="457200" cy="457200"/>
            <a:chOff x="5088" y="3696"/>
            <a:chExt cx="288" cy="288"/>
          </a:xfrm>
        </p:grpSpPr>
        <p:sp>
          <p:nvSpPr>
            <p:cNvPr id="216112" name="Oval 35"/>
            <p:cNvSpPr>
              <a:spLocks noChangeArrowheads="1"/>
            </p:cNvSpPr>
            <p:nvPr/>
          </p:nvSpPr>
          <p:spPr bwMode="auto">
            <a:xfrm>
              <a:off x="5088" y="3696"/>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6113" name="Oval 36"/>
            <p:cNvSpPr>
              <a:spLocks noChangeArrowheads="1"/>
            </p:cNvSpPr>
            <p:nvPr/>
          </p:nvSpPr>
          <p:spPr bwMode="auto">
            <a:xfrm>
              <a:off x="5088" y="3744"/>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6114" name="Oval 37"/>
            <p:cNvSpPr>
              <a:spLocks noChangeArrowheads="1"/>
            </p:cNvSpPr>
            <p:nvPr/>
          </p:nvSpPr>
          <p:spPr bwMode="auto">
            <a:xfrm>
              <a:off x="5088" y="3792"/>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6115" name="Oval 38"/>
            <p:cNvSpPr>
              <a:spLocks noChangeArrowheads="1"/>
            </p:cNvSpPr>
            <p:nvPr/>
          </p:nvSpPr>
          <p:spPr bwMode="auto">
            <a:xfrm>
              <a:off x="5088" y="3840"/>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6116" name="Oval 39"/>
            <p:cNvSpPr>
              <a:spLocks noChangeArrowheads="1"/>
            </p:cNvSpPr>
            <p:nvPr/>
          </p:nvSpPr>
          <p:spPr bwMode="auto">
            <a:xfrm>
              <a:off x="5088" y="3888"/>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sp>
        <p:nvSpPr>
          <p:cNvPr id="216094" name="Text Box 40"/>
          <p:cNvSpPr txBox="1">
            <a:spLocks noChangeArrowheads="1"/>
          </p:cNvSpPr>
          <p:nvPr/>
        </p:nvSpPr>
        <p:spPr bwMode="auto">
          <a:xfrm>
            <a:off x="5105400" y="2819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solidFill>
                  <a:schemeClr val="bg1"/>
                </a:solidFill>
                <a:latin typeface="Times" charset="0"/>
              </a:rPr>
              <a:t>35</a:t>
            </a:r>
          </a:p>
        </p:txBody>
      </p:sp>
      <p:sp>
        <p:nvSpPr>
          <p:cNvPr id="216095" name="Text Box 44"/>
          <p:cNvSpPr txBox="1">
            <a:spLocks noChangeArrowheads="1"/>
          </p:cNvSpPr>
          <p:nvPr/>
        </p:nvSpPr>
        <p:spPr bwMode="auto">
          <a:xfrm>
            <a:off x="838200" y="5867400"/>
            <a:ext cx="758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Dice</a:t>
            </a:r>
          </a:p>
        </p:txBody>
      </p:sp>
      <p:sp>
        <p:nvSpPr>
          <p:cNvPr id="216096" name="Text Box 45"/>
          <p:cNvSpPr txBox="1">
            <a:spLocks noChangeArrowheads="1"/>
          </p:cNvSpPr>
          <p:nvPr/>
        </p:nvSpPr>
        <p:spPr bwMode="auto">
          <a:xfrm>
            <a:off x="1828800" y="4724400"/>
            <a:ext cx="124618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Plumber</a:t>
            </a:r>
          </a:p>
        </p:txBody>
      </p:sp>
      <p:grpSp>
        <p:nvGrpSpPr>
          <p:cNvPr id="216097" name="Group 46"/>
          <p:cNvGrpSpPr>
            <a:grpSpLocks/>
          </p:cNvGrpSpPr>
          <p:nvPr/>
        </p:nvGrpSpPr>
        <p:grpSpPr bwMode="auto">
          <a:xfrm rot="3883727" flipV="1">
            <a:off x="3607594" y="1726406"/>
            <a:ext cx="1063625" cy="1573213"/>
            <a:chOff x="960" y="2064"/>
            <a:chExt cx="1920" cy="1872"/>
          </a:xfrm>
        </p:grpSpPr>
        <p:sp>
          <p:nvSpPr>
            <p:cNvPr id="216110" name="Arc 47"/>
            <p:cNvSpPr>
              <a:spLocks/>
            </p:cNvSpPr>
            <p:nvPr/>
          </p:nvSpPr>
          <p:spPr bwMode="auto">
            <a:xfrm flipH="1" flipV="1">
              <a:off x="960" y="2256"/>
              <a:ext cx="1920" cy="16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6111" name="Line 48"/>
            <p:cNvSpPr>
              <a:spLocks noChangeShapeType="1"/>
            </p:cNvSpPr>
            <p:nvPr/>
          </p:nvSpPr>
          <p:spPr bwMode="auto">
            <a:xfrm flipV="1">
              <a:off x="960" y="2064"/>
              <a:ext cx="0" cy="2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16098" name="Text Box 49"/>
          <p:cNvSpPr txBox="1">
            <a:spLocks noChangeArrowheads="1"/>
          </p:cNvSpPr>
          <p:nvPr/>
        </p:nvSpPr>
        <p:spPr bwMode="auto">
          <a:xfrm>
            <a:off x="3733800" y="23622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Chips</a:t>
            </a:r>
          </a:p>
        </p:txBody>
      </p:sp>
      <p:grpSp>
        <p:nvGrpSpPr>
          <p:cNvPr id="216099" name="Group 53"/>
          <p:cNvGrpSpPr>
            <a:grpSpLocks/>
          </p:cNvGrpSpPr>
          <p:nvPr/>
        </p:nvGrpSpPr>
        <p:grpSpPr bwMode="auto">
          <a:xfrm flipH="1" flipV="1">
            <a:off x="938213" y="3629025"/>
            <a:ext cx="6400800" cy="2895600"/>
            <a:chOff x="990600" y="609600"/>
            <a:chExt cx="6172200" cy="2667000"/>
          </a:xfrm>
        </p:grpSpPr>
        <p:sp>
          <p:nvSpPr>
            <p:cNvPr id="216108" name="Arc 42"/>
            <p:cNvSpPr>
              <a:spLocks/>
            </p:cNvSpPr>
            <p:nvPr/>
          </p:nvSpPr>
          <p:spPr bwMode="auto">
            <a:xfrm flipH="1">
              <a:off x="990600" y="609600"/>
              <a:ext cx="3124200" cy="2667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6109" name="Arc 42"/>
            <p:cNvSpPr>
              <a:spLocks/>
            </p:cNvSpPr>
            <p:nvPr/>
          </p:nvSpPr>
          <p:spPr bwMode="auto">
            <a:xfrm rot="10800000" flipH="1" flipV="1">
              <a:off x="4114800" y="609600"/>
              <a:ext cx="3048000" cy="2667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grpSp>
        <p:nvGrpSpPr>
          <p:cNvPr id="216100" name="Group 54"/>
          <p:cNvGrpSpPr>
            <a:grpSpLocks/>
          </p:cNvGrpSpPr>
          <p:nvPr/>
        </p:nvGrpSpPr>
        <p:grpSpPr bwMode="auto">
          <a:xfrm rot="-174368">
            <a:off x="835025" y="693738"/>
            <a:ext cx="6407150" cy="3052762"/>
            <a:chOff x="990600" y="609600"/>
            <a:chExt cx="6172200" cy="2971800"/>
          </a:xfrm>
        </p:grpSpPr>
        <p:sp>
          <p:nvSpPr>
            <p:cNvPr id="216104" name="Arc 42"/>
            <p:cNvSpPr>
              <a:spLocks/>
            </p:cNvSpPr>
            <p:nvPr/>
          </p:nvSpPr>
          <p:spPr bwMode="auto">
            <a:xfrm flipH="1">
              <a:off x="990600" y="609600"/>
              <a:ext cx="3124200" cy="2667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nvGrpSpPr>
            <p:cNvPr id="216105" name="Group 41"/>
            <p:cNvGrpSpPr>
              <a:grpSpLocks noChangeAspect="1"/>
            </p:cNvGrpSpPr>
            <p:nvPr/>
          </p:nvGrpSpPr>
          <p:grpSpPr bwMode="auto">
            <a:xfrm rot="10800000">
              <a:off x="4114800" y="609600"/>
              <a:ext cx="3048000" cy="2971800"/>
              <a:chOff x="960" y="2064"/>
              <a:chExt cx="1920" cy="1872"/>
            </a:xfrm>
          </p:grpSpPr>
          <p:sp>
            <p:nvSpPr>
              <p:cNvPr id="216106" name="Arc 42"/>
              <p:cNvSpPr>
                <a:spLocks/>
              </p:cNvSpPr>
              <p:nvPr/>
            </p:nvSpPr>
            <p:spPr bwMode="auto">
              <a:xfrm flipH="1" flipV="1">
                <a:off x="960" y="2256"/>
                <a:ext cx="1920" cy="16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6107" name="Line 43"/>
              <p:cNvSpPr>
                <a:spLocks noChangeShapeType="1"/>
              </p:cNvSpPr>
              <p:nvPr/>
            </p:nvSpPr>
            <p:spPr bwMode="auto">
              <a:xfrm flipV="1">
                <a:off x="960" y="2064"/>
                <a:ext cx="0" cy="2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16101" name="TextBox 54"/>
          <p:cNvSpPr txBox="1">
            <a:spLocks noChangeArrowheads="1"/>
          </p:cNvSpPr>
          <p:nvPr/>
        </p:nvSpPr>
        <p:spPr bwMode="auto">
          <a:xfrm>
            <a:off x="0" y="0"/>
            <a:ext cx="449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Keep passing the die to the left!</a:t>
            </a:r>
          </a:p>
        </p:txBody>
      </p:sp>
      <p:sp>
        <p:nvSpPr>
          <p:cNvPr id="216102" name="TextBox 55"/>
          <p:cNvSpPr txBox="1">
            <a:spLocks noChangeArrowheads="1"/>
          </p:cNvSpPr>
          <p:nvPr/>
        </p:nvSpPr>
        <p:spPr bwMode="auto">
          <a:xfrm>
            <a:off x="4648200" y="6396038"/>
            <a:ext cx="449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Keep passing the die to the left!</a:t>
            </a:r>
          </a:p>
        </p:txBody>
      </p:sp>
      <p:sp>
        <p:nvSpPr>
          <p:cNvPr id="216103" name="Rectangle 56"/>
          <p:cNvSpPr>
            <a:spLocks noChangeArrowheads="1"/>
          </p:cNvSpPr>
          <p:nvPr/>
        </p:nvSpPr>
        <p:spPr bwMode="auto">
          <a:xfrm>
            <a:off x="2554288"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57CAE757-D0CD-804C-97C9-D8F06D7669DB}" type="slidenum">
              <a:rPr lang="en-GB" altLang="en-US">
                <a:solidFill>
                  <a:srgbClr val="000000"/>
                </a:solidFill>
                <a:ea typeface="ＭＳ Ｐゴシック" charset="-128"/>
              </a:rPr>
              <a:pPr eaLnBrk="1" hangingPunct="1">
                <a:buSzPct val="45000"/>
                <a:buFont typeface="StarSymbol" charset="0"/>
                <a:buNone/>
              </a:pPr>
              <a:t>13</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685800" y="444500"/>
            <a:ext cx="7747000" cy="1384300"/>
          </a:xfrm>
          <a:solidFill>
            <a:schemeClr val="bg2"/>
          </a:solidFill>
        </p:spPr>
        <p:txBody>
          <a:bodyPr/>
          <a:lstStyle/>
          <a:p>
            <a:r>
              <a:rPr lang="en-US" altLang="en-US" sz="4000">
                <a:solidFill>
                  <a:srgbClr val="FFFF00"/>
                </a:solidFill>
                <a:ea typeface="ＭＳ Ｐゴシック" charset="-128"/>
              </a:rPr>
              <a:t>Principles of Set-Based Design</a:t>
            </a:r>
          </a:p>
        </p:txBody>
      </p:sp>
      <p:sp>
        <p:nvSpPr>
          <p:cNvPr id="431107" name="Rectangle 3"/>
          <p:cNvSpPr>
            <a:spLocks noGrp="1" noChangeArrowheads="1"/>
          </p:cNvSpPr>
          <p:nvPr>
            <p:ph type="body" idx="1"/>
          </p:nvPr>
        </p:nvSpPr>
        <p:spPr bwMode="auto">
          <a:xfrm>
            <a:off x="457200" y="19812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30000"/>
              </a:lnSpc>
              <a:buFontTx/>
              <a:buNone/>
            </a:pPr>
            <a:r>
              <a:rPr lang="en-US" altLang="en-US">
                <a:solidFill>
                  <a:srgbClr val="FFFFFF"/>
                </a:solidFill>
                <a:ea typeface="ＭＳ Ｐゴシック" charset="-128"/>
              </a:rPr>
              <a:t>1. Map the design space.</a:t>
            </a:r>
          </a:p>
          <a:p>
            <a:pPr>
              <a:lnSpc>
                <a:spcPct val="130000"/>
              </a:lnSpc>
              <a:buFontTx/>
              <a:buNone/>
            </a:pPr>
            <a:r>
              <a:rPr lang="en-US" altLang="en-US">
                <a:solidFill>
                  <a:srgbClr val="FFFFFF"/>
                </a:solidFill>
                <a:ea typeface="ＭＳ Ｐゴシック" charset="-128"/>
              </a:rPr>
              <a:t>2. Integrate by intersection.</a:t>
            </a:r>
          </a:p>
          <a:p>
            <a:pPr>
              <a:lnSpc>
                <a:spcPct val="130000"/>
              </a:lnSpc>
              <a:buFontTx/>
              <a:buNone/>
            </a:pPr>
            <a:r>
              <a:rPr lang="en-US" altLang="en-US">
                <a:solidFill>
                  <a:srgbClr val="FFFFFF"/>
                </a:solidFill>
                <a:ea typeface="ＭＳ Ｐゴシック" charset="-128"/>
              </a:rPr>
              <a:t>3. Establish feasibility before commitment. </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0" y="0"/>
            <a:ext cx="7772400" cy="1066800"/>
          </a:xfrm>
          <a:solidFill>
            <a:schemeClr val="bg2"/>
          </a:solidFill>
        </p:spPr>
        <p:txBody>
          <a:bodyPr/>
          <a:lstStyle/>
          <a:p>
            <a:r>
              <a:rPr lang="en-US" altLang="en-US">
                <a:solidFill>
                  <a:srgbClr val="FFFF00"/>
                </a:solidFill>
                <a:ea typeface="ＭＳ Ｐゴシック" charset="-128"/>
              </a:rPr>
              <a:t>Advantages of Set-Based Design</a:t>
            </a:r>
          </a:p>
        </p:txBody>
      </p:sp>
      <p:sp>
        <p:nvSpPr>
          <p:cNvPr id="433155" name="Rectangle 3"/>
          <p:cNvSpPr>
            <a:spLocks noGrp="1" noChangeArrowheads="1"/>
          </p:cNvSpPr>
          <p:nvPr>
            <p:ph type="body" idx="1"/>
          </p:nvPr>
        </p:nvSpPr>
        <p:spPr bwMode="auto">
          <a:xfrm>
            <a:off x="493713" y="1109663"/>
            <a:ext cx="7772400" cy="4495800"/>
          </a:xfrm>
          <a:noFill/>
          <a:ln>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spcAft>
                <a:spcPts val="600"/>
              </a:spcAft>
              <a:buFontTx/>
              <a:buNone/>
            </a:pPr>
            <a:r>
              <a:rPr lang="en-US" altLang="en-US" sz="2200">
                <a:solidFill>
                  <a:srgbClr val="FFFFFF"/>
                </a:solidFill>
                <a:ea typeface="ＭＳ Ｐゴシック" charset="-128"/>
              </a:rPr>
              <a:t>1. Enables reliable, efficient communication. </a:t>
            </a:r>
          </a:p>
          <a:p>
            <a:pPr lvl="1">
              <a:lnSpc>
                <a:spcPct val="90000"/>
              </a:lnSpc>
              <a:spcAft>
                <a:spcPts val="600"/>
              </a:spcAft>
            </a:pPr>
            <a:r>
              <a:rPr lang="en-US" altLang="en-US" sz="2200">
                <a:solidFill>
                  <a:srgbClr val="FFFFFF"/>
                </a:solidFill>
                <a:ea typeface="ＭＳ Ｐゴシック" charset="-128"/>
              </a:rPr>
              <a:t>Vs point-based design, in which each change may invalidate all previous decisions.</a:t>
            </a:r>
          </a:p>
          <a:p>
            <a:pPr>
              <a:lnSpc>
                <a:spcPct val="90000"/>
              </a:lnSpc>
              <a:spcAft>
                <a:spcPts val="600"/>
              </a:spcAft>
              <a:buFontTx/>
              <a:buNone/>
            </a:pPr>
            <a:r>
              <a:rPr lang="en-US" altLang="en-US" sz="2200">
                <a:solidFill>
                  <a:srgbClr val="FFFFFF"/>
                </a:solidFill>
                <a:ea typeface="ＭＳ Ｐゴシック" charset="-128"/>
              </a:rPr>
              <a:t>2. Waste little time on detailed designs that can’t be built.</a:t>
            </a:r>
          </a:p>
          <a:p>
            <a:pPr>
              <a:lnSpc>
                <a:spcPct val="90000"/>
              </a:lnSpc>
              <a:spcAft>
                <a:spcPts val="600"/>
              </a:spcAft>
              <a:buFontTx/>
              <a:buNone/>
            </a:pPr>
            <a:r>
              <a:rPr lang="en-US" altLang="en-US" sz="2200">
                <a:solidFill>
                  <a:srgbClr val="FFFFFF"/>
                </a:solidFill>
                <a:ea typeface="ＭＳ Ｐゴシック" charset="-128"/>
              </a:rPr>
              <a:t>3. Reduces the number and length of meetings. </a:t>
            </a:r>
          </a:p>
          <a:p>
            <a:pPr>
              <a:lnSpc>
                <a:spcPct val="90000"/>
              </a:lnSpc>
              <a:spcAft>
                <a:spcPts val="600"/>
              </a:spcAft>
              <a:buFontTx/>
              <a:buNone/>
            </a:pPr>
            <a:r>
              <a:rPr lang="en-US" altLang="en-US" sz="2200">
                <a:solidFill>
                  <a:srgbClr val="FFFFFF"/>
                </a:solidFill>
                <a:ea typeface="ＭＳ Ｐゴシック" charset="-128"/>
              </a:rPr>
              <a:t>4. Bases the most critical, early decisions on data.</a:t>
            </a:r>
          </a:p>
          <a:p>
            <a:pPr>
              <a:lnSpc>
                <a:spcPct val="90000"/>
              </a:lnSpc>
              <a:spcAft>
                <a:spcPts val="600"/>
              </a:spcAft>
              <a:buFontTx/>
              <a:buNone/>
            </a:pPr>
            <a:r>
              <a:rPr lang="en-US" altLang="en-US" sz="2200">
                <a:solidFill>
                  <a:srgbClr val="FFFFFF"/>
                </a:solidFill>
                <a:ea typeface="ＭＳ Ｐゴシック" charset="-128"/>
              </a:rPr>
              <a:t>5. Promotes institutional learning.</a:t>
            </a:r>
          </a:p>
          <a:p>
            <a:pPr>
              <a:lnSpc>
                <a:spcPct val="90000"/>
              </a:lnSpc>
              <a:spcAft>
                <a:spcPts val="600"/>
              </a:spcAft>
              <a:buFontTx/>
              <a:buNone/>
            </a:pPr>
            <a:r>
              <a:rPr lang="en-US" altLang="en-US" sz="2200">
                <a:solidFill>
                  <a:srgbClr val="FFFFFF"/>
                </a:solidFill>
                <a:ea typeface="ＭＳ Ｐゴシック" charset="-128"/>
              </a:rPr>
              <a:t>6. Helps delay decisions on variable values until they become essential for completion of the project.</a:t>
            </a:r>
          </a:p>
          <a:p>
            <a:pPr>
              <a:lnSpc>
                <a:spcPct val="90000"/>
              </a:lnSpc>
              <a:spcAft>
                <a:spcPts val="600"/>
              </a:spcAft>
              <a:buFontTx/>
              <a:buNone/>
            </a:pPr>
            <a:r>
              <a:rPr lang="en-US" altLang="en-US" sz="2200">
                <a:solidFill>
                  <a:srgbClr val="FFFFFF"/>
                </a:solidFill>
                <a:ea typeface="ＭＳ Ｐゴシック" charset="-128"/>
              </a:rPr>
              <a:t>7. Artificial conflicts and needless iterations of negotiations are avoided.</a:t>
            </a:r>
          </a:p>
          <a:p>
            <a:pPr>
              <a:lnSpc>
                <a:spcPct val="90000"/>
              </a:lnSpc>
              <a:spcAft>
                <a:spcPts val="600"/>
              </a:spcAft>
              <a:buFontTx/>
              <a:buNone/>
            </a:pPr>
            <a:r>
              <a:rPr lang="en-US" altLang="en-US" sz="2200">
                <a:solidFill>
                  <a:srgbClr val="FFFFFF"/>
                </a:solidFill>
                <a:ea typeface="ＭＳ Ｐゴシック" charset="-128"/>
              </a:rPr>
              <a:t>8. The initiator of a change retains responsibility for maintaining consistency.</a:t>
            </a:r>
            <a:endParaRPr lang="en-US" altLang="en-US">
              <a:solidFill>
                <a:srgbClr val="FFFFFF"/>
              </a:solidFill>
              <a:ea typeface="ＭＳ Ｐゴシック" charset="-128"/>
            </a:endParaRPr>
          </a:p>
          <a:p>
            <a:pPr>
              <a:lnSpc>
                <a:spcPct val="90000"/>
              </a:lnSpc>
              <a:spcAft>
                <a:spcPts val="600"/>
              </a:spcAft>
              <a:buFontTx/>
              <a:buNone/>
            </a:pPr>
            <a:endParaRPr lang="en-US" altLang="en-US">
              <a:solidFill>
                <a:srgbClr val="FFFFFF"/>
              </a:solidFill>
              <a:ea typeface="ＭＳ Ｐゴシック" charset="-128"/>
            </a:endParaRPr>
          </a:p>
          <a:p>
            <a:pPr>
              <a:lnSpc>
                <a:spcPct val="90000"/>
              </a:lnSpc>
              <a:spcAft>
                <a:spcPts val="600"/>
              </a:spcAft>
            </a:pPr>
            <a:endParaRPr lang="en-US" altLang="en-US">
              <a:solidFill>
                <a:srgbClr val="FFFFFF"/>
              </a:solidFill>
              <a:ea typeface="ＭＳ Ｐゴシック" charset="-128"/>
            </a:endParaRP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a:xfrm>
            <a:off x="301625" y="238125"/>
            <a:ext cx="8229600" cy="660400"/>
          </a:xfrm>
        </p:spPr>
        <p:txBody>
          <a:bodyPr/>
          <a:lstStyle/>
          <a:p>
            <a:pPr eaLnBrk="1" hangingPunct="1"/>
            <a:r>
              <a:rPr lang="en-US" altLang="en-US" sz="2000">
                <a:ea typeface="ＭＳ Ｐゴシック" charset="-128"/>
              </a:rPr>
              <a:t> </a:t>
            </a:r>
            <a:r>
              <a:rPr lang="en-US" altLang="en-US" sz="2000">
                <a:solidFill>
                  <a:srgbClr val="FF9900"/>
                </a:solidFill>
                <a:ea typeface="ＭＳ Ｐゴシック" charset="-128"/>
              </a:rPr>
              <a:t>Key Features of Lean</a:t>
            </a:r>
          </a:p>
        </p:txBody>
      </p:sp>
      <p:sp>
        <p:nvSpPr>
          <p:cNvPr id="145411" name="Rectangle 3"/>
          <p:cNvSpPr>
            <a:spLocks noGrp="1" noChangeArrowheads="1"/>
          </p:cNvSpPr>
          <p:nvPr>
            <p:ph type="body" sz="half" idx="1"/>
          </p:nvPr>
        </p:nvSpPr>
        <p:spPr bwMode="auto">
          <a:xfrm>
            <a:off x="468313" y="1785938"/>
            <a:ext cx="41148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spcAft>
                <a:spcPts val="900"/>
              </a:spcAft>
              <a:buClr>
                <a:srgbClr val="0000FF"/>
              </a:buClr>
              <a:buFont typeface="Times" charset="0"/>
              <a:buChar char="•"/>
            </a:pPr>
            <a:r>
              <a:rPr lang="en-US" altLang="en-US" sz="1800">
                <a:ea typeface="ＭＳ Ｐゴシック" charset="-128"/>
              </a:rPr>
              <a:t>The larger system is the focus of management attention, not local optimization</a:t>
            </a:r>
          </a:p>
          <a:p>
            <a:pPr>
              <a:spcBef>
                <a:spcPct val="0"/>
              </a:spcBef>
              <a:spcAft>
                <a:spcPts val="900"/>
              </a:spcAft>
              <a:buClr>
                <a:srgbClr val="0000FF"/>
              </a:buClr>
              <a:buFont typeface="Times" charset="0"/>
              <a:buChar char="•"/>
            </a:pPr>
            <a:r>
              <a:rPr lang="en-US" altLang="en-US" sz="1800">
                <a:ea typeface="ＭＳ Ｐゴシック" charset="-128"/>
              </a:rPr>
              <a:t>Variation is attacked and reduced —variation in work load, in process durations, in product quality, in plan reliability, …</a:t>
            </a:r>
          </a:p>
          <a:p>
            <a:pPr>
              <a:spcBef>
                <a:spcPct val="0"/>
              </a:spcBef>
              <a:spcAft>
                <a:spcPts val="900"/>
              </a:spcAft>
              <a:buClr>
                <a:srgbClr val="0000FF"/>
              </a:buClr>
              <a:buFont typeface="Times" charset="0"/>
              <a:buChar char="•"/>
            </a:pPr>
            <a:r>
              <a:rPr lang="en-US" altLang="en-US" sz="1800">
                <a:ea typeface="ＭＳ Ｐゴシック" charset="-128"/>
              </a:rPr>
              <a:t>Inventory, capacity, schedule and financial buffers are sized and located to perform their function of absorbing variability  that cannot yet be eliminated</a:t>
            </a:r>
          </a:p>
          <a:p>
            <a:pPr>
              <a:spcBef>
                <a:spcPct val="0"/>
              </a:spcBef>
              <a:spcAft>
                <a:spcPts val="900"/>
              </a:spcAft>
              <a:buClr>
                <a:srgbClr val="0000FF"/>
              </a:buClr>
              <a:buFont typeface="Times" charset="0"/>
              <a:buChar char="•"/>
            </a:pPr>
            <a:r>
              <a:rPr lang="en-US" altLang="en-US" sz="1800">
                <a:ea typeface="ＭＳ Ｐゴシック" charset="-128"/>
              </a:rPr>
              <a:t>Stakeholder interests are aligned through relational contracts</a:t>
            </a:r>
          </a:p>
          <a:p>
            <a:pPr>
              <a:spcBef>
                <a:spcPct val="0"/>
              </a:spcBef>
              <a:spcAft>
                <a:spcPts val="900"/>
              </a:spcAft>
              <a:buClr>
                <a:srgbClr val="0000FF"/>
              </a:buClr>
              <a:buFont typeface="Times" charset="0"/>
              <a:buChar char="•"/>
            </a:pPr>
            <a:r>
              <a:rPr lang="en-US" altLang="en-US" sz="1800">
                <a:ea typeface="ＭＳ Ｐゴシック" charset="-128"/>
              </a:rPr>
              <a:t>Necessity, the mother of invention, is self-imposed to cause innovation and learning</a:t>
            </a:r>
          </a:p>
          <a:p>
            <a:pPr eaLnBrk="1" hangingPunct="1">
              <a:spcBef>
                <a:spcPct val="0"/>
              </a:spcBef>
              <a:spcAft>
                <a:spcPts val="900"/>
              </a:spcAft>
              <a:buClr>
                <a:srgbClr val="0000FF"/>
              </a:buClr>
              <a:buFontTx/>
              <a:buNone/>
            </a:pPr>
            <a:endParaRPr lang="en-US" altLang="en-US" sz="1800">
              <a:ea typeface="ＭＳ Ｐゴシック" charset="-128"/>
            </a:endParaRPr>
          </a:p>
          <a:p>
            <a:pPr eaLnBrk="1" hangingPunct="1">
              <a:spcBef>
                <a:spcPct val="0"/>
              </a:spcBef>
              <a:spcAft>
                <a:spcPts val="900"/>
              </a:spcAft>
            </a:pPr>
            <a:endParaRPr lang="en-US" altLang="en-US" sz="1800">
              <a:ea typeface="ＭＳ Ｐゴシック" charset="-128"/>
            </a:endParaRPr>
          </a:p>
        </p:txBody>
      </p:sp>
      <p:sp>
        <p:nvSpPr>
          <p:cNvPr id="145412" name="Rectangle 4"/>
          <p:cNvSpPr>
            <a:spLocks noGrp="1" noChangeArrowheads="1"/>
          </p:cNvSpPr>
          <p:nvPr>
            <p:ph type="body" sz="half" idx="2"/>
          </p:nvPr>
        </p:nvSpPr>
        <p:spPr bwMode="auto">
          <a:xfrm>
            <a:off x="4676775" y="1820863"/>
            <a:ext cx="40338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spcAft>
                <a:spcPts val="900"/>
              </a:spcAft>
              <a:buClr>
                <a:srgbClr val="0000FF"/>
              </a:buClr>
              <a:buFont typeface="Times" charset="0"/>
              <a:buChar char="•"/>
            </a:pPr>
            <a:r>
              <a:rPr lang="en-US" altLang="en-US" sz="1800">
                <a:ea typeface="ＭＳ Ｐゴシック" charset="-128"/>
              </a:rPr>
              <a:t>The rule followed for release of work between connected specialists is: </a:t>
            </a:r>
            <a:r>
              <a:rPr lang="en-US" altLang="en-US" sz="1800" u="sng">
                <a:ea typeface="ＭＳ Ｐゴシック" charset="-128"/>
              </a:rPr>
              <a:t>Flow</a:t>
            </a:r>
            <a:r>
              <a:rPr lang="en-US" altLang="en-US" sz="1800">
                <a:ea typeface="ＭＳ Ｐゴシック" charset="-128"/>
              </a:rPr>
              <a:t> where you can, </a:t>
            </a:r>
            <a:r>
              <a:rPr lang="en-US" altLang="en-US" sz="1800" u="sng">
                <a:ea typeface="ＭＳ Ｐゴシック" charset="-128"/>
              </a:rPr>
              <a:t>Pull</a:t>
            </a:r>
            <a:r>
              <a:rPr lang="en-US" altLang="en-US" sz="1800">
                <a:ea typeface="ＭＳ Ｐゴシック" charset="-128"/>
              </a:rPr>
              <a:t> where you can’t, </a:t>
            </a:r>
            <a:r>
              <a:rPr lang="en-US" altLang="en-US" sz="1800" u="sng">
                <a:ea typeface="ＭＳ Ｐゴシック" charset="-128"/>
              </a:rPr>
              <a:t>Push</a:t>
            </a:r>
            <a:r>
              <a:rPr lang="en-US" altLang="en-US" sz="1800">
                <a:ea typeface="ＭＳ Ｐゴシック" charset="-128"/>
              </a:rPr>
              <a:t> where you must</a:t>
            </a:r>
          </a:p>
          <a:p>
            <a:pPr>
              <a:spcBef>
                <a:spcPct val="0"/>
              </a:spcBef>
              <a:spcAft>
                <a:spcPts val="900"/>
              </a:spcAft>
              <a:buClr>
                <a:srgbClr val="0000FF"/>
              </a:buClr>
              <a:buFont typeface="Times" charset="0"/>
              <a:buChar char="•"/>
            </a:pPr>
            <a:r>
              <a:rPr lang="en-US" altLang="en-US" sz="1800">
                <a:ea typeface="ＭＳ Ｐゴシック" charset="-128"/>
              </a:rPr>
              <a:t>Activities are performed at the last responsible moment</a:t>
            </a:r>
          </a:p>
          <a:p>
            <a:pPr eaLnBrk="1" hangingPunct="1">
              <a:spcBef>
                <a:spcPct val="0"/>
              </a:spcBef>
              <a:spcAft>
                <a:spcPts val="900"/>
              </a:spcAft>
              <a:buClr>
                <a:srgbClr val="0000FF"/>
              </a:buClr>
              <a:buFont typeface="Times" charset="0"/>
              <a:buChar char="•"/>
            </a:pPr>
            <a:r>
              <a:rPr lang="en-US" altLang="en-US" sz="1800">
                <a:ea typeface="ＭＳ Ｐゴシック" charset="-128"/>
              </a:rPr>
              <a:t>Standards are the starting point for improving how work is done</a:t>
            </a:r>
          </a:p>
          <a:p>
            <a:pPr eaLnBrk="1" hangingPunct="1">
              <a:spcBef>
                <a:spcPct val="0"/>
              </a:spcBef>
              <a:spcAft>
                <a:spcPts val="900"/>
              </a:spcAft>
              <a:buClr>
                <a:srgbClr val="0000FF"/>
              </a:buClr>
              <a:buFont typeface="Times" charset="0"/>
              <a:buChar char="•"/>
            </a:pPr>
            <a:r>
              <a:rPr lang="en-US" altLang="en-US" sz="1800">
                <a:ea typeface="ＭＳ Ｐゴシック" charset="-128"/>
              </a:rPr>
              <a:t>Downstream players are involved in upstream work, and vice-versa</a:t>
            </a:r>
          </a:p>
          <a:p>
            <a:pPr eaLnBrk="1" hangingPunct="1">
              <a:spcBef>
                <a:spcPct val="0"/>
              </a:spcBef>
              <a:spcAft>
                <a:spcPts val="900"/>
              </a:spcAft>
              <a:buClr>
                <a:srgbClr val="0000FF"/>
              </a:buClr>
              <a:buFont typeface="Times" charset="0"/>
              <a:buChar char="•"/>
            </a:pPr>
            <a:r>
              <a:rPr lang="en-US" altLang="en-US" sz="1800">
                <a:ea typeface="ＭＳ Ｐゴシック" charset="-128"/>
              </a:rPr>
              <a:t>Product and process are designed together; indeed, all design criteria are considered when generating and selecting from design options</a:t>
            </a:r>
          </a:p>
          <a:p>
            <a:pPr eaLnBrk="1" hangingPunct="1">
              <a:spcBef>
                <a:spcPct val="0"/>
              </a:spcBef>
              <a:spcAft>
                <a:spcPts val="900"/>
              </a:spcAft>
              <a:buClr>
                <a:srgbClr val="0000FF"/>
              </a:buClr>
              <a:buFont typeface="Times" charset="0"/>
              <a:buChar char="•"/>
            </a:pPr>
            <a:r>
              <a:rPr lang="en-US" altLang="en-US" sz="1800">
                <a:ea typeface="ＭＳ Ｐゴシック" charset="-128"/>
              </a:rPr>
              <a:t>All product life cycle stages are considered in design</a:t>
            </a:r>
          </a:p>
          <a:p>
            <a:pPr eaLnBrk="1" hangingPunct="1">
              <a:spcBef>
                <a:spcPct val="0"/>
              </a:spcBef>
              <a:spcAft>
                <a:spcPts val="900"/>
              </a:spcAft>
              <a:buClr>
                <a:srgbClr val="0000FF"/>
              </a:buClr>
              <a:buFontTx/>
              <a:buNone/>
            </a:pPr>
            <a:endParaRPr lang="en-US" altLang="en-US" sz="1800">
              <a:ea typeface="ＭＳ Ｐゴシック" charset="-128"/>
            </a:endParaRPr>
          </a:p>
          <a:p>
            <a:pPr eaLnBrk="1" hangingPunct="1">
              <a:spcBef>
                <a:spcPct val="0"/>
              </a:spcBef>
              <a:spcAft>
                <a:spcPts val="900"/>
              </a:spcAft>
              <a:buClr>
                <a:srgbClr val="0000FF"/>
              </a:buClr>
              <a:buFont typeface="Times" charset="0"/>
              <a:buChar char="•"/>
            </a:pPr>
            <a:endParaRPr lang="en-US" altLang="en-US" sz="1800">
              <a:ea typeface="ＭＳ Ｐゴシック" charset="-128"/>
            </a:endParaRPr>
          </a:p>
        </p:txBody>
      </p:sp>
      <p:sp>
        <p:nvSpPr>
          <p:cNvPr id="435205" name="TextBox 4"/>
          <p:cNvSpPr txBox="1">
            <a:spLocks noChangeArrowheads="1"/>
          </p:cNvSpPr>
          <p:nvPr/>
        </p:nvSpPr>
        <p:spPr bwMode="auto">
          <a:xfrm>
            <a:off x="423863" y="6415088"/>
            <a:ext cx="2295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a:t>© Glenn Ballard, 2008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54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541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541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541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145412">
                                            <p:txEl>
                                              <p:pRg st="4" end="4"/>
                                            </p:txEl>
                                          </p:spTgt>
                                        </p:tgtEl>
                                        <p:attrNameLst>
                                          <p:attrName>style.visibility</p:attrName>
                                        </p:attrNameLst>
                                      </p:cBhvr>
                                      <p:to>
                                        <p:strVal val="visible"/>
                                      </p:to>
                                    </p:set>
                                    <p:animEffect transition="in" filter="blinds(horizontal)">
                                      <p:cBhvr>
                                        <p:cTn id="23" dur="500"/>
                                        <p:tgtEl>
                                          <p:spTgt spid="14541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5412">
                                            <p:txEl>
                                              <p:pRg st="5" end="5"/>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45411">
                                            <p:txEl>
                                              <p:pRg st="1" end="1"/>
                                            </p:txEl>
                                          </p:spTgt>
                                        </p:tgtEl>
                                        <p:attrNameLst>
                                          <p:attrName>style.visibility</p:attrName>
                                        </p:attrNameLst>
                                      </p:cBhvr>
                                      <p:to>
                                        <p:strVal val="visible"/>
                                      </p:to>
                                    </p:set>
                                    <p:animEffect transition="in" filter="blinds(horizontal)">
                                      <p:cBhvr>
                                        <p:cTn id="32" dur="500"/>
                                        <p:tgtEl>
                                          <p:spTgt spid="145411">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45411">
                                            <p:txEl>
                                              <p:pRg st="2" end="2"/>
                                            </p:txEl>
                                          </p:spTgt>
                                        </p:tgtEl>
                                        <p:attrNameLst>
                                          <p:attrName>style.visibility</p:attrName>
                                        </p:attrNameLst>
                                      </p:cBhvr>
                                      <p:to>
                                        <p:strVal val="visible"/>
                                      </p:to>
                                    </p:set>
                                    <p:animEffect transition="in" filter="blinds(horizontal)">
                                      <p:cBhvr>
                                        <p:cTn id="37" dur="500"/>
                                        <p:tgtEl>
                                          <p:spTgt spid="145411">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45411">
                                            <p:txEl>
                                              <p:pRg st="0" end="0"/>
                                            </p:txEl>
                                          </p:spTgt>
                                        </p:tgtEl>
                                        <p:attrNameLst>
                                          <p:attrName>style.visibility</p:attrName>
                                        </p:attrNameLst>
                                      </p:cBhvr>
                                      <p:to>
                                        <p:strVal val="visible"/>
                                      </p:to>
                                    </p:set>
                                    <p:animEffect transition="in" filter="blinds(horizontal)">
                                      <p:cBhvr>
                                        <p:cTn id="42" dur="500"/>
                                        <p:tgtEl>
                                          <p:spTgt spid="145411">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45411">
                                            <p:txEl>
                                              <p:pRg st="3" end="3"/>
                                            </p:txEl>
                                          </p:spTgt>
                                        </p:tgtEl>
                                        <p:attrNameLst>
                                          <p:attrName>style.visibility</p:attrName>
                                        </p:attrNameLst>
                                      </p:cBhvr>
                                      <p:to>
                                        <p:strVal val="visible"/>
                                      </p:to>
                                    </p:set>
                                    <p:animEffect transition="in" filter="blinds(horizontal)">
                                      <p:cBhvr>
                                        <p:cTn id="47" dur="500"/>
                                        <p:tgtEl>
                                          <p:spTgt spid="145411">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45411">
                                            <p:txEl>
                                              <p:pRg st="4" end="4"/>
                                            </p:txEl>
                                          </p:spTgt>
                                        </p:tgtEl>
                                        <p:attrNameLst>
                                          <p:attrName>style.visibility</p:attrName>
                                        </p:attrNameLst>
                                      </p:cBhvr>
                                      <p:to>
                                        <p:strVal val="visible"/>
                                      </p:to>
                                    </p:set>
                                    <p:animEffect transition="in" filter="blinds(horizontal)">
                                      <p:cBhvr>
                                        <p:cTn id="52" dur="500"/>
                                        <p:tgtEl>
                                          <p:spTgt spid="145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itle 1"/>
          <p:cNvSpPr>
            <a:spLocks noGrp="1"/>
          </p:cNvSpPr>
          <p:nvPr>
            <p:ph type="title"/>
          </p:nvPr>
        </p:nvSpPr>
        <p:spPr/>
        <p:txBody>
          <a:bodyPr/>
          <a:lstStyle/>
          <a:p>
            <a:r>
              <a:rPr lang="en-US" altLang="en-US">
                <a:solidFill>
                  <a:srgbClr val="FF6600"/>
                </a:solidFill>
                <a:ea typeface="ＭＳ Ｐゴシック" charset="-128"/>
              </a:rPr>
              <a:t>Five Big Ideas</a:t>
            </a:r>
          </a:p>
        </p:txBody>
      </p:sp>
      <p:sp>
        <p:nvSpPr>
          <p:cNvPr id="437251" name="AutoShape 3"/>
          <p:cNvSpPr>
            <a:spLocks noChangeAspect="1" noChangeArrowheads="1" noTextEdit="1"/>
          </p:cNvSpPr>
          <p:nvPr/>
        </p:nvSpPr>
        <p:spPr bwMode="auto">
          <a:xfrm>
            <a:off x="-1841500" y="-1169988"/>
            <a:ext cx="7772400" cy="411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437252" name="Group 7"/>
          <p:cNvGrpSpPr>
            <a:grpSpLocks/>
          </p:cNvGrpSpPr>
          <p:nvPr/>
        </p:nvGrpSpPr>
        <p:grpSpPr bwMode="auto">
          <a:xfrm>
            <a:off x="1370013" y="1755775"/>
            <a:ext cx="6556375" cy="3505200"/>
            <a:chOff x="1371600" y="2139950"/>
            <a:chExt cx="6554788" cy="3505200"/>
          </a:xfrm>
        </p:grpSpPr>
        <p:sp>
          <p:nvSpPr>
            <p:cNvPr id="437253" name="_s39941"/>
            <p:cNvSpPr>
              <a:spLocks noChangeArrowheads="1" noTextEdit="1"/>
            </p:cNvSpPr>
            <p:nvPr/>
          </p:nvSpPr>
          <p:spPr bwMode="auto">
            <a:xfrm>
              <a:off x="3771900" y="2679700"/>
              <a:ext cx="1601788" cy="1543050"/>
            </a:xfrm>
            <a:prstGeom prst="ellipse">
              <a:avLst/>
            </a:prstGeom>
            <a:solidFill>
              <a:schemeClr val="accent2">
                <a:alpha val="50195"/>
              </a:schemeClr>
            </a:solidFill>
            <a:ln w="4670">
              <a:solidFill>
                <a:schemeClr val="accent2"/>
              </a:solidFill>
              <a:round/>
              <a:headEnd/>
              <a:tailEnd/>
            </a:ln>
          </p:spPr>
          <p:txBody>
            <a:bodyPr anchor="ctr"/>
            <a:lstStyle/>
            <a:p>
              <a:endParaRPr lang="en-US"/>
            </a:p>
          </p:txBody>
        </p:sp>
        <p:sp>
          <p:nvSpPr>
            <p:cNvPr id="437254" name="_s39942"/>
            <p:cNvSpPr>
              <a:spLocks noChangeArrowheads="1"/>
            </p:cNvSpPr>
            <p:nvPr/>
          </p:nvSpPr>
          <p:spPr bwMode="auto">
            <a:xfrm>
              <a:off x="3771900" y="2139950"/>
              <a:ext cx="160178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a:solidFill>
                    <a:srgbClr val="FFFF66"/>
                  </a:solidFill>
                </a:rPr>
                <a:t>Collaborate;</a:t>
              </a:r>
            </a:p>
            <a:p>
              <a:pPr algn="ctr" eaLnBrk="1" hangingPunct="1"/>
              <a:r>
                <a:rPr lang="en-US" altLang="en-US" sz="2000">
                  <a:solidFill>
                    <a:srgbClr val="FFFF66"/>
                  </a:solidFill>
                </a:rPr>
                <a:t>Really Collaborate</a:t>
              </a:r>
            </a:p>
          </p:txBody>
        </p:sp>
        <p:sp>
          <p:nvSpPr>
            <p:cNvPr id="437255" name="_s39943"/>
            <p:cNvSpPr>
              <a:spLocks noChangeArrowheads="1" noTextEdit="1"/>
            </p:cNvSpPr>
            <p:nvPr/>
          </p:nvSpPr>
          <p:spPr bwMode="auto">
            <a:xfrm>
              <a:off x="4351338" y="3086100"/>
              <a:ext cx="1603375" cy="1541463"/>
            </a:xfrm>
            <a:prstGeom prst="ellipse">
              <a:avLst/>
            </a:prstGeom>
            <a:solidFill>
              <a:schemeClr val="hlink">
                <a:alpha val="50195"/>
              </a:schemeClr>
            </a:solidFill>
            <a:ln w="4670">
              <a:solidFill>
                <a:schemeClr val="hlink"/>
              </a:solidFill>
              <a:round/>
              <a:headEnd/>
              <a:tailEnd/>
            </a:ln>
          </p:spPr>
          <p:txBody>
            <a:bodyPr anchor="ctr"/>
            <a:lstStyle/>
            <a:p>
              <a:endParaRPr lang="en-US"/>
            </a:p>
          </p:txBody>
        </p:sp>
        <p:sp>
          <p:nvSpPr>
            <p:cNvPr id="437256" name="_s39944"/>
            <p:cNvSpPr>
              <a:spLocks noChangeArrowheads="1"/>
            </p:cNvSpPr>
            <p:nvPr/>
          </p:nvSpPr>
          <p:spPr bwMode="auto">
            <a:xfrm>
              <a:off x="1371600" y="5029200"/>
              <a:ext cx="160178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a:solidFill>
                    <a:srgbClr val="FFFF66"/>
                  </a:solidFill>
                </a:rPr>
                <a:t>Projects as </a:t>
              </a:r>
            </a:p>
            <a:p>
              <a:pPr algn="ctr" eaLnBrk="1" hangingPunct="1"/>
              <a:r>
                <a:rPr lang="en-US" altLang="en-US" sz="2000">
                  <a:solidFill>
                    <a:srgbClr val="FFFF66"/>
                  </a:solidFill>
                </a:rPr>
                <a:t>Networks of</a:t>
              </a:r>
            </a:p>
            <a:p>
              <a:pPr algn="ctr" eaLnBrk="1" hangingPunct="1"/>
              <a:r>
                <a:rPr lang="en-US" altLang="en-US" sz="2000">
                  <a:solidFill>
                    <a:srgbClr val="FFFF66"/>
                  </a:solidFill>
                </a:rPr>
                <a:t>Commitment</a:t>
              </a:r>
            </a:p>
          </p:txBody>
        </p:sp>
        <p:sp>
          <p:nvSpPr>
            <p:cNvPr id="437257" name="_s39945"/>
            <p:cNvSpPr>
              <a:spLocks noChangeArrowheads="1" noTextEdit="1"/>
            </p:cNvSpPr>
            <p:nvPr/>
          </p:nvSpPr>
          <p:spPr bwMode="auto">
            <a:xfrm>
              <a:off x="4114800" y="3733800"/>
              <a:ext cx="1603375" cy="1543050"/>
            </a:xfrm>
            <a:prstGeom prst="ellipse">
              <a:avLst/>
            </a:prstGeom>
            <a:solidFill>
              <a:schemeClr val="folHlink">
                <a:alpha val="50195"/>
              </a:schemeClr>
            </a:solidFill>
            <a:ln w="4670">
              <a:solidFill>
                <a:schemeClr val="folHlink"/>
              </a:solidFill>
              <a:round/>
              <a:headEnd/>
              <a:tailEnd/>
            </a:ln>
          </p:spPr>
          <p:txBody>
            <a:bodyPr anchor="ctr"/>
            <a:lstStyle/>
            <a:p>
              <a:endParaRPr lang="en-US"/>
            </a:p>
          </p:txBody>
        </p:sp>
        <p:sp>
          <p:nvSpPr>
            <p:cNvPr id="437258" name="_s39946"/>
            <p:cNvSpPr>
              <a:spLocks noChangeArrowheads="1"/>
            </p:cNvSpPr>
            <p:nvPr/>
          </p:nvSpPr>
          <p:spPr bwMode="auto">
            <a:xfrm>
              <a:off x="5494338" y="5260975"/>
              <a:ext cx="16017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a:solidFill>
                    <a:srgbClr val="FFFF66"/>
                  </a:solidFill>
                </a:rPr>
                <a:t>Tightly Couple</a:t>
              </a:r>
            </a:p>
            <a:p>
              <a:pPr algn="ctr" eaLnBrk="1" hangingPunct="1"/>
              <a:r>
                <a:rPr lang="en-US" altLang="en-US" sz="2000">
                  <a:solidFill>
                    <a:srgbClr val="FFFF66"/>
                  </a:solidFill>
                </a:rPr>
                <a:t>Learning w/ Action</a:t>
              </a:r>
            </a:p>
          </p:txBody>
        </p:sp>
        <p:sp>
          <p:nvSpPr>
            <p:cNvPr id="437259" name="_s39947"/>
            <p:cNvSpPr>
              <a:spLocks noChangeArrowheads="1" noTextEdit="1"/>
            </p:cNvSpPr>
            <p:nvPr/>
          </p:nvSpPr>
          <p:spPr bwMode="auto">
            <a:xfrm>
              <a:off x="3411538" y="3740150"/>
              <a:ext cx="1603375" cy="1543050"/>
            </a:xfrm>
            <a:prstGeom prst="ellipse">
              <a:avLst/>
            </a:prstGeom>
            <a:solidFill>
              <a:schemeClr val="hlink">
                <a:alpha val="50195"/>
              </a:schemeClr>
            </a:solidFill>
            <a:ln w="4670">
              <a:solidFill>
                <a:schemeClr val="hlink"/>
              </a:solidFill>
              <a:round/>
              <a:headEnd/>
              <a:tailEnd/>
            </a:ln>
          </p:spPr>
          <p:txBody>
            <a:bodyPr anchor="ctr"/>
            <a:lstStyle/>
            <a:p>
              <a:endParaRPr lang="en-US"/>
            </a:p>
          </p:txBody>
        </p:sp>
        <p:sp>
          <p:nvSpPr>
            <p:cNvPr id="437260" name="_s39948"/>
            <p:cNvSpPr>
              <a:spLocks noChangeArrowheads="1"/>
            </p:cNvSpPr>
            <p:nvPr/>
          </p:nvSpPr>
          <p:spPr bwMode="auto">
            <a:xfrm>
              <a:off x="6324600" y="3048000"/>
              <a:ext cx="16017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a:solidFill>
                    <a:srgbClr val="FFFF66"/>
                  </a:solidFill>
                </a:rPr>
                <a:t>Optimize</a:t>
              </a:r>
            </a:p>
            <a:p>
              <a:pPr algn="ctr" eaLnBrk="1" hangingPunct="1"/>
              <a:r>
                <a:rPr lang="en-US" altLang="en-US" sz="2000">
                  <a:solidFill>
                    <a:srgbClr val="FFFF66"/>
                  </a:solidFill>
                </a:rPr>
                <a:t>The Whole</a:t>
              </a:r>
            </a:p>
          </p:txBody>
        </p:sp>
        <p:sp>
          <p:nvSpPr>
            <p:cNvPr id="437261" name="_s39949"/>
            <p:cNvSpPr>
              <a:spLocks noChangeArrowheads="1" noTextEdit="1"/>
            </p:cNvSpPr>
            <p:nvPr/>
          </p:nvSpPr>
          <p:spPr bwMode="auto">
            <a:xfrm>
              <a:off x="3190875" y="3084513"/>
              <a:ext cx="1603375" cy="1541462"/>
            </a:xfrm>
            <a:prstGeom prst="ellipse">
              <a:avLst/>
            </a:prstGeom>
            <a:solidFill>
              <a:schemeClr val="folHlink">
                <a:alpha val="50195"/>
              </a:schemeClr>
            </a:solidFill>
            <a:ln w="4670">
              <a:solidFill>
                <a:schemeClr val="folHlink"/>
              </a:solidFill>
              <a:round/>
              <a:headEnd/>
              <a:tailEnd/>
            </a:ln>
          </p:spPr>
          <p:txBody>
            <a:bodyPr anchor="ctr"/>
            <a:lstStyle/>
            <a:p>
              <a:endParaRPr lang="en-US"/>
            </a:p>
          </p:txBody>
        </p:sp>
        <p:sp>
          <p:nvSpPr>
            <p:cNvPr id="437262" name="_s39950"/>
            <p:cNvSpPr>
              <a:spLocks noChangeArrowheads="1"/>
            </p:cNvSpPr>
            <p:nvPr/>
          </p:nvSpPr>
          <p:spPr bwMode="auto">
            <a:xfrm>
              <a:off x="1477963" y="3182938"/>
              <a:ext cx="160178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a:solidFill>
                    <a:srgbClr val="FFFF66"/>
                  </a:solidFill>
                </a:rPr>
                <a:t>Increase</a:t>
              </a:r>
            </a:p>
            <a:p>
              <a:pPr algn="ctr" eaLnBrk="1" hangingPunct="1"/>
              <a:r>
                <a:rPr lang="en-US" altLang="en-US" sz="2000">
                  <a:solidFill>
                    <a:srgbClr val="FFFF66"/>
                  </a:solidFill>
                </a:rPr>
                <a:t>Relatedness</a:t>
              </a:r>
            </a:p>
          </p:txBody>
        </p:sp>
        <p:sp>
          <p:nvSpPr>
            <p:cNvPr id="437263" name="Text Box 14"/>
            <p:cNvSpPr txBox="1">
              <a:spLocks noChangeArrowheads="1"/>
            </p:cNvSpPr>
            <p:nvPr/>
          </p:nvSpPr>
          <p:spPr bwMode="auto">
            <a:xfrm>
              <a:off x="3352800" y="32004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pPr>
              <a:r>
                <a:rPr lang="en-US" altLang="en-US" sz="1600" b="1">
                  <a:solidFill>
                    <a:srgbClr val="660066"/>
                  </a:solidFill>
                </a:rPr>
                <a:t>Innovation</a:t>
              </a:r>
            </a:p>
          </p:txBody>
        </p:sp>
        <p:sp>
          <p:nvSpPr>
            <p:cNvPr id="437264" name="Text Box 15"/>
            <p:cNvSpPr txBox="1">
              <a:spLocks noChangeArrowheads="1"/>
            </p:cNvSpPr>
            <p:nvPr/>
          </p:nvSpPr>
          <p:spPr bwMode="auto">
            <a:xfrm>
              <a:off x="4648200" y="32004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pPr>
              <a:r>
                <a:rPr lang="en-US" altLang="en-US" sz="1600" b="1">
                  <a:solidFill>
                    <a:srgbClr val="660066"/>
                  </a:solidFill>
                </a:rPr>
                <a:t>Competitive</a:t>
              </a:r>
            </a:p>
          </p:txBody>
        </p:sp>
        <p:sp>
          <p:nvSpPr>
            <p:cNvPr id="437265" name="Text Box 16"/>
            <p:cNvSpPr txBox="1">
              <a:spLocks noChangeArrowheads="1"/>
            </p:cNvSpPr>
            <p:nvPr/>
          </p:nvSpPr>
          <p:spPr bwMode="auto">
            <a:xfrm>
              <a:off x="4495800" y="3886200"/>
              <a:ext cx="1600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pPr>
              <a:r>
                <a:rPr lang="en-US" altLang="en-US" sz="1600" b="1">
                  <a:solidFill>
                    <a:srgbClr val="660066"/>
                  </a:solidFill>
                </a:rPr>
                <a:t>Continuous</a:t>
              </a:r>
              <a:br>
                <a:rPr lang="en-US" altLang="en-US" sz="1600" b="1">
                  <a:solidFill>
                    <a:srgbClr val="660066"/>
                  </a:solidFill>
                </a:rPr>
              </a:br>
              <a:r>
                <a:rPr lang="en-US" altLang="en-US" sz="1600" b="1">
                  <a:solidFill>
                    <a:srgbClr val="660066"/>
                  </a:solidFill>
                </a:rPr>
                <a:t>Improvement</a:t>
              </a:r>
            </a:p>
          </p:txBody>
        </p:sp>
        <p:sp>
          <p:nvSpPr>
            <p:cNvPr id="437266" name="Text Box 17"/>
            <p:cNvSpPr txBox="1">
              <a:spLocks noChangeArrowheads="1"/>
            </p:cNvSpPr>
            <p:nvPr/>
          </p:nvSpPr>
          <p:spPr bwMode="auto">
            <a:xfrm>
              <a:off x="3733800" y="46482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Bef>
                  <a:spcPct val="50000"/>
                </a:spcBef>
              </a:pPr>
              <a:r>
                <a:rPr lang="en-US" altLang="en-US" sz="1600" b="1">
                  <a:solidFill>
                    <a:srgbClr val="660066"/>
                  </a:solidFill>
                </a:rPr>
                <a:t>Reliability</a:t>
              </a:r>
            </a:p>
          </p:txBody>
        </p:sp>
        <p:sp>
          <p:nvSpPr>
            <p:cNvPr id="437267" name="Text Box 18"/>
            <p:cNvSpPr txBox="1">
              <a:spLocks noChangeArrowheads="1"/>
            </p:cNvSpPr>
            <p:nvPr/>
          </p:nvSpPr>
          <p:spPr bwMode="auto">
            <a:xfrm>
              <a:off x="3276600" y="4038600"/>
              <a:ext cx="1143000" cy="50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lnSpc>
                  <a:spcPct val="55000"/>
                </a:lnSpc>
                <a:spcBef>
                  <a:spcPct val="50000"/>
                </a:spcBef>
              </a:pPr>
              <a:r>
                <a:rPr lang="en-US" altLang="en-US" sz="1600" b="1">
                  <a:solidFill>
                    <a:srgbClr val="660066"/>
                  </a:solidFill>
                </a:rPr>
                <a:t>Build</a:t>
              </a:r>
            </a:p>
            <a:p>
              <a:pPr eaLnBrk="1" hangingPunct="1">
                <a:lnSpc>
                  <a:spcPct val="55000"/>
                </a:lnSpc>
                <a:spcBef>
                  <a:spcPct val="50000"/>
                </a:spcBef>
              </a:pPr>
              <a:r>
                <a:rPr lang="en-US" altLang="en-US" sz="1600" b="1">
                  <a:solidFill>
                    <a:srgbClr val="660066"/>
                  </a:solidFill>
                </a:rPr>
                <a:t>Trust</a:t>
              </a:r>
            </a:p>
          </p:txBody>
        </p:sp>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itle 6"/>
          <p:cNvSpPr>
            <a:spLocks noGrp="1"/>
          </p:cNvSpPr>
          <p:nvPr>
            <p:ph type="title"/>
          </p:nvPr>
        </p:nvSpPr>
        <p:spPr/>
        <p:txBody>
          <a:bodyPr/>
          <a:lstStyle/>
          <a:p>
            <a:pPr marL="514350" indent="-514350"/>
            <a:r>
              <a:rPr lang="en-US" altLang="en-US">
                <a:solidFill>
                  <a:srgbClr val="FFFFFF"/>
                </a:solidFill>
                <a:ea typeface="ＭＳ Ｐゴシック" charset="-128"/>
              </a:rPr>
              <a:t>Next Steps?</a:t>
            </a:r>
          </a:p>
        </p:txBody>
      </p:sp>
      <p:sp>
        <p:nvSpPr>
          <p:cNvPr id="438275" name="TextBox 12"/>
          <p:cNvSpPr txBox="1">
            <a:spLocks noChangeArrowheads="1"/>
          </p:cNvSpPr>
          <p:nvPr/>
        </p:nvSpPr>
        <p:spPr bwMode="auto">
          <a:xfrm>
            <a:off x="593725" y="1736725"/>
            <a:ext cx="8134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buFont typeface="Arial" charset="0"/>
              <a:buAutoNum type="arabicPeriod"/>
            </a:pPr>
            <a:r>
              <a:rPr lang="en-US" altLang="en-US">
                <a:solidFill>
                  <a:srgbClr val="FFFFFF"/>
                </a:solidFill>
              </a:rPr>
              <a:t>…</a:t>
            </a: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Title 1"/>
          <p:cNvSpPr>
            <a:spLocks noGrp="1"/>
          </p:cNvSpPr>
          <p:nvPr>
            <p:ph type="title"/>
          </p:nvPr>
        </p:nvSpPr>
        <p:spPr/>
        <p:txBody>
          <a:bodyPr/>
          <a:lstStyle/>
          <a:p>
            <a:r>
              <a:rPr lang="en-US" altLang="en-US">
                <a:solidFill>
                  <a:schemeClr val="tx1"/>
                </a:solidFill>
                <a:ea typeface="ＭＳ Ｐゴシック" charset="-128"/>
              </a:rPr>
              <a:t>              Plus                                  Delta</a:t>
            </a:r>
          </a:p>
        </p:txBody>
      </p:sp>
      <p:sp>
        <p:nvSpPr>
          <p:cNvPr id="439299" name="Content Placeholder 2"/>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ＭＳ Ｐゴシック" charset="-128"/>
              </a:rPr>
              <a:t>…</a:t>
            </a:r>
          </a:p>
        </p:txBody>
      </p:sp>
      <p:sp>
        <p:nvSpPr>
          <p:cNvPr id="439300" name="Content Placeholder 3"/>
          <p:cNvSpPr>
            <a:spLocks noGrp="1"/>
          </p:cNvSpPr>
          <p:nvPr>
            <p:ph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ＭＳ Ｐゴシック" charset="-128"/>
              </a:rPr>
              <a:t>…</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0" name="TextBox 1"/>
          <p:cNvSpPr txBox="1">
            <a:spLocks noChangeArrowheads="1"/>
          </p:cNvSpPr>
          <p:nvPr/>
        </p:nvSpPr>
        <p:spPr bwMode="auto">
          <a:xfrm>
            <a:off x="381000" y="1600200"/>
            <a:ext cx="8305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800">
                <a:solidFill>
                  <a:srgbClr val="0000FF"/>
                </a:solidFill>
              </a:rPr>
              <a:t>Moving one chip through one station requires 1 “crew” work unit costing $1000. How much will it cost to complete the project?</a:t>
            </a:r>
          </a:p>
          <a:p>
            <a:pPr eaLnBrk="1" hangingPunct="1"/>
            <a:endParaRPr lang="en-US" altLang="en-US" sz="2800">
              <a:solidFill>
                <a:srgbClr val="0000FF"/>
              </a:solidFill>
            </a:endParaRPr>
          </a:p>
          <a:p>
            <a:pPr eaLnBrk="1" hangingPunct="1"/>
            <a:endParaRPr lang="en-US" altLang="en-US" sz="2800">
              <a:solidFill>
                <a:srgbClr val="0000FF"/>
              </a:solidFill>
            </a:endParaRPr>
          </a:p>
          <a:p>
            <a:pPr eaLnBrk="1" hangingPunct="1"/>
            <a:r>
              <a:rPr lang="en-US" altLang="en-US" sz="2800">
                <a:solidFill>
                  <a:srgbClr val="0000FF"/>
                </a:solidFill>
              </a:rPr>
              <a:t>A die has an average production of 3.5 units per roll (week). How long will it take? </a:t>
            </a:r>
          </a:p>
        </p:txBody>
      </p:sp>
      <p:sp>
        <p:nvSpPr>
          <p:cNvPr id="405507" name="Rectangle 2"/>
          <p:cNvSpPr>
            <a:spLocks noChangeArrowheads="1"/>
          </p:cNvSpPr>
          <p:nvPr/>
        </p:nvSpPr>
        <p:spPr bwMode="auto">
          <a:xfrm>
            <a:off x="1066800" y="533400"/>
            <a:ext cx="6110288" cy="64611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lang="en-US" sz="3600" b="1" dirty="0">
                <a:solidFill>
                  <a:srgbClr val="0000FF"/>
                </a:solidFill>
              </a:rPr>
              <a:t>Scheduling and Estimating</a:t>
            </a:r>
          </a:p>
        </p:txBody>
      </p:sp>
      <p:sp>
        <p:nvSpPr>
          <p:cNvPr id="217092" name="Rectangle 3"/>
          <p:cNvSpPr>
            <a:spLocks noChangeArrowheads="1"/>
          </p:cNvSpPr>
          <p:nvPr/>
        </p:nvSpPr>
        <p:spPr bwMode="auto">
          <a:xfrm>
            <a:off x="4159250"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5A2A29F2-204E-2241-8AFF-DAD756498A95}" type="slidenum">
              <a:rPr lang="en-GB" altLang="en-US">
                <a:solidFill>
                  <a:srgbClr val="000000"/>
                </a:solidFill>
                <a:ea typeface="ＭＳ Ｐゴシック" charset="-128"/>
              </a:rPr>
              <a:pPr eaLnBrk="1" hangingPunct="1">
                <a:buSzPct val="45000"/>
                <a:buFont typeface="StarSymbol" charset="0"/>
                <a:buNone/>
              </a:pPr>
              <a:t>14</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8114" name="Title 1"/>
          <p:cNvSpPr>
            <a:spLocks noGrp="1"/>
          </p:cNvSpPr>
          <p:nvPr>
            <p:ph type="title"/>
          </p:nvPr>
        </p:nvSpPr>
        <p:spPr>
          <a:xfrm>
            <a:off x="457200" y="0"/>
            <a:ext cx="7772400" cy="685800"/>
          </a:xfrm>
        </p:spPr>
        <p:txBody>
          <a:bodyPr/>
          <a:lstStyle/>
          <a:p>
            <a:r>
              <a:rPr lang="en-US" altLang="en-US"/>
              <a:t>When work is complete….</a:t>
            </a:r>
          </a:p>
        </p:txBody>
      </p:sp>
      <p:sp>
        <p:nvSpPr>
          <p:cNvPr id="218115" name="Vertical Text Placeholder 2"/>
          <p:cNvSpPr>
            <a:spLocks noGrp="1"/>
          </p:cNvSpPr>
          <p:nvPr>
            <p:ph type="body" orient="vert" idx="1"/>
          </p:nvPr>
        </p:nvSpPr>
        <p:spPr bwMode="auto">
          <a:xfrm rot="16200000">
            <a:off x="2247900" y="-1104900"/>
            <a:ext cx="4114800" cy="769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Tx/>
              <a:buNone/>
            </a:pPr>
            <a:r>
              <a:rPr lang="en-US" altLang="en-US" sz="2000"/>
              <a:t>Record the week each Trade finishes. Sum and record the Available Capacity for all Trades. Sum and record the total Remaining Inventory for all Trades except Concrete. Note the highest amount of Inventory in any week for each trade. Bring die and score sheet to the front. </a:t>
            </a:r>
          </a:p>
        </p:txBody>
      </p:sp>
      <p:sp>
        <p:nvSpPr>
          <p:cNvPr id="218116" name="Rectangle 5"/>
          <p:cNvSpPr>
            <a:spLocks noChangeArrowheads="1"/>
          </p:cNvSpPr>
          <p:nvPr/>
        </p:nvSpPr>
        <p:spPr bwMode="auto">
          <a:xfrm>
            <a:off x="4159250"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B12DBC98-63F5-4E41-8269-234553D75046}" type="slidenum">
              <a:rPr lang="en-GB" altLang="en-US">
                <a:solidFill>
                  <a:srgbClr val="000000"/>
                </a:solidFill>
                <a:ea typeface="ＭＳ Ｐゴシック" charset="-128"/>
              </a:rPr>
              <a:pPr eaLnBrk="1" hangingPunct="1">
                <a:buSzPct val="45000"/>
                <a:buFont typeface="StarSymbol" charset="0"/>
                <a:buNone/>
              </a:pPr>
              <a:t>15</a:t>
            </a:fld>
            <a:endParaRPr lang="en-GB" altLang="en-US">
              <a:solidFill>
                <a:srgbClr val="000000"/>
              </a:solidFill>
              <a:ea typeface="ＭＳ Ｐゴシック" charset="-128"/>
            </a:endParaRPr>
          </a:p>
        </p:txBody>
      </p:sp>
      <p:graphicFrame>
        <p:nvGraphicFramePr>
          <p:cNvPr id="6" name="Table 5"/>
          <p:cNvGraphicFramePr>
            <a:graphicFrameLocks noGrp="1"/>
          </p:cNvGraphicFramePr>
          <p:nvPr/>
        </p:nvGraphicFramePr>
        <p:xfrm>
          <a:off x="1330325" y="2470150"/>
          <a:ext cx="6096000" cy="3886200"/>
        </p:xfrm>
        <a:graphic>
          <a:graphicData uri="http://schemas.openxmlformats.org/drawingml/2006/table">
            <a:tbl>
              <a:tblPr/>
              <a:tblGrid>
                <a:gridCol w="898525"/>
                <a:gridCol w="1298575"/>
                <a:gridCol w="1300163"/>
                <a:gridCol w="1298575"/>
                <a:gridCol w="1300162"/>
              </a:tblGrid>
              <a:tr h="696913">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Craft</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Week Complete</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Total Capacity (Sum "Column 1")</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Total Inventory (Column 3)</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Highest inventory in any week for this trade</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06388">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Concrete</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r>
              <a:tr h="306388">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Mason</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06388">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Façade</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06388">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Carpenter</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06388">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Plumber</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06388">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Electrical</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06388">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Paint</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425450">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Sum of Column</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Calibri" charset="0"/>
                          <a:ea typeface="ＭＳ Ｐゴシック" charset="-128"/>
                        </a:rPr>
                        <a:t> </a:t>
                      </a:r>
                    </a:p>
                  </a:txBody>
                  <a:tcPr marL="11814" marR="11814" marT="118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charset="0"/>
                          <a:ea typeface="ＭＳ Ｐゴシック" charset="-128"/>
                        </a:rPr>
                        <a:t> </a:t>
                      </a:r>
                    </a:p>
                  </a:txBody>
                  <a:tcPr marL="11814" marR="11814" marT="1181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r>
              <a:tr h="306388">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Arial" charset="0"/>
                          <a:ea typeface="ＭＳ Ｐゴシック" charset="-128"/>
                        </a:rPr>
                        <a:t> </a:t>
                      </a:r>
                    </a:p>
                  </a:txBody>
                  <a:tcPr marL="11814" marR="11814" marT="11814"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Arial" charset="0"/>
                          <a:ea typeface="ＭＳ Ｐゴシック" charset="-128"/>
                        </a:rPr>
                        <a:t> </a:t>
                      </a:r>
                    </a:p>
                  </a:txBody>
                  <a:tcPr marL="11814" marR="11814" marT="11814"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Arial" charset="0"/>
                          <a:ea typeface="ＭＳ Ｐゴシック" charset="-128"/>
                        </a:rPr>
                        <a:t> </a:t>
                      </a:r>
                    </a:p>
                  </a:txBody>
                  <a:tcPr marL="11814" marR="11814" marT="11814"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Arial" charset="0"/>
                          <a:ea typeface="ＭＳ Ｐゴシック" charset="-128"/>
                        </a:rPr>
                        <a:t> </a:t>
                      </a:r>
                    </a:p>
                  </a:txBody>
                  <a:tcPr marL="11814" marR="11814" marT="11814"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Arial" charset="0"/>
                          <a:ea typeface="ＭＳ Ｐゴシック" charset="-128"/>
                        </a:rPr>
                        <a:t> </a:t>
                      </a:r>
                    </a:p>
                  </a:txBody>
                  <a:tcPr marL="11814" marR="11814" marT="11814"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r>
              <a:tr h="306388">
                <a:tc gridSpan="2">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tx1"/>
                          </a:solidFill>
                          <a:effectLst/>
                          <a:latin typeface="Calibri" charset="0"/>
                          <a:ea typeface="ＭＳ Ｐゴシック" charset="-128"/>
                        </a:rPr>
                        <a:t>Circle Color Dice Numbers</a:t>
                      </a:r>
                    </a:p>
                  </a:txBody>
                  <a:tcPr marL="11814" marR="11814" marT="11814" marB="0" anchor="ctr" horzOverflow="overflow">
                    <a:lnL>
                      <a:noFill/>
                    </a:lnL>
                    <a:lnR>
                      <a:noFill/>
                    </a:lnR>
                    <a:lnT>
                      <a:noFill/>
                    </a:lnT>
                    <a:lnB>
                      <a:noFill/>
                    </a:lnB>
                    <a:lnTlToBr>
                      <a:noFill/>
                    </a:lnTlToBr>
                    <a:lnBlToTr>
                      <a:noFill/>
                    </a:lnBlToTr>
                    <a:solidFill>
                      <a:srgbClr val="FFFFFF"/>
                    </a:solidFill>
                  </a:tcPr>
                </a:tc>
                <a:tc hMerge="1">
                  <a:txBody>
                    <a:bodyPr/>
                    <a:lstStyle/>
                    <a:p>
                      <a:endParaRPr lang="en-US"/>
                    </a:p>
                  </a:txBody>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chemeClr val="tx1"/>
                          </a:solidFill>
                          <a:effectLst/>
                          <a:latin typeface="Calibri" charset="0"/>
                          <a:ea typeface="ＭＳ Ｐゴシック" charset="-128"/>
                        </a:rPr>
                        <a:t>Blue</a:t>
                      </a:r>
                    </a:p>
                  </a:txBody>
                  <a:tcPr marL="11814" marR="11814" marT="11814" marB="0" anchor="ctr" horzOverflow="overflow">
                    <a:lnL>
                      <a:noFill/>
                    </a:lnL>
                    <a:lnR>
                      <a:noFill/>
                    </a:lnR>
                    <a:lnT>
                      <a:noFill/>
                    </a:lnT>
                    <a:lnB>
                      <a:noFill/>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chemeClr val="tx1"/>
                          </a:solidFill>
                          <a:effectLst/>
                          <a:latin typeface="Calibri" charset="0"/>
                          <a:ea typeface="ＭＳ Ｐゴシック" charset="-128"/>
                        </a:rPr>
                        <a:t>Black </a:t>
                      </a:r>
                    </a:p>
                  </a:txBody>
                  <a:tcPr marL="11814" marR="11814" marT="11814" marB="0" anchor="ctr" horzOverflow="overflow">
                    <a:lnL>
                      <a:noFill/>
                    </a:lnL>
                    <a:lnR>
                      <a:noFill/>
                    </a:lnR>
                    <a:lnT>
                      <a:noFill/>
                    </a:lnT>
                    <a:lnB>
                      <a:noFill/>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chemeClr val="tx1"/>
                          </a:solidFill>
                          <a:effectLst/>
                          <a:latin typeface="Calibri" charset="0"/>
                          <a:ea typeface="ＭＳ Ｐゴシック" charset="-128"/>
                        </a:rPr>
                        <a:t>Red</a:t>
                      </a:r>
                    </a:p>
                  </a:txBody>
                  <a:tcPr marL="11814" marR="11814" marT="11814" marB="0" anchor="ctr" horzOverflow="overflow">
                    <a:lnL>
                      <a:noFill/>
                    </a:lnL>
                    <a:lnR>
                      <a:noFill/>
                    </a:lnR>
                    <a:lnT>
                      <a:noFill/>
                    </a:lnT>
                    <a:lnB>
                      <a:noFill/>
                    </a:lnB>
                    <a:lnTlToBr>
                      <a:noFill/>
                    </a:lnTlToBr>
                    <a:lnBlToTr>
                      <a:noFill/>
                    </a:lnBlToTr>
                    <a:solidFill>
                      <a:srgbClr val="FFFFFF"/>
                    </a:solidFill>
                  </a:tcPr>
                </a:tc>
              </a:tr>
            </a:tbl>
          </a:graphicData>
        </a:graphic>
      </p:graphicFrame>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685800" y="228600"/>
            <a:ext cx="7772400" cy="685800"/>
          </a:xfrm>
        </p:spPr>
        <p:txBody>
          <a:bodyPr/>
          <a:lstStyle/>
          <a:p>
            <a:pPr eaLnBrk="1" hangingPunct="1"/>
            <a:r>
              <a:rPr lang="en-US" altLang="en-US" sz="3600"/>
              <a:t>RESULTS</a:t>
            </a:r>
          </a:p>
        </p:txBody>
      </p:sp>
      <p:pic>
        <p:nvPicPr>
          <p:cNvPr id="252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0"/>
            <a:ext cx="81534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p:cNvSpPr txBox="1">
            <a:spLocks noChangeArrowheads="1"/>
          </p:cNvSpPr>
          <p:nvPr/>
        </p:nvSpPr>
        <p:spPr bwMode="auto">
          <a:xfrm rot="-5369738">
            <a:off x="-1018381" y="2740819"/>
            <a:ext cx="309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 Weeks to Complete</a:t>
            </a:r>
          </a:p>
        </p:txBody>
      </p:sp>
      <p:sp>
        <p:nvSpPr>
          <p:cNvPr id="220165" name="Text Box 5"/>
          <p:cNvSpPr txBox="1">
            <a:spLocks noChangeArrowheads="1"/>
          </p:cNvSpPr>
          <p:nvPr/>
        </p:nvSpPr>
        <p:spPr bwMode="auto">
          <a:xfrm>
            <a:off x="563563" y="2097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nvGrpSpPr>
          <p:cNvPr id="220166" name="Group 6"/>
          <p:cNvGrpSpPr>
            <a:grpSpLocks/>
          </p:cNvGrpSpPr>
          <p:nvPr/>
        </p:nvGrpSpPr>
        <p:grpSpPr bwMode="auto">
          <a:xfrm>
            <a:off x="301625" y="1104900"/>
            <a:ext cx="8080375" cy="4648200"/>
            <a:chOff x="190" y="696"/>
            <a:chExt cx="5090" cy="2928"/>
          </a:xfrm>
        </p:grpSpPr>
        <p:pic>
          <p:nvPicPr>
            <p:cNvPr id="22020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696"/>
              <a:ext cx="480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207" name="Text Box 8"/>
            <p:cNvSpPr txBox="1">
              <a:spLocks noChangeArrowheads="1"/>
            </p:cNvSpPr>
            <p:nvPr/>
          </p:nvSpPr>
          <p:spPr bwMode="auto">
            <a:xfrm>
              <a:off x="1584" y="3384"/>
              <a:ext cx="96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t>1.2.2.5.5.6</a:t>
              </a:r>
            </a:p>
          </p:txBody>
        </p:sp>
        <p:sp>
          <p:nvSpPr>
            <p:cNvPr id="220208" name="Text Box 9"/>
            <p:cNvSpPr txBox="1">
              <a:spLocks noChangeArrowheads="1"/>
            </p:cNvSpPr>
            <p:nvPr/>
          </p:nvSpPr>
          <p:spPr bwMode="auto">
            <a:xfrm>
              <a:off x="2336" y="3384"/>
              <a:ext cx="768"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t>1.2.3.4.5.6</a:t>
              </a:r>
            </a:p>
          </p:txBody>
        </p:sp>
        <p:sp>
          <p:nvSpPr>
            <p:cNvPr id="220209" name="Text Box 10"/>
            <p:cNvSpPr txBox="1">
              <a:spLocks noChangeArrowheads="1"/>
            </p:cNvSpPr>
            <p:nvPr/>
          </p:nvSpPr>
          <p:spPr bwMode="auto">
            <a:xfrm>
              <a:off x="3040" y="3384"/>
              <a:ext cx="86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t>2.2.3.4.5.5</a:t>
              </a:r>
            </a:p>
          </p:txBody>
        </p:sp>
        <p:sp>
          <p:nvSpPr>
            <p:cNvPr id="220210" name="Text Box 11"/>
            <p:cNvSpPr txBox="1">
              <a:spLocks noChangeArrowheads="1"/>
            </p:cNvSpPr>
            <p:nvPr/>
          </p:nvSpPr>
          <p:spPr bwMode="auto">
            <a:xfrm>
              <a:off x="3768" y="3384"/>
              <a:ext cx="912"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t>2.3.3.4.4.5</a:t>
              </a:r>
            </a:p>
          </p:txBody>
        </p:sp>
        <p:sp>
          <p:nvSpPr>
            <p:cNvPr id="220211" name="Text Box 12"/>
            <p:cNvSpPr txBox="1">
              <a:spLocks noChangeArrowheads="1"/>
            </p:cNvSpPr>
            <p:nvPr/>
          </p:nvSpPr>
          <p:spPr bwMode="auto">
            <a:xfrm>
              <a:off x="4504" y="3384"/>
              <a:ext cx="672"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t>3.3.3.4.4.4</a:t>
              </a:r>
            </a:p>
          </p:txBody>
        </p:sp>
        <p:sp>
          <p:nvSpPr>
            <p:cNvPr id="220212" name="Text Box 13"/>
            <p:cNvSpPr txBox="1">
              <a:spLocks noChangeArrowheads="1"/>
            </p:cNvSpPr>
            <p:nvPr/>
          </p:nvSpPr>
          <p:spPr bwMode="auto">
            <a:xfrm>
              <a:off x="880" y="3384"/>
              <a:ext cx="768"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t>1.1.1.6.6.6</a:t>
              </a:r>
            </a:p>
          </p:txBody>
        </p:sp>
        <p:sp>
          <p:nvSpPr>
            <p:cNvPr id="220213" name="Text Box 14"/>
            <p:cNvSpPr txBox="1">
              <a:spLocks noChangeArrowheads="1"/>
            </p:cNvSpPr>
            <p:nvPr/>
          </p:nvSpPr>
          <p:spPr bwMode="auto">
            <a:xfrm rot="-5369738">
              <a:off x="-642" y="1727"/>
              <a:ext cx="19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 Weeks to Complete</a:t>
              </a:r>
            </a:p>
          </p:txBody>
        </p:sp>
      </p:grpSp>
      <p:sp>
        <p:nvSpPr>
          <p:cNvPr id="220167" name="Line 15"/>
          <p:cNvSpPr>
            <a:spLocks noChangeShapeType="1"/>
          </p:cNvSpPr>
          <p:nvPr/>
        </p:nvSpPr>
        <p:spPr bwMode="auto">
          <a:xfrm>
            <a:off x="2120900" y="2832100"/>
            <a:ext cx="677863" cy="523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68" name="Line 16"/>
          <p:cNvSpPr>
            <a:spLocks noChangeShapeType="1"/>
          </p:cNvSpPr>
          <p:nvPr/>
        </p:nvSpPr>
        <p:spPr bwMode="auto">
          <a:xfrm>
            <a:off x="1676400" y="2825750"/>
            <a:ext cx="457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69" name="Line 17"/>
          <p:cNvSpPr>
            <a:spLocks noChangeShapeType="1"/>
          </p:cNvSpPr>
          <p:nvPr/>
        </p:nvSpPr>
        <p:spPr bwMode="auto">
          <a:xfrm>
            <a:off x="2838450" y="2889250"/>
            <a:ext cx="457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70" name="Line 18"/>
          <p:cNvSpPr>
            <a:spLocks noChangeShapeType="1"/>
          </p:cNvSpPr>
          <p:nvPr/>
        </p:nvSpPr>
        <p:spPr bwMode="auto">
          <a:xfrm>
            <a:off x="3973513" y="3136900"/>
            <a:ext cx="457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71" name="Line 19"/>
          <p:cNvSpPr>
            <a:spLocks noChangeShapeType="1"/>
          </p:cNvSpPr>
          <p:nvPr/>
        </p:nvSpPr>
        <p:spPr bwMode="auto">
          <a:xfrm>
            <a:off x="5094288" y="3313113"/>
            <a:ext cx="457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72" name="Line 20"/>
          <p:cNvSpPr>
            <a:spLocks noChangeShapeType="1"/>
          </p:cNvSpPr>
          <p:nvPr/>
        </p:nvSpPr>
        <p:spPr bwMode="auto">
          <a:xfrm>
            <a:off x="6243638" y="3397250"/>
            <a:ext cx="457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73" name="Line 21"/>
          <p:cNvSpPr>
            <a:spLocks noChangeShapeType="1"/>
          </p:cNvSpPr>
          <p:nvPr/>
        </p:nvSpPr>
        <p:spPr bwMode="auto">
          <a:xfrm>
            <a:off x="7391400" y="3538538"/>
            <a:ext cx="865188" cy="9525"/>
          </a:xfrm>
          <a:prstGeom prst="line">
            <a:avLst/>
          </a:prstGeom>
          <a:noFill/>
          <a:ln w="571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20174" name="Line 22"/>
          <p:cNvSpPr>
            <a:spLocks noChangeShapeType="1"/>
          </p:cNvSpPr>
          <p:nvPr/>
        </p:nvSpPr>
        <p:spPr bwMode="auto">
          <a:xfrm>
            <a:off x="3276600" y="2895600"/>
            <a:ext cx="693738" cy="2476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75" name="Line 23"/>
          <p:cNvSpPr>
            <a:spLocks noChangeShapeType="1"/>
          </p:cNvSpPr>
          <p:nvPr/>
        </p:nvSpPr>
        <p:spPr bwMode="auto">
          <a:xfrm>
            <a:off x="4418013" y="3144838"/>
            <a:ext cx="700087" cy="177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76" name="Line 24"/>
          <p:cNvSpPr>
            <a:spLocks noChangeShapeType="1"/>
          </p:cNvSpPr>
          <p:nvPr/>
        </p:nvSpPr>
        <p:spPr bwMode="auto">
          <a:xfrm>
            <a:off x="5561013" y="3308350"/>
            <a:ext cx="685800" cy="825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77" name="Line 25"/>
          <p:cNvSpPr>
            <a:spLocks noChangeShapeType="1"/>
          </p:cNvSpPr>
          <p:nvPr/>
        </p:nvSpPr>
        <p:spPr bwMode="auto">
          <a:xfrm>
            <a:off x="6684963" y="3392488"/>
            <a:ext cx="711200" cy="1587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78" name="Text Box 26"/>
          <p:cNvSpPr txBox="1">
            <a:spLocks noChangeArrowheads="1"/>
          </p:cNvSpPr>
          <p:nvPr/>
        </p:nvSpPr>
        <p:spPr bwMode="auto">
          <a:xfrm>
            <a:off x="8297863" y="3389313"/>
            <a:ext cx="846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t>Average</a:t>
            </a:r>
          </a:p>
        </p:txBody>
      </p:sp>
      <p:sp>
        <p:nvSpPr>
          <p:cNvPr id="220179" name="Line 27"/>
          <p:cNvSpPr>
            <a:spLocks noChangeShapeType="1"/>
          </p:cNvSpPr>
          <p:nvPr/>
        </p:nvSpPr>
        <p:spPr bwMode="auto">
          <a:xfrm>
            <a:off x="1684338" y="1795463"/>
            <a:ext cx="457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80" name="Line 28"/>
          <p:cNvSpPr>
            <a:spLocks noChangeShapeType="1"/>
          </p:cNvSpPr>
          <p:nvPr/>
        </p:nvSpPr>
        <p:spPr bwMode="auto">
          <a:xfrm>
            <a:off x="2811463" y="1981200"/>
            <a:ext cx="457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81" name="Line 29"/>
          <p:cNvSpPr>
            <a:spLocks noChangeShapeType="1"/>
          </p:cNvSpPr>
          <p:nvPr/>
        </p:nvSpPr>
        <p:spPr bwMode="auto">
          <a:xfrm>
            <a:off x="3951288" y="2455863"/>
            <a:ext cx="457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82" name="Line 30"/>
          <p:cNvSpPr>
            <a:spLocks noChangeShapeType="1"/>
          </p:cNvSpPr>
          <p:nvPr/>
        </p:nvSpPr>
        <p:spPr bwMode="auto">
          <a:xfrm>
            <a:off x="5092700" y="2930525"/>
            <a:ext cx="457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83" name="Line 31"/>
          <p:cNvSpPr>
            <a:spLocks noChangeShapeType="1"/>
          </p:cNvSpPr>
          <p:nvPr/>
        </p:nvSpPr>
        <p:spPr bwMode="auto">
          <a:xfrm>
            <a:off x="6259513" y="3125788"/>
            <a:ext cx="457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84" name="Line 32"/>
          <p:cNvSpPr>
            <a:spLocks noChangeShapeType="1"/>
          </p:cNvSpPr>
          <p:nvPr/>
        </p:nvSpPr>
        <p:spPr bwMode="auto">
          <a:xfrm>
            <a:off x="7367588" y="3498850"/>
            <a:ext cx="457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85" name="Line 33"/>
          <p:cNvSpPr>
            <a:spLocks noChangeShapeType="1"/>
          </p:cNvSpPr>
          <p:nvPr/>
        </p:nvSpPr>
        <p:spPr bwMode="auto">
          <a:xfrm flipV="1">
            <a:off x="7805738" y="3313113"/>
            <a:ext cx="550862" cy="195262"/>
          </a:xfrm>
          <a:prstGeom prst="line">
            <a:avLst/>
          </a:prstGeom>
          <a:noFill/>
          <a:ln w="57150">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20186" name="Line 34"/>
          <p:cNvSpPr>
            <a:spLocks noChangeShapeType="1"/>
          </p:cNvSpPr>
          <p:nvPr/>
        </p:nvSpPr>
        <p:spPr bwMode="auto">
          <a:xfrm>
            <a:off x="6716713" y="3143250"/>
            <a:ext cx="685800" cy="347663"/>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87" name="Line 35"/>
          <p:cNvSpPr>
            <a:spLocks noChangeShapeType="1"/>
          </p:cNvSpPr>
          <p:nvPr/>
        </p:nvSpPr>
        <p:spPr bwMode="auto">
          <a:xfrm>
            <a:off x="5548313" y="2938463"/>
            <a:ext cx="693737" cy="19685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88" name="Line 36"/>
          <p:cNvSpPr>
            <a:spLocks noChangeShapeType="1"/>
          </p:cNvSpPr>
          <p:nvPr/>
        </p:nvSpPr>
        <p:spPr bwMode="auto">
          <a:xfrm>
            <a:off x="4414838" y="2454275"/>
            <a:ext cx="711200" cy="47625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89" name="Line 37"/>
          <p:cNvSpPr>
            <a:spLocks noChangeShapeType="1"/>
          </p:cNvSpPr>
          <p:nvPr/>
        </p:nvSpPr>
        <p:spPr bwMode="auto">
          <a:xfrm>
            <a:off x="3281363" y="1970088"/>
            <a:ext cx="668337" cy="49212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90" name="Text Box 38"/>
          <p:cNvSpPr txBox="1">
            <a:spLocks noChangeArrowheads="1"/>
          </p:cNvSpPr>
          <p:nvPr/>
        </p:nvSpPr>
        <p:spPr bwMode="auto">
          <a:xfrm>
            <a:off x="8305800" y="3124200"/>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t>Worst</a:t>
            </a:r>
          </a:p>
        </p:txBody>
      </p:sp>
      <p:sp>
        <p:nvSpPr>
          <p:cNvPr id="220191" name="Line 39"/>
          <p:cNvSpPr>
            <a:spLocks noChangeShapeType="1"/>
          </p:cNvSpPr>
          <p:nvPr/>
        </p:nvSpPr>
        <p:spPr bwMode="auto">
          <a:xfrm>
            <a:off x="2138363" y="1800225"/>
            <a:ext cx="692150" cy="18732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92" name="Line 40"/>
          <p:cNvSpPr>
            <a:spLocks noChangeShapeType="1"/>
          </p:cNvSpPr>
          <p:nvPr/>
        </p:nvSpPr>
        <p:spPr bwMode="auto">
          <a:xfrm>
            <a:off x="1701800" y="3690938"/>
            <a:ext cx="431800" cy="0"/>
          </a:xfrm>
          <a:prstGeom prst="line">
            <a:avLst/>
          </a:prstGeom>
          <a:noFill/>
          <a:ln w="57150">
            <a:solidFill>
              <a:srgbClr val="FF08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93" name="Line 41"/>
          <p:cNvSpPr>
            <a:spLocks noChangeShapeType="1"/>
          </p:cNvSpPr>
          <p:nvPr/>
        </p:nvSpPr>
        <p:spPr bwMode="auto">
          <a:xfrm>
            <a:off x="2844800" y="3487738"/>
            <a:ext cx="431800" cy="0"/>
          </a:xfrm>
          <a:prstGeom prst="line">
            <a:avLst/>
          </a:prstGeom>
          <a:noFill/>
          <a:ln w="57150">
            <a:solidFill>
              <a:srgbClr val="FF08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94" name="Line 42"/>
          <p:cNvSpPr>
            <a:spLocks noChangeShapeType="1"/>
          </p:cNvSpPr>
          <p:nvPr/>
        </p:nvSpPr>
        <p:spPr bwMode="auto">
          <a:xfrm>
            <a:off x="3998913" y="3589338"/>
            <a:ext cx="431800" cy="0"/>
          </a:xfrm>
          <a:prstGeom prst="line">
            <a:avLst/>
          </a:prstGeom>
          <a:noFill/>
          <a:ln w="57150">
            <a:solidFill>
              <a:srgbClr val="FF08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95" name="Line 43"/>
          <p:cNvSpPr>
            <a:spLocks noChangeShapeType="1"/>
          </p:cNvSpPr>
          <p:nvPr/>
        </p:nvSpPr>
        <p:spPr bwMode="auto">
          <a:xfrm>
            <a:off x="5124450" y="3589338"/>
            <a:ext cx="431800" cy="0"/>
          </a:xfrm>
          <a:prstGeom prst="line">
            <a:avLst/>
          </a:prstGeom>
          <a:noFill/>
          <a:ln w="57150">
            <a:solidFill>
              <a:srgbClr val="FF08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96" name="Line 44"/>
          <p:cNvSpPr>
            <a:spLocks noChangeShapeType="1"/>
          </p:cNvSpPr>
          <p:nvPr/>
        </p:nvSpPr>
        <p:spPr bwMode="auto">
          <a:xfrm>
            <a:off x="6248400" y="3581400"/>
            <a:ext cx="449263" cy="0"/>
          </a:xfrm>
          <a:prstGeom prst="line">
            <a:avLst/>
          </a:prstGeom>
          <a:noFill/>
          <a:ln w="57150">
            <a:solidFill>
              <a:srgbClr val="FF08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97" name="Line 45"/>
          <p:cNvSpPr>
            <a:spLocks noChangeShapeType="1"/>
          </p:cNvSpPr>
          <p:nvPr/>
        </p:nvSpPr>
        <p:spPr bwMode="auto">
          <a:xfrm>
            <a:off x="7418388" y="3690938"/>
            <a:ext cx="431800" cy="0"/>
          </a:xfrm>
          <a:prstGeom prst="line">
            <a:avLst/>
          </a:prstGeom>
          <a:noFill/>
          <a:ln w="57150">
            <a:solidFill>
              <a:srgbClr val="FF08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98" name="Line 46"/>
          <p:cNvSpPr>
            <a:spLocks noChangeShapeType="1"/>
          </p:cNvSpPr>
          <p:nvPr/>
        </p:nvSpPr>
        <p:spPr bwMode="auto">
          <a:xfrm flipV="1">
            <a:off x="2151063" y="3487738"/>
            <a:ext cx="693737" cy="203200"/>
          </a:xfrm>
          <a:prstGeom prst="line">
            <a:avLst/>
          </a:prstGeom>
          <a:noFill/>
          <a:ln w="57150">
            <a:solidFill>
              <a:srgbClr val="FF08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99" name="Line 47"/>
          <p:cNvSpPr>
            <a:spLocks noChangeShapeType="1"/>
          </p:cNvSpPr>
          <p:nvPr/>
        </p:nvSpPr>
        <p:spPr bwMode="auto">
          <a:xfrm>
            <a:off x="3287713" y="3495675"/>
            <a:ext cx="692150" cy="84138"/>
          </a:xfrm>
          <a:prstGeom prst="line">
            <a:avLst/>
          </a:prstGeom>
          <a:noFill/>
          <a:ln w="57150">
            <a:solidFill>
              <a:srgbClr val="FF08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200" name="Line 48"/>
          <p:cNvSpPr>
            <a:spLocks noChangeShapeType="1"/>
          </p:cNvSpPr>
          <p:nvPr/>
        </p:nvSpPr>
        <p:spPr bwMode="auto">
          <a:xfrm>
            <a:off x="4421188" y="3581400"/>
            <a:ext cx="703262" cy="7938"/>
          </a:xfrm>
          <a:prstGeom prst="line">
            <a:avLst/>
          </a:prstGeom>
          <a:noFill/>
          <a:ln w="57150">
            <a:solidFill>
              <a:srgbClr val="FF08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201" name="Line 49"/>
          <p:cNvSpPr>
            <a:spLocks noChangeShapeType="1"/>
          </p:cNvSpPr>
          <p:nvPr/>
        </p:nvSpPr>
        <p:spPr bwMode="auto">
          <a:xfrm flipV="1">
            <a:off x="5567363" y="3573463"/>
            <a:ext cx="701675" cy="9525"/>
          </a:xfrm>
          <a:prstGeom prst="line">
            <a:avLst/>
          </a:prstGeom>
          <a:noFill/>
          <a:ln w="57150">
            <a:solidFill>
              <a:srgbClr val="FF08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202" name="Line 50"/>
          <p:cNvSpPr>
            <a:spLocks noChangeShapeType="1"/>
          </p:cNvSpPr>
          <p:nvPr/>
        </p:nvSpPr>
        <p:spPr bwMode="auto">
          <a:xfrm>
            <a:off x="6710363" y="3575050"/>
            <a:ext cx="685800" cy="125413"/>
          </a:xfrm>
          <a:prstGeom prst="line">
            <a:avLst/>
          </a:prstGeom>
          <a:noFill/>
          <a:ln w="57150">
            <a:solidFill>
              <a:srgbClr val="FF08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203" name="Line 51"/>
          <p:cNvSpPr>
            <a:spLocks noChangeShapeType="1"/>
          </p:cNvSpPr>
          <p:nvPr/>
        </p:nvSpPr>
        <p:spPr bwMode="auto">
          <a:xfrm>
            <a:off x="7829550" y="3686175"/>
            <a:ext cx="468313" cy="106363"/>
          </a:xfrm>
          <a:prstGeom prst="line">
            <a:avLst/>
          </a:prstGeom>
          <a:noFill/>
          <a:ln w="57150">
            <a:solidFill>
              <a:srgbClr val="FF080A"/>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20204" name="Text Box 52"/>
          <p:cNvSpPr txBox="1">
            <a:spLocks noChangeArrowheads="1"/>
          </p:cNvSpPr>
          <p:nvPr/>
        </p:nvSpPr>
        <p:spPr bwMode="auto">
          <a:xfrm>
            <a:off x="8323263" y="366395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t>Best</a:t>
            </a:r>
          </a:p>
        </p:txBody>
      </p:sp>
      <p:sp>
        <p:nvSpPr>
          <p:cNvPr id="220205" name="Rectangle 52"/>
          <p:cNvSpPr>
            <a:spLocks noChangeArrowheads="1"/>
          </p:cNvSpPr>
          <p:nvPr/>
        </p:nvSpPr>
        <p:spPr bwMode="auto">
          <a:xfrm>
            <a:off x="4159250"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5D2DE153-CEE5-0C4C-A007-D7A3CA422767}" type="slidenum">
              <a:rPr lang="en-GB" altLang="en-US">
                <a:solidFill>
                  <a:srgbClr val="000000"/>
                </a:solidFill>
                <a:ea typeface="ＭＳ Ｐゴシック" charset="-128"/>
              </a:rPr>
              <a:pPr eaLnBrk="1" hangingPunct="1">
                <a:buSzPct val="45000"/>
                <a:buFont typeface="StarSymbol" charset="0"/>
                <a:buNone/>
              </a:pPr>
              <a:t>16</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29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p:nvPr>
        </p:nvSpPr>
        <p:spPr>
          <a:xfrm>
            <a:off x="228600" y="304800"/>
            <a:ext cx="7772400" cy="1143000"/>
          </a:xfrm>
        </p:spPr>
        <p:txBody>
          <a:bodyPr/>
          <a:lstStyle/>
          <a:p>
            <a:r>
              <a:rPr lang="en-US" altLang="en-US"/>
              <a:t>20 Most Recent</a:t>
            </a:r>
          </a:p>
        </p:txBody>
      </p:sp>
      <p:graphicFrame>
        <p:nvGraphicFramePr>
          <p:cNvPr id="3" name="Table 2"/>
          <p:cNvGraphicFramePr>
            <a:graphicFrameLocks noGrp="1"/>
          </p:cNvGraphicFramePr>
          <p:nvPr/>
        </p:nvGraphicFramePr>
        <p:xfrm>
          <a:off x="304800" y="1219200"/>
          <a:ext cx="7010400" cy="4378325"/>
        </p:xfrm>
        <a:graphic>
          <a:graphicData uri="http://schemas.openxmlformats.org/drawingml/2006/table">
            <a:tbl>
              <a:tblPr/>
              <a:tblGrid>
                <a:gridCol w="1855788"/>
                <a:gridCol w="1289050"/>
                <a:gridCol w="1289050"/>
                <a:gridCol w="1287462"/>
                <a:gridCol w="1289050"/>
              </a:tblGrid>
              <a:tr h="1028700">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Verdana" charset="0"/>
                        <a:ea typeface="ＭＳ Ｐゴシック" charset="-128"/>
                      </a:endParaRP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DD0806"/>
                          </a:solidFill>
                          <a:effectLst/>
                          <a:latin typeface="Tahoma Bold" charset="0"/>
                          <a:ea typeface="ＭＳ Ｐゴシック" charset="-128"/>
                        </a:rPr>
                        <a:t>Red</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DD0806"/>
                          </a:solidFill>
                          <a:effectLst/>
                          <a:latin typeface="Tahoma Bold" charset="0"/>
                          <a:ea typeface="ＭＳ Ｐゴシック" charset="-128"/>
                        </a:rPr>
                        <a:t>233445</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chemeClr val="tx1"/>
                          </a:solidFill>
                          <a:effectLst/>
                          <a:latin typeface="Tahoma Bold" charset="0"/>
                          <a:ea typeface="ＭＳ Ｐゴシック" charset="-128"/>
                        </a:rPr>
                        <a:t>Black</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ahoma Bold" charset="0"/>
                          <a:ea typeface="ＭＳ Ｐゴシック" charset="-128"/>
                        </a:rPr>
                        <a:t>123456</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0000D4"/>
                          </a:solidFill>
                          <a:effectLst/>
                          <a:latin typeface="Tahoma Bold" charset="0"/>
                          <a:ea typeface="ＭＳ Ｐゴシック" charset="-128"/>
                        </a:rPr>
                        <a:t>Blue</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D4"/>
                          </a:solidFill>
                          <a:effectLst/>
                          <a:latin typeface="Tahoma Bold" charset="0"/>
                          <a:ea typeface="ＭＳ Ｐゴシック" charset="-128"/>
                        </a:rPr>
                        <a:t>122556</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ahoma Bold" charset="0"/>
                          <a:ea typeface="ＭＳ Ｐゴシック" charset="-128"/>
                        </a:rPr>
                        <a:t>333333</a:t>
                      </a:r>
                    </a:p>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en-US" sz="3200" b="0" i="0" u="none" strike="noStrike" cap="none" normalizeH="0" baseline="0">
                        <a:ln>
                          <a:noFill/>
                        </a:ln>
                        <a:solidFill>
                          <a:schemeClr val="tx1"/>
                        </a:solidFill>
                        <a:effectLst/>
                        <a:latin typeface="Tahoma Bold" charset="0"/>
                        <a:ea typeface="ＭＳ Ｐゴシック" charset="-128"/>
                      </a:endParaRPr>
                    </a:p>
                  </a:txBody>
                  <a:tcPr marL="12700" marR="12700" marT="12700" marB="0" anchor="ctr" horzOverflow="overflow">
                    <a:lnL>
                      <a:noFill/>
                    </a:lnL>
                    <a:lnR>
                      <a:noFill/>
                    </a:lnR>
                    <a:lnT>
                      <a:noFill/>
                    </a:lnT>
                    <a:lnB>
                      <a:noFill/>
                    </a:lnB>
                    <a:lnTlToBr>
                      <a:noFill/>
                    </a:lnTlToBr>
                    <a:lnBlToTr>
                      <a:noFill/>
                    </a:lnBlToTr>
                    <a:noFill/>
                  </a:tcPr>
                </a:tc>
              </a:tr>
              <a:tr h="1028700">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Duration Weeks</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19 </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21 </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23 </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18</a:t>
                      </a:r>
                    </a:p>
                  </a:txBody>
                  <a:tcPr marL="12700" marR="12700" marT="12700" marB="0" anchor="ctr" horzOverflow="overflow">
                    <a:lnL>
                      <a:noFill/>
                    </a:lnL>
                    <a:lnR>
                      <a:noFill/>
                    </a:lnR>
                    <a:lnT>
                      <a:noFill/>
                    </a:lnT>
                    <a:lnB>
                      <a:noFill/>
                    </a:lnB>
                    <a:lnTlToBr>
                      <a:noFill/>
                    </a:lnTlToBr>
                    <a:lnBlToTr>
                      <a:noFill/>
                    </a:lnBlToTr>
                    <a:noFill/>
                  </a:tcPr>
                </a:tc>
              </a:tr>
              <a:tr h="1028700">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Total Capacity $</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294 </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332 </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361 </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252</a:t>
                      </a:r>
                    </a:p>
                  </a:txBody>
                  <a:tcPr marL="12700" marR="12700" marT="12700" marB="0" anchor="ctr" horzOverflow="overflow">
                    <a:lnL>
                      <a:noFill/>
                    </a:lnL>
                    <a:lnR>
                      <a:noFill/>
                    </a:lnR>
                    <a:lnT>
                      <a:noFill/>
                    </a:lnT>
                    <a:lnB>
                      <a:noFill/>
                    </a:lnB>
                    <a:lnTlToBr>
                      <a:noFill/>
                    </a:lnTlToBr>
                    <a:lnBlToTr>
                      <a:noFill/>
                    </a:lnBlToTr>
                    <a:noFill/>
                  </a:tcPr>
                </a:tc>
              </a:tr>
              <a:tr h="1028700">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Inventory Units</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55 </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112 </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120 </a:t>
                      </a:r>
                    </a:p>
                  </a:txBody>
                  <a:tcPr marL="12700" marR="12700" marT="12700" marB="0" anchor="ctr" horzOverflow="overflow">
                    <a:lnL>
                      <a:noFill/>
                    </a:lnL>
                    <a:lnR>
                      <a:noFill/>
                    </a:lnR>
                    <a:lnT>
                      <a:noFill/>
                    </a:lnT>
                    <a:lnB>
                      <a:noFill/>
                    </a:lnB>
                    <a:lnTlToBr>
                      <a:noFill/>
                    </a:lnTlToBr>
                    <a:lnBlToTr>
                      <a:noFill/>
                    </a:lnBlToTr>
                    <a:no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37931725" indent="-37474525" defTabSz="457200"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Verdana" charset="0"/>
                          <a:ea typeface="ＭＳ Ｐゴシック" charset="-128"/>
                        </a:rPr>
                        <a:t>0</a:t>
                      </a:r>
                    </a:p>
                  </a:txBody>
                  <a:tcPr marL="12700" marR="12700" marT="12700" marB="0" anchor="ctr" horzOverflow="overflow">
                    <a:lnL>
                      <a:noFill/>
                    </a:lnL>
                    <a:lnR>
                      <a:noFill/>
                    </a:lnR>
                    <a:lnT>
                      <a:noFill/>
                    </a:lnT>
                    <a:lnB>
                      <a:noFill/>
                    </a:lnB>
                    <a:lnTlToBr>
                      <a:noFill/>
                    </a:lnTlToBr>
                    <a:lnBlToTr>
                      <a:noFill/>
                    </a:lnBlToTr>
                    <a:noFill/>
                  </a:tcPr>
                </a:tc>
              </a:tr>
            </a:tbl>
          </a:graphicData>
        </a:graphic>
      </p:graphicFrame>
      <p:sp>
        <p:nvSpPr>
          <p:cNvPr id="222232" name="Rectangle 3"/>
          <p:cNvSpPr>
            <a:spLocks noChangeArrowheads="1"/>
          </p:cNvSpPr>
          <p:nvPr/>
        </p:nvSpPr>
        <p:spPr bwMode="auto">
          <a:xfrm>
            <a:off x="4159250"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45D05934-E683-DA47-8246-82F61C4B6863}" type="slidenum">
              <a:rPr lang="en-GB" altLang="en-US">
                <a:solidFill>
                  <a:srgbClr val="000000"/>
                </a:solidFill>
                <a:ea typeface="ＭＳ Ｐゴシック" charset="-128"/>
              </a:rPr>
              <a:pPr eaLnBrk="1" hangingPunct="1">
                <a:buSzPct val="45000"/>
                <a:buFont typeface="StarSymbol" charset="0"/>
                <a:buNone/>
              </a:pPr>
              <a:t>17</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31"/>
          <p:cNvSpPr>
            <a:spLocks noChangeArrowheads="1"/>
          </p:cNvSpPr>
          <p:nvPr/>
        </p:nvSpPr>
        <p:spPr bwMode="auto">
          <a:xfrm>
            <a:off x="0" y="6096000"/>
            <a:ext cx="4953000" cy="762000"/>
          </a:xfrm>
          <a:prstGeom prst="rect">
            <a:avLst/>
          </a:prstGeom>
          <a:solidFill>
            <a:schemeClr val="bg1"/>
          </a:solidFill>
          <a:ln w="9525">
            <a:solidFill>
              <a:schemeClr val="bg1"/>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pic>
        <p:nvPicPr>
          <p:cNvPr id="223235" name="Picture 2" descr="MPj0400472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2971800"/>
            <a:ext cx="442912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6"/>
          <p:cNvSpPr>
            <a:spLocks noGrp="1" noChangeArrowheads="1"/>
          </p:cNvSpPr>
          <p:nvPr>
            <p:ph type="title"/>
          </p:nvPr>
        </p:nvSpPr>
        <p:spPr>
          <a:xfrm>
            <a:off x="2590800" y="1524000"/>
            <a:ext cx="6553200" cy="1143000"/>
          </a:xfrm>
        </p:spPr>
        <p:txBody>
          <a:bodyPr/>
          <a:lstStyle/>
          <a:p>
            <a:pPr algn="l" eaLnBrk="1" hangingPunct="1"/>
            <a:r>
              <a:rPr lang="en-US" altLang="en-US" sz="2400"/>
              <a:t>High Variability and Load on Resources (cars on the road) increases the travel (Cycle) time.</a:t>
            </a:r>
          </a:p>
        </p:txBody>
      </p:sp>
      <p:grpSp>
        <p:nvGrpSpPr>
          <p:cNvPr id="223237" name="Group 7"/>
          <p:cNvGrpSpPr>
            <a:grpSpLocks/>
          </p:cNvGrpSpPr>
          <p:nvPr/>
        </p:nvGrpSpPr>
        <p:grpSpPr bwMode="auto">
          <a:xfrm>
            <a:off x="7938" y="3294063"/>
            <a:ext cx="4706937" cy="3454400"/>
            <a:chOff x="1245" y="960"/>
            <a:chExt cx="3305" cy="2666"/>
          </a:xfrm>
        </p:grpSpPr>
        <p:sp>
          <p:nvSpPr>
            <p:cNvPr id="223248" name="Line 8"/>
            <p:cNvSpPr>
              <a:spLocks noChangeShapeType="1"/>
            </p:cNvSpPr>
            <p:nvPr/>
          </p:nvSpPr>
          <p:spPr bwMode="auto">
            <a:xfrm>
              <a:off x="1938" y="1255"/>
              <a:ext cx="1" cy="1"/>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249" name="Text Box 9"/>
            <p:cNvSpPr txBox="1">
              <a:spLocks noChangeArrowheads="1"/>
            </p:cNvSpPr>
            <p:nvPr/>
          </p:nvSpPr>
          <p:spPr bwMode="auto">
            <a:xfrm>
              <a:off x="1513" y="3281"/>
              <a:ext cx="1618"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Load on Resources</a:t>
              </a:r>
            </a:p>
          </p:txBody>
        </p:sp>
        <p:sp>
          <p:nvSpPr>
            <p:cNvPr id="223250" name="Line 10"/>
            <p:cNvSpPr>
              <a:spLocks noChangeShapeType="1"/>
            </p:cNvSpPr>
            <p:nvPr/>
          </p:nvSpPr>
          <p:spPr bwMode="auto">
            <a:xfrm flipV="1">
              <a:off x="3356" y="3485"/>
              <a:ext cx="609" cy="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3251" name="Line 12"/>
            <p:cNvSpPr>
              <a:spLocks noChangeShapeType="1"/>
            </p:cNvSpPr>
            <p:nvPr/>
          </p:nvSpPr>
          <p:spPr bwMode="auto">
            <a:xfrm>
              <a:off x="1574" y="3195"/>
              <a:ext cx="283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52" name="Line 13"/>
            <p:cNvSpPr>
              <a:spLocks noChangeShapeType="1"/>
            </p:cNvSpPr>
            <p:nvPr/>
          </p:nvSpPr>
          <p:spPr bwMode="auto">
            <a:xfrm flipV="1">
              <a:off x="1574" y="1086"/>
              <a:ext cx="0" cy="2109"/>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53" name="Line 14"/>
            <p:cNvSpPr>
              <a:spLocks noChangeShapeType="1"/>
            </p:cNvSpPr>
            <p:nvPr/>
          </p:nvSpPr>
          <p:spPr bwMode="auto">
            <a:xfrm flipV="1">
              <a:off x="4247" y="1002"/>
              <a:ext cx="0" cy="236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54" name="Text Box 15"/>
            <p:cNvSpPr txBox="1">
              <a:spLocks noChangeArrowheads="1"/>
            </p:cNvSpPr>
            <p:nvPr/>
          </p:nvSpPr>
          <p:spPr bwMode="auto">
            <a:xfrm>
              <a:off x="3982" y="3343"/>
              <a:ext cx="539"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100%</a:t>
              </a:r>
            </a:p>
          </p:txBody>
        </p:sp>
        <p:sp>
          <p:nvSpPr>
            <p:cNvPr id="223255" name="Text Box 16"/>
            <p:cNvSpPr txBox="1">
              <a:spLocks noChangeArrowheads="1"/>
            </p:cNvSpPr>
            <p:nvPr/>
          </p:nvSpPr>
          <p:spPr bwMode="auto">
            <a:xfrm rot="-5400000">
              <a:off x="837" y="2349"/>
              <a:ext cx="107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Cycle Time</a:t>
              </a:r>
            </a:p>
          </p:txBody>
        </p:sp>
        <p:sp>
          <p:nvSpPr>
            <p:cNvPr id="223256" name="Line 17"/>
            <p:cNvSpPr>
              <a:spLocks noChangeShapeType="1"/>
            </p:cNvSpPr>
            <p:nvPr/>
          </p:nvSpPr>
          <p:spPr bwMode="auto">
            <a:xfrm flipV="1">
              <a:off x="1355" y="1239"/>
              <a:ext cx="0" cy="63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3257" name="Line 18"/>
            <p:cNvSpPr>
              <a:spLocks noChangeShapeType="1"/>
            </p:cNvSpPr>
            <p:nvPr/>
          </p:nvSpPr>
          <p:spPr bwMode="auto">
            <a:xfrm>
              <a:off x="3356" y="2056"/>
              <a:ext cx="203" cy="211"/>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23258" name="Group 19"/>
            <p:cNvGrpSpPr>
              <a:grpSpLocks/>
            </p:cNvGrpSpPr>
            <p:nvPr/>
          </p:nvGrpSpPr>
          <p:grpSpPr bwMode="auto">
            <a:xfrm>
              <a:off x="1614" y="2183"/>
              <a:ext cx="1823" cy="1012"/>
              <a:chOff x="1200" y="2160"/>
              <a:chExt cx="2160" cy="1152"/>
            </a:xfrm>
          </p:grpSpPr>
          <p:sp>
            <p:nvSpPr>
              <p:cNvPr id="223263" name="Line 20"/>
              <p:cNvSpPr>
                <a:spLocks noChangeShapeType="1"/>
              </p:cNvSpPr>
              <p:nvPr/>
            </p:nvSpPr>
            <p:spPr bwMode="auto">
              <a:xfrm flipV="1">
                <a:off x="3360" y="2160"/>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64" name="Line 21"/>
              <p:cNvSpPr>
                <a:spLocks noChangeShapeType="1"/>
              </p:cNvSpPr>
              <p:nvPr/>
            </p:nvSpPr>
            <p:spPr bwMode="auto">
              <a:xfrm flipH="1">
                <a:off x="1200" y="2160"/>
                <a:ext cx="21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23259" name="Text Box 22"/>
            <p:cNvSpPr txBox="1">
              <a:spLocks noChangeArrowheads="1"/>
            </p:cNvSpPr>
            <p:nvPr/>
          </p:nvSpPr>
          <p:spPr bwMode="auto">
            <a:xfrm>
              <a:off x="1668" y="2379"/>
              <a:ext cx="660"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2000" b="1">
                  <a:latin typeface="Tahoma" charset="0"/>
                </a:rPr>
                <a:t>2am</a:t>
              </a:r>
            </a:p>
          </p:txBody>
        </p:sp>
        <p:sp>
          <p:nvSpPr>
            <p:cNvPr id="223260" name="Text Box 23"/>
            <p:cNvSpPr txBox="1">
              <a:spLocks noChangeArrowheads="1"/>
            </p:cNvSpPr>
            <p:nvPr/>
          </p:nvSpPr>
          <p:spPr bwMode="auto">
            <a:xfrm>
              <a:off x="2688" y="1097"/>
              <a:ext cx="1229" cy="3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2000" b="1">
                  <a:latin typeface="Tahoma" charset="0"/>
                </a:rPr>
                <a:t>Rush hour</a:t>
              </a:r>
            </a:p>
          </p:txBody>
        </p:sp>
        <p:sp>
          <p:nvSpPr>
            <p:cNvPr id="223261" name="Text Box 22"/>
            <p:cNvSpPr txBox="1">
              <a:spLocks noChangeArrowheads="1"/>
            </p:cNvSpPr>
            <p:nvPr/>
          </p:nvSpPr>
          <p:spPr bwMode="auto">
            <a:xfrm>
              <a:off x="3917" y="1321"/>
              <a:ext cx="633" cy="3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2000" b="1">
                  <a:latin typeface="Tahoma" charset="0"/>
                </a:rPr>
                <a:t>5pm</a:t>
              </a:r>
            </a:p>
          </p:txBody>
        </p:sp>
        <p:sp>
          <p:nvSpPr>
            <p:cNvPr id="223262" name="Arc 11"/>
            <p:cNvSpPr>
              <a:spLocks/>
            </p:cNvSpPr>
            <p:nvPr/>
          </p:nvSpPr>
          <p:spPr bwMode="auto">
            <a:xfrm flipV="1">
              <a:off x="1736" y="960"/>
              <a:ext cx="2349" cy="1771"/>
            </a:xfrm>
            <a:custGeom>
              <a:avLst/>
              <a:gdLst>
                <a:gd name="T0" fmla="*/ 0 w 21527"/>
                <a:gd name="T1" fmla="*/ 0 h 21600"/>
                <a:gd name="T2" fmla="*/ 0 w 21527"/>
                <a:gd name="T3" fmla="*/ 0 h 21600"/>
                <a:gd name="T4" fmla="*/ 0 w 21527"/>
                <a:gd name="T5" fmla="*/ 0 h 21600"/>
                <a:gd name="T6" fmla="*/ 0 60000 65536"/>
                <a:gd name="T7" fmla="*/ 0 60000 65536"/>
                <a:gd name="T8" fmla="*/ 0 60000 65536"/>
                <a:gd name="T9" fmla="*/ 0 w 21527"/>
                <a:gd name="T10" fmla="*/ 0 h 21600"/>
                <a:gd name="T11" fmla="*/ 21527 w 21527"/>
                <a:gd name="T12" fmla="*/ 21600 h 21600"/>
              </a:gdLst>
              <a:ahLst/>
              <a:cxnLst>
                <a:cxn ang="T6">
                  <a:pos x="T0" y="T1"/>
                </a:cxn>
                <a:cxn ang="T7">
                  <a:pos x="T2" y="T3"/>
                </a:cxn>
                <a:cxn ang="T8">
                  <a:pos x="T4" y="T5"/>
                </a:cxn>
              </a:cxnLst>
              <a:rect l="T9" t="T10" r="T11" b="T12"/>
              <a:pathLst>
                <a:path w="21527" h="21600" fill="none" extrusionOk="0">
                  <a:moveTo>
                    <a:pt x="0" y="-1"/>
                  </a:moveTo>
                  <a:cubicBezTo>
                    <a:pt x="11243" y="-1"/>
                    <a:pt x="20606" y="8625"/>
                    <a:pt x="21527" y="19830"/>
                  </a:cubicBezTo>
                </a:path>
                <a:path w="21527" h="21600" stroke="0" extrusionOk="0">
                  <a:moveTo>
                    <a:pt x="0" y="-1"/>
                  </a:moveTo>
                  <a:cubicBezTo>
                    <a:pt x="11243" y="-1"/>
                    <a:pt x="20606" y="8625"/>
                    <a:pt x="21527" y="1983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sp>
        <p:nvSpPr>
          <p:cNvPr id="24" name="Line 19"/>
          <p:cNvSpPr>
            <a:spLocks noChangeShapeType="1"/>
          </p:cNvSpPr>
          <p:nvPr/>
        </p:nvSpPr>
        <p:spPr bwMode="auto">
          <a:xfrm flipV="1">
            <a:off x="2743200" y="4572000"/>
            <a:ext cx="747713" cy="593725"/>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23239" name="Picture 6" descr="MPj0400467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152400"/>
            <a:ext cx="21844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40" name="TextBox 27"/>
          <p:cNvSpPr txBox="1">
            <a:spLocks noChangeArrowheads="1"/>
          </p:cNvSpPr>
          <p:nvPr/>
        </p:nvSpPr>
        <p:spPr bwMode="auto">
          <a:xfrm>
            <a:off x="2743200" y="228600"/>
            <a:ext cx="61468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4800" b="1" i="1">
                <a:solidFill>
                  <a:srgbClr val="0000FF"/>
                </a:solidFill>
              </a:rPr>
              <a:t>The gains are lost &amp; </a:t>
            </a:r>
          </a:p>
          <a:p>
            <a:pPr eaLnBrk="1" hangingPunct="1"/>
            <a:r>
              <a:rPr lang="en-US" altLang="en-US" sz="4800" b="1" i="1">
                <a:solidFill>
                  <a:srgbClr val="0000FF"/>
                </a:solidFill>
              </a:rPr>
              <a:t>the losses mount up</a:t>
            </a:r>
          </a:p>
        </p:txBody>
      </p:sp>
      <p:grpSp>
        <p:nvGrpSpPr>
          <p:cNvPr id="4" name="Group 28"/>
          <p:cNvGrpSpPr>
            <a:grpSpLocks/>
          </p:cNvGrpSpPr>
          <p:nvPr/>
        </p:nvGrpSpPr>
        <p:grpSpPr bwMode="auto">
          <a:xfrm>
            <a:off x="1295400" y="3886200"/>
            <a:ext cx="2819400" cy="1760538"/>
            <a:chOff x="1295400" y="3809999"/>
            <a:chExt cx="2819400" cy="1761327"/>
          </a:xfrm>
        </p:grpSpPr>
        <p:sp>
          <p:nvSpPr>
            <p:cNvPr id="26" name="Arc 11"/>
            <p:cNvSpPr>
              <a:spLocks/>
            </p:cNvSpPr>
            <p:nvPr/>
          </p:nvSpPr>
          <p:spPr bwMode="auto">
            <a:xfrm flipV="1">
              <a:off x="1295400" y="3809999"/>
              <a:ext cx="2819400" cy="1761327"/>
            </a:xfrm>
            <a:custGeom>
              <a:avLst/>
              <a:gdLst>
                <a:gd name="T0" fmla="*/ 0 w 21527"/>
                <a:gd name="T1" fmla="*/ 0 h 21600"/>
                <a:gd name="T2" fmla="*/ 0 w 21527"/>
                <a:gd name="T3" fmla="*/ 0 h 21600"/>
                <a:gd name="T4" fmla="*/ 0 w 21527"/>
                <a:gd name="T5" fmla="*/ 0 h 21600"/>
                <a:gd name="T6" fmla="*/ 0 60000 65536"/>
                <a:gd name="T7" fmla="*/ 0 60000 65536"/>
                <a:gd name="T8" fmla="*/ 0 60000 65536"/>
                <a:gd name="T9" fmla="*/ 0 w 21527"/>
                <a:gd name="T10" fmla="*/ 0 h 21600"/>
                <a:gd name="T11" fmla="*/ 21527 w 21527"/>
                <a:gd name="T12" fmla="*/ 21600 h 21600"/>
              </a:gdLst>
              <a:ahLst/>
              <a:cxnLst>
                <a:cxn ang="T6">
                  <a:pos x="T0" y="T1"/>
                </a:cxn>
                <a:cxn ang="T7">
                  <a:pos x="T2" y="T3"/>
                </a:cxn>
                <a:cxn ang="T8">
                  <a:pos x="T4" y="T5"/>
                </a:cxn>
              </a:cxnLst>
              <a:rect l="T9" t="T10" r="T11" b="T12"/>
              <a:pathLst>
                <a:path w="21527" h="21600" fill="none" extrusionOk="0">
                  <a:moveTo>
                    <a:pt x="0" y="-1"/>
                  </a:moveTo>
                  <a:cubicBezTo>
                    <a:pt x="11243" y="-1"/>
                    <a:pt x="20606" y="8625"/>
                    <a:pt x="21527" y="19830"/>
                  </a:cubicBezTo>
                </a:path>
                <a:path w="21527" h="21600" stroke="0" extrusionOk="0">
                  <a:moveTo>
                    <a:pt x="0" y="-1"/>
                  </a:moveTo>
                  <a:cubicBezTo>
                    <a:pt x="11243" y="-1"/>
                    <a:pt x="20606" y="8625"/>
                    <a:pt x="21527" y="19830"/>
                  </a:cubicBezTo>
                  <a:lnTo>
                    <a:pt x="0" y="21600"/>
                  </a:lnTo>
                  <a:close/>
                </a:path>
              </a:pathLst>
            </a:custGeom>
            <a:noFill/>
            <a:ln w="57150">
              <a:solidFill>
                <a:srgbClr val="008000"/>
              </a:solidFill>
              <a:round/>
              <a:headEnd/>
              <a:tailEnd/>
            </a:ln>
          </p:spPr>
          <p:txBody>
            <a:bodyPr wrap="none" anchor="ctr"/>
            <a:lstStyle/>
            <a:p>
              <a:pPr>
                <a:defRPr/>
              </a:pPr>
              <a:endParaRPr lang="en-US" dirty="0">
                <a:ln>
                  <a:solidFill>
                    <a:schemeClr val="accent2"/>
                  </a:solidFill>
                </a:ln>
                <a:solidFill>
                  <a:srgbClr val="0000FF"/>
                </a:solidFill>
                <a:latin typeface="Arial" pitchFamily="-107" charset="0"/>
                <a:ea typeface="Arial" pitchFamily="-107" charset="0"/>
                <a:cs typeface="Arial" pitchFamily="-107" charset="0"/>
              </a:endParaRPr>
            </a:p>
          </p:txBody>
        </p:sp>
        <p:sp>
          <p:nvSpPr>
            <p:cNvPr id="223247" name="Line 18"/>
            <p:cNvSpPr>
              <a:spLocks noChangeShapeType="1"/>
            </p:cNvSpPr>
            <p:nvPr/>
          </p:nvSpPr>
          <p:spPr bwMode="auto">
            <a:xfrm>
              <a:off x="3048000" y="4724400"/>
              <a:ext cx="289110" cy="273398"/>
            </a:xfrm>
            <a:prstGeom prst="line">
              <a:avLst/>
            </a:prstGeom>
            <a:noFill/>
            <a:ln w="76200">
              <a:solidFill>
                <a:srgbClr val="66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28"/>
          <p:cNvGrpSpPr>
            <a:grpSpLocks/>
          </p:cNvGrpSpPr>
          <p:nvPr/>
        </p:nvGrpSpPr>
        <p:grpSpPr bwMode="auto">
          <a:xfrm rot="-488375">
            <a:off x="517525" y="2895600"/>
            <a:ext cx="3405188" cy="2419350"/>
            <a:chOff x="1295400" y="3809999"/>
            <a:chExt cx="2819400" cy="1761327"/>
          </a:xfrm>
        </p:grpSpPr>
        <p:sp>
          <p:nvSpPr>
            <p:cNvPr id="30" name="Arc 11"/>
            <p:cNvSpPr>
              <a:spLocks/>
            </p:cNvSpPr>
            <p:nvPr/>
          </p:nvSpPr>
          <p:spPr bwMode="auto">
            <a:xfrm flipV="1">
              <a:off x="1295400" y="3809999"/>
              <a:ext cx="2819400" cy="1761327"/>
            </a:xfrm>
            <a:custGeom>
              <a:avLst/>
              <a:gdLst>
                <a:gd name="T0" fmla="*/ 0 w 21527"/>
                <a:gd name="T1" fmla="*/ 0 h 21600"/>
                <a:gd name="T2" fmla="*/ 0 w 21527"/>
                <a:gd name="T3" fmla="*/ 0 h 21600"/>
                <a:gd name="T4" fmla="*/ 0 w 21527"/>
                <a:gd name="T5" fmla="*/ 0 h 21600"/>
                <a:gd name="T6" fmla="*/ 0 60000 65536"/>
                <a:gd name="T7" fmla="*/ 0 60000 65536"/>
                <a:gd name="T8" fmla="*/ 0 60000 65536"/>
                <a:gd name="T9" fmla="*/ 0 w 21527"/>
                <a:gd name="T10" fmla="*/ 0 h 21600"/>
                <a:gd name="T11" fmla="*/ 21527 w 21527"/>
                <a:gd name="T12" fmla="*/ 21600 h 21600"/>
              </a:gdLst>
              <a:ahLst/>
              <a:cxnLst>
                <a:cxn ang="T6">
                  <a:pos x="T0" y="T1"/>
                </a:cxn>
                <a:cxn ang="T7">
                  <a:pos x="T2" y="T3"/>
                </a:cxn>
                <a:cxn ang="T8">
                  <a:pos x="T4" y="T5"/>
                </a:cxn>
              </a:cxnLst>
              <a:rect l="T9" t="T10" r="T11" b="T12"/>
              <a:pathLst>
                <a:path w="21527" h="21600" fill="none" extrusionOk="0">
                  <a:moveTo>
                    <a:pt x="0" y="-1"/>
                  </a:moveTo>
                  <a:cubicBezTo>
                    <a:pt x="11243" y="-1"/>
                    <a:pt x="20606" y="8625"/>
                    <a:pt x="21527" y="19830"/>
                  </a:cubicBezTo>
                </a:path>
                <a:path w="21527" h="21600" stroke="0" extrusionOk="0">
                  <a:moveTo>
                    <a:pt x="0" y="-1"/>
                  </a:moveTo>
                  <a:cubicBezTo>
                    <a:pt x="11243" y="-1"/>
                    <a:pt x="20606" y="8625"/>
                    <a:pt x="21527" y="19830"/>
                  </a:cubicBezTo>
                  <a:lnTo>
                    <a:pt x="0" y="21600"/>
                  </a:lnTo>
                  <a:close/>
                </a:path>
              </a:pathLst>
            </a:custGeom>
            <a:noFill/>
            <a:ln w="57150">
              <a:solidFill>
                <a:srgbClr val="FF080A"/>
              </a:solidFill>
              <a:round/>
              <a:headEnd/>
              <a:tailEnd/>
            </a:ln>
          </p:spPr>
          <p:txBody>
            <a:bodyPr wrap="none" anchor="ctr"/>
            <a:lstStyle/>
            <a:p>
              <a:pPr>
                <a:defRPr/>
              </a:pPr>
              <a:endParaRPr lang="en-US" dirty="0">
                <a:ln>
                  <a:solidFill>
                    <a:schemeClr val="accent2"/>
                  </a:solidFill>
                </a:ln>
                <a:solidFill>
                  <a:srgbClr val="0000FF"/>
                </a:solidFill>
                <a:latin typeface="Arial" pitchFamily="-107" charset="0"/>
                <a:ea typeface="Arial" pitchFamily="-107" charset="0"/>
                <a:cs typeface="Arial" pitchFamily="-107" charset="0"/>
              </a:endParaRPr>
            </a:p>
          </p:txBody>
        </p:sp>
        <p:sp>
          <p:nvSpPr>
            <p:cNvPr id="223245" name="Line 18"/>
            <p:cNvSpPr>
              <a:spLocks noChangeShapeType="1"/>
            </p:cNvSpPr>
            <p:nvPr/>
          </p:nvSpPr>
          <p:spPr bwMode="auto">
            <a:xfrm flipH="1" flipV="1">
              <a:off x="3208936" y="5068675"/>
              <a:ext cx="216926" cy="338082"/>
            </a:xfrm>
            <a:prstGeom prst="line">
              <a:avLst/>
            </a:prstGeom>
            <a:noFill/>
            <a:ln w="76200">
              <a:solidFill>
                <a:srgbClr val="FF08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23243" name="Rectangle 32"/>
          <p:cNvSpPr>
            <a:spLocks noChangeArrowheads="1"/>
          </p:cNvSpPr>
          <p:nvPr/>
        </p:nvSpPr>
        <p:spPr bwMode="auto">
          <a:xfrm>
            <a:off x="7610475"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EE8BAAB5-9F5B-294E-95B3-64CE3C87A632}" type="slidenum">
              <a:rPr lang="en-GB" altLang="en-US">
                <a:solidFill>
                  <a:srgbClr val="000000"/>
                </a:solidFill>
                <a:ea typeface="ＭＳ Ｐゴシック" charset="-128"/>
              </a:rPr>
              <a:pPr eaLnBrk="1" hangingPunct="1">
                <a:buSzPct val="45000"/>
                <a:buFont typeface="StarSymbol" charset="0"/>
                <a:buNone/>
              </a:pPr>
              <a:t>18</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3"/>
          <p:cNvSpPr>
            <a:spLocks noGrp="1" noChangeArrowheads="1"/>
          </p:cNvSpPr>
          <p:nvPr>
            <p:ph type="body" idx="1"/>
          </p:nvPr>
        </p:nvSpPr>
        <p:spPr bwMode="auto">
          <a:xfrm>
            <a:off x="457200" y="1160463"/>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a:ea typeface="ＭＳ Ｐゴシック" charset="-128"/>
              </a:rPr>
              <a:t>Reducing workflow variability</a:t>
            </a:r>
          </a:p>
          <a:p>
            <a:pPr lvl="1" eaLnBrk="1" hangingPunct="1">
              <a:lnSpc>
                <a:spcPct val="90000"/>
              </a:lnSpc>
            </a:pPr>
            <a:r>
              <a:rPr lang="en-US" altLang="en-US">
                <a:ea typeface="ＭＳ Ｐゴシック" charset="-128"/>
              </a:rPr>
              <a:t>Improves total system performance</a:t>
            </a:r>
          </a:p>
          <a:p>
            <a:pPr lvl="1" eaLnBrk="1" hangingPunct="1">
              <a:lnSpc>
                <a:spcPct val="90000"/>
              </a:lnSpc>
            </a:pPr>
            <a:r>
              <a:rPr lang="en-US" altLang="en-US">
                <a:ea typeface="ＭＳ Ｐゴシック" charset="-128"/>
              </a:rPr>
              <a:t>Makes project outcomes more predictable</a:t>
            </a:r>
          </a:p>
          <a:p>
            <a:pPr lvl="1" eaLnBrk="1" hangingPunct="1">
              <a:lnSpc>
                <a:spcPct val="90000"/>
              </a:lnSpc>
            </a:pPr>
            <a:r>
              <a:rPr lang="en-US" altLang="en-US">
                <a:ea typeface="ＭＳ Ｐゴシック" charset="-128"/>
              </a:rPr>
              <a:t>Simplifies coordination</a:t>
            </a:r>
          </a:p>
          <a:p>
            <a:pPr lvl="1" eaLnBrk="1" hangingPunct="1">
              <a:lnSpc>
                <a:spcPct val="90000"/>
              </a:lnSpc>
            </a:pPr>
            <a:r>
              <a:rPr lang="en-US" altLang="en-US">
                <a:ea typeface="ＭＳ Ｐゴシック" charset="-128"/>
              </a:rPr>
              <a:t>Reveals new opportunities for improvement</a:t>
            </a:r>
          </a:p>
          <a:p>
            <a:pPr eaLnBrk="1" hangingPunct="1">
              <a:lnSpc>
                <a:spcPct val="90000"/>
              </a:lnSpc>
            </a:pPr>
            <a:r>
              <a:rPr lang="en-US" altLang="en-US">
                <a:ea typeface="ＭＳ Ｐゴシック" charset="-128"/>
              </a:rPr>
              <a:t>Point speed and productivity of a single operation doesn’t matter – throughput does.</a:t>
            </a:r>
          </a:p>
          <a:p>
            <a:pPr eaLnBrk="1" hangingPunct="1">
              <a:lnSpc>
                <a:spcPct val="90000"/>
              </a:lnSpc>
            </a:pPr>
            <a:r>
              <a:rPr lang="en-US" altLang="en-US">
                <a:ea typeface="ＭＳ Ｐゴシック" charset="-128"/>
              </a:rPr>
              <a:t>Strategy: Reduce variation then go for speed to increase throughput.</a:t>
            </a:r>
          </a:p>
        </p:txBody>
      </p:sp>
      <p:sp>
        <p:nvSpPr>
          <p:cNvPr id="225283" name="Title 5"/>
          <p:cNvSpPr>
            <a:spLocks noGrp="1"/>
          </p:cNvSpPr>
          <p:nvPr>
            <p:ph type="title"/>
          </p:nvPr>
        </p:nvSpPr>
        <p:spPr>
          <a:xfrm>
            <a:off x="355600" y="0"/>
            <a:ext cx="8229600" cy="1143000"/>
          </a:xfrm>
        </p:spPr>
        <p:txBody>
          <a:bodyPr/>
          <a:lstStyle/>
          <a:p>
            <a:r>
              <a:rPr lang="en-US" altLang="en-US">
                <a:solidFill>
                  <a:srgbClr val="FF9900"/>
                </a:solidFill>
                <a:ea typeface="ＭＳ Ｐゴシック" charset="-128"/>
              </a:rPr>
              <a:t>Key Points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838200" y="381000"/>
            <a:ext cx="7772400" cy="1219200"/>
          </a:xfrm>
        </p:spPr>
        <p:txBody>
          <a:bodyPr/>
          <a:lstStyle/>
          <a:p>
            <a:r>
              <a:rPr lang="en-US" altLang="en-US">
                <a:solidFill>
                  <a:srgbClr val="FF9900"/>
                </a:solidFill>
                <a:ea typeface="ＭＳ Ｐゴシック" charset="-128"/>
              </a:rPr>
              <a:t>Workshop Objectives</a:t>
            </a:r>
            <a:endParaRPr lang="en-US" altLang="en-US" sz="4000">
              <a:solidFill>
                <a:srgbClr val="FF9900"/>
              </a:solidFill>
              <a:latin typeface="Helvetica" charset="0"/>
              <a:ea typeface="ＭＳ Ｐゴシック" charset="-128"/>
            </a:endParaRPr>
          </a:p>
        </p:txBody>
      </p:sp>
      <p:sp>
        <p:nvSpPr>
          <p:cNvPr id="6147" name="Rectangle 3"/>
          <p:cNvSpPr>
            <a:spLocks noGrp="1" noChangeArrowheads="1"/>
          </p:cNvSpPr>
          <p:nvPr>
            <p:ph type="body" idx="1"/>
          </p:nvPr>
        </p:nvSpPr>
        <p:spPr bwMode="auto">
          <a:xfrm>
            <a:off x="762000" y="1524000"/>
            <a:ext cx="79248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pPr>
            <a:r>
              <a:rPr lang="en-US" altLang="en-US" sz="1800" b="1">
                <a:ea typeface="ＭＳ Ｐゴシック" charset="-128"/>
              </a:rPr>
              <a:t>Understand Lean Project Delivery</a:t>
            </a:r>
          </a:p>
          <a:p>
            <a:pPr lvl="1">
              <a:lnSpc>
                <a:spcPct val="120000"/>
              </a:lnSpc>
            </a:pPr>
            <a:r>
              <a:rPr lang="en-US" altLang="en-US" sz="1600" b="1">
                <a:ea typeface="ＭＳ Ｐゴシック" charset="-128"/>
              </a:rPr>
              <a:t>Fundamental concepts, principles, key practices &amp; basic vocabulary</a:t>
            </a:r>
          </a:p>
          <a:p>
            <a:pPr lvl="1">
              <a:lnSpc>
                <a:spcPct val="120000"/>
              </a:lnSpc>
            </a:pPr>
            <a:r>
              <a:rPr lang="en-US" altLang="en-US" sz="1600" b="1">
                <a:ea typeface="ＭＳ Ｐゴシック" charset="-128"/>
              </a:rPr>
              <a:t>How Lean Construction differs from current practice</a:t>
            </a:r>
          </a:p>
          <a:p>
            <a:pPr>
              <a:lnSpc>
                <a:spcPct val="120000"/>
              </a:lnSpc>
            </a:pPr>
            <a:r>
              <a:rPr lang="en-US" altLang="en-US" sz="1800" b="1">
                <a:ea typeface="ＭＳ Ｐゴシック" charset="-128"/>
              </a:rPr>
              <a:t>3 Opportunities</a:t>
            </a:r>
          </a:p>
          <a:p>
            <a:pPr lvl="1">
              <a:lnSpc>
                <a:spcPct val="120000"/>
              </a:lnSpc>
            </a:pPr>
            <a:r>
              <a:rPr lang="en-US" altLang="en-US" sz="1600" b="1">
                <a:ea typeface="ＭＳ Ｐゴシック" charset="-128"/>
              </a:rPr>
              <a:t>Opportunity: Impeccable Coordination</a:t>
            </a:r>
          </a:p>
          <a:p>
            <a:pPr lvl="1">
              <a:lnSpc>
                <a:spcPct val="120000"/>
              </a:lnSpc>
            </a:pPr>
            <a:r>
              <a:rPr lang="en-US" altLang="en-US" sz="1600" b="1">
                <a:ea typeface="ＭＳ Ｐゴシック" charset="-128"/>
              </a:rPr>
              <a:t>Opportunity: Organizing the project as a production system</a:t>
            </a:r>
          </a:p>
          <a:p>
            <a:pPr lvl="1">
              <a:lnSpc>
                <a:spcPct val="120000"/>
              </a:lnSpc>
            </a:pPr>
            <a:r>
              <a:rPr lang="en-US" altLang="en-US" sz="1600" b="1">
                <a:ea typeface="ＭＳ Ｐゴシック" charset="-128"/>
              </a:rPr>
              <a:t>Opportunity: The Project as a Collective Enterprise  </a:t>
            </a:r>
          </a:p>
          <a:p>
            <a:pPr>
              <a:lnSpc>
                <a:spcPct val="120000"/>
              </a:lnSpc>
            </a:pPr>
            <a:r>
              <a:rPr lang="en-US" altLang="en-US" sz="1800" b="1">
                <a:ea typeface="ＭＳ Ｐゴシック" charset="-128"/>
              </a:rPr>
              <a:t>Decide next steps</a:t>
            </a:r>
            <a:endParaRPr lang="en-US" altLang="en-US" sz="1600" b="1">
              <a:ea typeface="ＭＳ Ｐゴシック" charset="-128"/>
            </a:endParaRPr>
          </a:p>
          <a:p>
            <a:pPr lvl="1">
              <a:lnSpc>
                <a:spcPct val="120000"/>
              </a:lnSpc>
            </a:pPr>
            <a:endParaRPr lang="en-US" altLang="en-US" sz="1600">
              <a:ea typeface="ＭＳ Ｐゴシック" charset="-128"/>
            </a:endParaRPr>
          </a:p>
          <a:p>
            <a:pPr lvl="1">
              <a:lnSpc>
                <a:spcPct val="120000"/>
              </a:lnSpc>
            </a:pPr>
            <a:endParaRPr lang="en-US" altLang="en-US" sz="1400">
              <a:latin typeface="Helvetica" charset="0"/>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1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14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614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61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614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6147">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147">
                                            <p:txEl>
                                              <p:pRg st="3" end="3"/>
                                            </p:txEl>
                                          </p:spTgt>
                                        </p:tgtEl>
                                        <p:attrNameLst>
                                          <p:attrName>style.visibility</p:attrName>
                                        </p:attrNameLst>
                                      </p:cBhvr>
                                      <p:to>
                                        <p:strVal val="visible"/>
                                      </p:to>
                                    </p:set>
                                    <p:animEffect transition="in" filter="blinds(horizontal)">
                                      <p:cBhvr>
                                        <p:cTn id="27" dur="500"/>
                                        <p:tgtEl>
                                          <p:spTgt spid="6147">
                                            <p:txEl>
                                              <p:pRg st="3" end="3"/>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147">
                                            <p:txEl>
                                              <p:pRg st="4" end="4"/>
                                            </p:txEl>
                                          </p:spTgt>
                                        </p:tgtEl>
                                        <p:attrNameLst>
                                          <p:attrName>style.visibility</p:attrName>
                                        </p:attrNameLst>
                                      </p:cBhvr>
                                      <p:to>
                                        <p:strVal val="visible"/>
                                      </p:to>
                                    </p:set>
                                    <p:animEffect transition="in" filter="blinds(horizontal)">
                                      <p:cBhvr>
                                        <p:cTn id="30" dur="500"/>
                                        <p:tgtEl>
                                          <p:spTgt spid="6147">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147">
                                            <p:txEl>
                                              <p:pRg st="5" end="5"/>
                                            </p:txEl>
                                          </p:spTgt>
                                        </p:tgtEl>
                                        <p:attrNameLst>
                                          <p:attrName>style.visibility</p:attrName>
                                        </p:attrNameLst>
                                      </p:cBhvr>
                                      <p:to>
                                        <p:strVal val="visible"/>
                                      </p:to>
                                    </p:set>
                                    <p:animEffect transition="in" filter="blinds(horizontal)">
                                      <p:cBhvr>
                                        <p:cTn id="33" dur="500"/>
                                        <p:tgtEl>
                                          <p:spTgt spid="6147">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6147">
                                            <p:txEl>
                                              <p:pRg st="6" end="6"/>
                                            </p:txEl>
                                          </p:spTgt>
                                        </p:tgtEl>
                                        <p:attrNameLst>
                                          <p:attrName>style.visibility</p:attrName>
                                        </p:attrNameLst>
                                      </p:cBhvr>
                                      <p:to>
                                        <p:strVal val="visible"/>
                                      </p:to>
                                    </p:set>
                                    <p:animEffect transition="in" filter="blinds(horizontal)">
                                      <p:cBhvr>
                                        <p:cTn id="36" dur="500"/>
                                        <p:tgtEl>
                                          <p:spTgt spid="6147">
                                            <p:txEl>
                                              <p:pRg st="6" end="6"/>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6147">
                                            <p:txEl>
                                              <p:pRg st="7" end="7"/>
                                            </p:txEl>
                                          </p:spTgt>
                                        </p:tgtEl>
                                        <p:attrNameLst>
                                          <p:attrName>style.visibility</p:attrName>
                                        </p:attrNameLst>
                                      </p:cBhvr>
                                      <p:to>
                                        <p:strVal val="visible"/>
                                      </p:to>
                                    </p:set>
                                    <p:animEffect transition="in" filter="blinds(horizontal)">
                                      <p:cBhvr>
                                        <p:cTn id="39" dur="500"/>
                                        <p:tgtEl>
                                          <p:spTgt spid="61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body" idx="1"/>
          </p:nvPr>
        </p:nvSpPr>
        <p:spPr bwMode="auto">
          <a:xfrm>
            <a:off x="490538" y="1092200"/>
            <a:ext cx="8229600"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2400" b="1">
                <a:ea typeface="ＭＳ Ｐゴシック" charset="-128"/>
              </a:rPr>
              <a:t>Activity Focus ignores value creation and the flow of work.</a:t>
            </a:r>
          </a:p>
          <a:p>
            <a:pPr lvl="1" eaLnBrk="1" hangingPunct="1">
              <a:lnSpc>
                <a:spcPct val="90000"/>
              </a:lnSpc>
            </a:pPr>
            <a:r>
              <a:rPr lang="en-US" altLang="en-US" sz="2400" b="1">
                <a:solidFill>
                  <a:schemeClr val="accent1"/>
                </a:solidFill>
                <a:ea typeface="ＭＳ Ｐゴシック" charset="-128"/>
              </a:rPr>
              <a:t>Collaboration in design is limited</a:t>
            </a:r>
          </a:p>
          <a:p>
            <a:pPr lvl="1" eaLnBrk="1" hangingPunct="1">
              <a:lnSpc>
                <a:spcPct val="90000"/>
              </a:lnSpc>
            </a:pPr>
            <a:r>
              <a:rPr lang="en-US" altLang="en-US" sz="2400" b="1">
                <a:solidFill>
                  <a:schemeClr val="accent1"/>
                </a:solidFill>
                <a:ea typeface="ＭＳ Ｐゴシック" charset="-128"/>
              </a:rPr>
              <a:t>Fails to produce predictable work flow</a:t>
            </a:r>
          </a:p>
          <a:p>
            <a:pPr eaLnBrk="1" hangingPunct="1">
              <a:lnSpc>
                <a:spcPct val="90000"/>
              </a:lnSpc>
            </a:pPr>
            <a:r>
              <a:rPr lang="en-US" altLang="en-US" sz="2400" b="1">
                <a:ea typeface="ＭＳ Ｐゴシック" charset="-128"/>
              </a:rPr>
              <a:t>Command and Control planning cannot coordinate the arrival of the wherewithal or work of specialists.</a:t>
            </a:r>
          </a:p>
          <a:p>
            <a:pPr lvl="1" eaLnBrk="1" hangingPunct="1">
              <a:lnSpc>
                <a:spcPct val="90000"/>
              </a:lnSpc>
            </a:pPr>
            <a:r>
              <a:rPr lang="en-US" altLang="en-US" sz="2400" b="1">
                <a:solidFill>
                  <a:srgbClr val="BBE0E3"/>
                </a:solidFill>
                <a:ea typeface="ＭＳ Ｐゴシック" charset="-128"/>
              </a:rPr>
              <a:t>Opportunities for trading ponies for horses are lost</a:t>
            </a:r>
          </a:p>
          <a:p>
            <a:pPr lvl="1" eaLnBrk="1" hangingPunct="1">
              <a:lnSpc>
                <a:spcPct val="90000"/>
              </a:lnSpc>
            </a:pPr>
            <a:r>
              <a:rPr lang="en-US" altLang="en-US" sz="2400" b="1">
                <a:solidFill>
                  <a:srgbClr val="BBE0E3"/>
                </a:solidFill>
                <a:ea typeface="ＭＳ Ｐゴシック" charset="-128"/>
              </a:rPr>
              <a:t>Push systems are commitment free zones. </a:t>
            </a:r>
          </a:p>
          <a:p>
            <a:pPr eaLnBrk="1" hangingPunct="1">
              <a:lnSpc>
                <a:spcPct val="90000"/>
              </a:lnSpc>
            </a:pPr>
            <a:r>
              <a:rPr lang="en-US" altLang="en-US" sz="2400" b="1">
                <a:ea typeface="ＭＳ Ｐゴシック" charset="-128"/>
              </a:rPr>
              <a:t>Control begins with tracking cost and schedule.</a:t>
            </a:r>
          </a:p>
          <a:p>
            <a:pPr lvl="1" eaLnBrk="1" hangingPunct="1">
              <a:lnSpc>
                <a:spcPct val="90000"/>
              </a:lnSpc>
            </a:pPr>
            <a:r>
              <a:rPr lang="en-US" altLang="en-US" sz="2400" b="1">
                <a:solidFill>
                  <a:srgbClr val="BBE0E3"/>
                </a:solidFill>
                <a:ea typeface="ＭＳ Ｐゴシック" charset="-128"/>
              </a:rPr>
              <a:t>Efforts to improve productivity leads to Unreliable Work Flow further reducing project performance. </a:t>
            </a:r>
          </a:p>
          <a:p>
            <a:pPr lvl="1" eaLnBrk="1" hangingPunct="1">
              <a:lnSpc>
                <a:spcPct val="90000"/>
              </a:lnSpc>
            </a:pPr>
            <a:r>
              <a:rPr lang="en-US" altLang="en-US" sz="2400" b="1">
                <a:solidFill>
                  <a:srgbClr val="BBE0E3"/>
                </a:solidFill>
                <a:ea typeface="ＭＳ Ｐゴシック" charset="-128"/>
              </a:rPr>
              <a:t>Protecting activities leads to adversarial relations. </a:t>
            </a:r>
          </a:p>
          <a:p>
            <a:pPr eaLnBrk="1" hangingPunct="1">
              <a:lnSpc>
                <a:spcPct val="90000"/>
              </a:lnSpc>
            </a:pPr>
            <a:endParaRPr lang="en-US" altLang="en-US" sz="2400" b="1">
              <a:ea typeface="ＭＳ Ｐゴシック" charset="-128"/>
            </a:endParaRPr>
          </a:p>
        </p:txBody>
      </p:sp>
      <p:sp>
        <p:nvSpPr>
          <p:cNvPr id="227331" name="Title 5"/>
          <p:cNvSpPr>
            <a:spLocks noGrp="1"/>
          </p:cNvSpPr>
          <p:nvPr>
            <p:ph type="title"/>
          </p:nvPr>
        </p:nvSpPr>
        <p:spPr>
          <a:xfrm>
            <a:off x="457200" y="274638"/>
            <a:ext cx="8229600" cy="825500"/>
          </a:xfrm>
        </p:spPr>
        <p:txBody>
          <a:bodyPr/>
          <a:lstStyle/>
          <a:p>
            <a:r>
              <a:rPr lang="en-US" altLang="en-US">
                <a:solidFill>
                  <a:srgbClr val="FFCC00"/>
                </a:solidFill>
                <a:ea typeface="ＭＳ Ｐゴシック" charset="-128"/>
              </a:rPr>
              <a:t>Problems with current practice</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eaLnBrk="1" hangingPunct="1"/>
            <a:r>
              <a:rPr lang="en-US" altLang="en-US" sz="3200">
                <a:solidFill>
                  <a:srgbClr val="FFCC00"/>
                </a:solidFill>
                <a:ea typeface="ＭＳ Ｐゴシック" charset="-128"/>
              </a:rPr>
              <a:t>Question for Discussion</a:t>
            </a:r>
          </a:p>
        </p:txBody>
      </p:sp>
      <p:sp>
        <p:nvSpPr>
          <p:cNvPr id="229379" name="Rectangle 3"/>
          <p:cNvSpPr>
            <a:spLocks noGrp="1" noChangeArrowheads="1"/>
          </p:cNvSpPr>
          <p:nvPr>
            <p:ph type="body" idx="1"/>
          </p:nvPr>
        </p:nvSpPr>
        <p:spPr bwMode="auto">
          <a:xfrm>
            <a:off x="457200" y="13716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buFontTx/>
              <a:buNone/>
            </a:pPr>
            <a:r>
              <a:rPr lang="en-US" altLang="en-US" sz="3600">
                <a:ea typeface="ＭＳ Ｐゴシック" charset="-128"/>
              </a:rPr>
              <a:t>What would be the specific advantages of improved work flow reliability on your projects? For 10 minutes, discuss in 4 person teams. Select a spokesperson to report your findings if called upon.</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3"/>
          <p:cNvSpPr txBox="1">
            <a:spLocks noChangeArrowheads="1"/>
          </p:cNvSpPr>
          <p:nvPr/>
        </p:nvSpPr>
        <p:spPr bwMode="auto">
          <a:xfrm>
            <a:off x="685800" y="1930400"/>
            <a:ext cx="80010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lIns="90487" tIns="44450" rIns="90487" bIns="44450"/>
          <a:lstStyle>
            <a:lvl1pPr marL="342900" indent="-342900"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lnSpc>
                <a:spcPct val="80000"/>
              </a:lnSpc>
              <a:spcAft>
                <a:spcPct val="30000"/>
              </a:spcAft>
            </a:pPr>
            <a:r>
              <a:rPr lang="en-US" altLang="en-US" sz="2800"/>
              <a:t>		Contractor 1			33 %	</a:t>
            </a:r>
          </a:p>
          <a:p>
            <a:pPr eaLnBrk="1" hangingPunct="1">
              <a:lnSpc>
                <a:spcPct val="80000"/>
              </a:lnSpc>
              <a:spcAft>
                <a:spcPct val="30000"/>
              </a:spcAft>
            </a:pPr>
            <a:r>
              <a:rPr lang="en-US" altLang="en-US" sz="2800"/>
              <a:t>		Contractor 2			52 %	</a:t>
            </a:r>
          </a:p>
          <a:p>
            <a:pPr eaLnBrk="1" hangingPunct="1">
              <a:lnSpc>
                <a:spcPct val="80000"/>
              </a:lnSpc>
              <a:spcAft>
                <a:spcPct val="30000"/>
              </a:spcAft>
            </a:pPr>
            <a:r>
              <a:rPr lang="en-US" altLang="en-US" sz="2800"/>
              <a:t>		Contractor 3			61 %</a:t>
            </a:r>
          </a:p>
          <a:p>
            <a:pPr eaLnBrk="1" hangingPunct="1">
              <a:lnSpc>
                <a:spcPct val="80000"/>
              </a:lnSpc>
              <a:spcAft>
                <a:spcPct val="30000"/>
              </a:spcAft>
            </a:pPr>
            <a:r>
              <a:rPr lang="en-US" altLang="en-US" sz="2800"/>
              <a:t>		Contractor 4			70 %</a:t>
            </a:r>
          </a:p>
          <a:p>
            <a:pPr eaLnBrk="1" hangingPunct="1">
              <a:lnSpc>
                <a:spcPct val="80000"/>
              </a:lnSpc>
              <a:spcAft>
                <a:spcPct val="30000"/>
              </a:spcAft>
            </a:pPr>
            <a:r>
              <a:rPr lang="en-US" altLang="en-US" sz="2800"/>
              <a:t>		Contractor 5			64 %</a:t>
            </a:r>
          </a:p>
          <a:p>
            <a:pPr eaLnBrk="1" hangingPunct="1">
              <a:lnSpc>
                <a:spcPct val="80000"/>
              </a:lnSpc>
              <a:spcAft>
                <a:spcPct val="30000"/>
              </a:spcAft>
            </a:pPr>
            <a:r>
              <a:rPr lang="en-US" altLang="en-US" sz="2800"/>
              <a:t>		Contractor 6 			57 %</a:t>
            </a:r>
          </a:p>
          <a:p>
            <a:pPr eaLnBrk="1" hangingPunct="1">
              <a:lnSpc>
                <a:spcPct val="80000"/>
              </a:lnSpc>
            </a:pPr>
            <a:r>
              <a:rPr lang="en-US" altLang="en-US" sz="2800"/>
              <a:t>		</a:t>
            </a:r>
            <a:r>
              <a:rPr lang="en-US" altLang="en-US" sz="2800" u="sng"/>
              <a:t>Contractor 7 			45 %</a:t>
            </a:r>
            <a:endParaRPr lang="en-US" altLang="en-US" sz="2800"/>
          </a:p>
          <a:p>
            <a:pPr eaLnBrk="1" hangingPunct="1">
              <a:lnSpc>
                <a:spcPct val="80000"/>
              </a:lnSpc>
              <a:spcBef>
                <a:spcPct val="20000"/>
              </a:spcBef>
            </a:pPr>
            <a:r>
              <a:rPr lang="en-US" altLang="en-US" sz="2800"/>
              <a:t>		Average				54 %</a:t>
            </a:r>
          </a:p>
        </p:txBody>
      </p:sp>
      <p:sp>
        <p:nvSpPr>
          <p:cNvPr id="304131" name="TextBox 2"/>
          <p:cNvSpPr txBox="1">
            <a:spLocks noChangeArrowheads="1"/>
          </p:cNvSpPr>
          <p:nvPr/>
        </p:nvSpPr>
        <p:spPr bwMode="auto">
          <a:xfrm>
            <a:off x="238125" y="366713"/>
            <a:ext cx="7696200" cy="585787"/>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3200" b="1">
                <a:solidFill>
                  <a:srgbClr val="FFCC00"/>
                </a:solidFill>
              </a:rPr>
              <a:t>Research Findings from early 1990’s</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p:cNvSpPr>
            <a:spLocks noGrp="1"/>
          </p:cNvSpPr>
          <p:nvPr>
            <p:ph type="title" idx="4294967295"/>
          </p:nvPr>
        </p:nvSpPr>
        <p:spPr>
          <a:xfrm>
            <a:off x="373063" y="0"/>
            <a:ext cx="7772400" cy="792163"/>
          </a:xfrm>
        </p:spPr>
        <p:txBody>
          <a:bodyPr/>
          <a:lstStyle/>
          <a:p>
            <a:pPr eaLnBrk="1" hangingPunct="1"/>
            <a:r>
              <a:rPr lang="en-US" altLang="en-US">
                <a:solidFill>
                  <a:srgbClr val="FFCC00"/>
                </a:solidFill>
                <a:ea typeface="ＭＳ Ｐゴシック" charset="-128"/>
              </a:rPr>
              <a:t>Why Last Planner</a:t>
            </a:r>
            <a:r>
              <a:rPr lang="en-US" altLang="en-US" baseline="30000">
                <a:solidFill>
                  <a:srgbClr val="FFCC00"/>
                </a:solidFill>
                <a:ea typeface="ＭＳ Ｐゴシック" charset="-128"/>
              </a:rPr>
              <a:t>®</a:t>
            </a:r>
            <a:r>
              <a:rPr lang="en-US" altLang="en-US">
                <a:solidFill>
                  <a:srgbClr val="FFCC00"/>
                </a:solidFill>
                <a:ea typeface="ＭＳ Ｐゴシック" charset="-128"/>
              </a:rPr>
              <a:t>?</a:t>
            </a:r>
          </a:p>
        </p:txBody>
      </p:sp>
      <p:sp>
        <p:nvSpPr>
          <p:cNvPr id="3" name="Content Placeholder 2"/>
          <p:cNvSpPr>
            <a:spLocks noGrp="1"/>
          </p:cNvSpPr>
          <p:nvPr>
            <p:ph idx="4294967295"/>
          </p:nvPr>
        </p:nvSpPr>
        <p:spPr bwMode="auto">
          <a:xfrm>
            <a:off x="576263" y="10160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2800">
                <a:ea typeface="ＭＳ Ｐゴシック" charset="-128"/>
              </a:rPr>
              <a:t>Without Last Planner®:</a:t>
            </a:r>
          </a:p>
          <a:p>
            <a:pPr lvl="1" eaLnBrk="1" hangingPunct="1">
              <a:lnSpc>
                <a:spcPct val="90000"/>
              </a:lnSpc>
            </a:pPr>
            <a:r>
              <a:rPr lang="en-US" altLang="en-US">
                <a:ea typeface="ＭＳ Ｐゴシック" charset="-128"/>
              </a:rPr>
              <a:t>only half the tasks on weekly work plans are completed as planned. </a:t>
            </a:r>
          </a:p>
          <a:p>
            <a:pPr lvl="1" eaLnBrk="1" hangingPunct="1">
              <a:lnSpc>
                <a:spcPct val="90000"/>
              </a:lnSpc>
            </a:pPr>
            <a:r>
              <a:rPr lang="en-US" altLang="en-US">
                <a:ea typeface="ＭＳ Ｐゴシック" charset="-128"/>
              </a:rPr>
              <a:t>so called ‘project control’ is after-the-fact identification of variances, not proactive steering toward objectives. </a:t>
            </a:r>
          </a:p>
          <a:p>
            <a:pPr lvl="1" eaLnBrk="1" hangingPunct="1">
              <a:lnSpc>
                <a:spcPct val="90000"/>
              </a:lnSpc>
            </a:pPr>
            <a:r>
              <a:rPr lang="en-US" altLang="en-US">
                <a:ea typeface="ＭＳ Ｐゴシック" charset="-128"/>
              </a:rPr>
              <a:t>projects are a commitment-free zone; promises are neither requested nor made. </a:t>
            </a:r>
          </a:p>
          <a:p>
            <a:pPr lvl="1" eaLnBrk="1" hangingPunct="1">
              <a:lnSpc>
                <a:spcPct val="90000"/>
              </a:lnSpc>
              <a:buFontTx/>
              <a:buNone/>
            </a:pPr>
            <a:endParaRPr lang="en-US" altLang="en-US">
              <a:ea typeface="ＭＳ Ｐゴシック" charset="-128"/>
            </a:endParaRPr>
          </a:p>
          <a:p>
            <a:pPr lvl="1" eaLnBrk="1" hangingPunct="1">
              <a:lnSpc>
                <a:spcPct val="90000"/>
              </a:lnSpc>
              <a:buFontTx/>
              <a:buNone/>
            </a:pPr>
            <a:r>
              <a:rPr lang="en-US" altLang="en-US" i="1">
                <a:ea typeface="ＭＳ Ｐゴシック" charset="-128"/>
              </a:rPr>
              <a:t>(If you can’t say ‘no’, you can’t make a promise.)</a:t>
            </a:r>
          </a:p>
          <a:p>
            <a:pPr lvl="1" eaLnBrk="1" hangingPunct="1">
              <a:lnSpc>
                <a:spcPct val="90000"/>
              </a:lnSpc>
            </a:pPr>
            <a:endParaRPr lang="en-US" altLang="en-US">
              <a:ea typeface="ＭＳ Ｐゴシック" charset="-128"/>
            </a:endParaRPr>
          </a:p>
          <a:p>
            <a:pPr eaLnBrk="1" hangingPunct="1">
              <a:lnSpc>
                <a:spcPct val="90000"/>
              </a:lnSpc>
            </a:pPr>
            <a:endParaRPr lang="en-US" altLang="en-US" sz="2800">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idx="4294967295"/>
          </p:nvPr>
        </p:nvSpPr>
        <p:spPr>
          <a:xfrm>
            <a:off x="646113" y="228600"/>
            <a:ext cx="7772400" cy="1143000"/>
          </a:xfrm>
        </p:spPr>
        <p:txBody>
          <a:bodyPr/>
          <a:lstStyle/>
          <a:p>
            <a:pPr eaLnBrk="1" hangingPunct="1"/>
            <a:r>
              <a:rPr lang="en-US" altLang="en-US" sz="3200">
                <a:solidFill>
                  <a:srgbClr val="FFCC00"/>
                </a:solidFill>
                <a:ea typeface="ＭＳ Ｐゴシック" charset="-128"/>
              </a:rPr>
              <a:t>Last Planner Principles</a:t>
            </a:r>
          </a:p>
        </p:txBody>
      </p:sp>
      <p:sp>
        <p:nvSpPr>
          <p:cNvPr id="47107" name="Rectangle 3"/>
          <p:cNvSpPr>
            <a:spLocks noGrp="1" noChangeArrowheads="1"/>
          </p:cNvSpPr>
          <p:nvPr>
            <p:ph type="body" idx="4294967295"/>
          </p:nvPr>
        </p:nvSpPr>
        <p:spPr bwMode="auto">
          <a:xfrm>
            <a:off x="685800" y="1338263"/>
            <a:ext cx="8001000" cy="4919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Aft>
                <a:spcPct val="30000"/>
              </a:spcAft>
              <a:buFont typeface="Wingdings" charset="2"/>
              <a:buNone/>
            </a:pPr>
            <a:r>
              <a:rPr lang="en-US" altLang="en-US" sz="2400">
                <a:solidFill>
                  <a:srgbClr val="FFFFFF"/>
                </a:solidFill>
                <a:ea typeface="ＭＳ Ｐゴシック" charset="-128"/>
              </a:rPr>
              <a:t>Starting Point: All plans are forecasts and all forecasts are wrong. The longer the forecast, the more wrong it is. The more detailed the forecast, the more wrong it is.</a:t>
            </a:r>
          </a:p>
          <a:p>
            <a:pPr eaLnBrk="1" hangingPunct="1">
              <a:lnSpc>
                <a:spcPct val="90000"/>
              </a:lnSpc>
              <a:spcAft>
                <a:spcPct val="30000"/>
              </a:spcAft>
            </a:pPr>
            <a:r>
              <a:rPr lang="en-US" altLang="en-US" sz="2400">
                <a:solidFill>
                  <a:srgbClr val="FFFFFF"/>
                </a:solidFill>
                <a:ea typeface="ＭＳ Ｐゴシック" charset="-128"/>
              </a:rPr>
              <a:t>Plan in greater detail as you get closer to doing the work.  </a:t>
            </a:r>
          </a:p>
          <a:p>
            <a:pPr eaLnBrk="1" hangingPunct="1">
              <a:lnSpc>
                <a:spcPct val="90000"/>
              </a:lnSpc>
              <a:spcAft>
                <a:spcPct val="30000"/>
              </a:spcAft>
            </a:pPr>
            <a:r>
              <a:rPr lang="en-US" altLang="en-US" sz="2400">
                <a:solidFill>
                  <a:srgbClr val="FFFFFF"/>
                </a:solidFill>
                <a:ea typeface="ＭＳ Ｐゴシック" charset="-128"/>
              </a:rPr>
              <a:t>Produce plans collaboratively with those who will do the work.</a:t>
            </a:r>
          </a:p>
          <a:p>
            <a:pPr eaLnBrk="1" hangingPunct="1">
              <a:lnSpc>
                <a:spcPct val="90000"/>
              </a:lnSpc>
              <a:spcAft>
                <a:spcPct val="30000"/>
              </a:spcAft>
            </a:pPr>
            <a:r>
              <a:rPr lang="en-US" altLang="en-US" sz="2400">
                <a:solidFill>
                  <a:srgbClr val="FFFFFF"/>
                </a:solidFill>
                <a:ea typeface="ＭＳ Ｐゴシック" charset="-128"/>
              </a:rPr>
              <a:t>Reveal and remove constraints on planned tasks as a team.</a:t>
            </a:r>
          </a:p>
          <a:p>
            <a:pPr eaLnBrk="1" hangingPunct="1">
              <a:lnSpc>
                <a:spcPct val="90000"/>
              </a:lnSpc>
              <a:spcAft>
                <a:spcPct val="30000"/>
              </a:spcAft>
            </a:pPr>
            <a:r>
              <a:rPr lang="en-US" altLang="en-US" sz="2400">
                <a:solidFill>
                  <a:srgbClr val="FFFFFF"/>
                </a:solidFill>
                <a:ea typeface="ＭＳ Ｐゴシック" charset="-128"/>
              </a:rPr>
              <a:t>Make reliable promises.  </a:t>
            </a:r>
          </a:p>
          <a:p>
            <a:pPr eaLnBrk="1" hangingPunct="1">
              <a:lnSpc>
                <a:spcPct val="90000"/>
              </a:lnSpc>
              <a:spcAft>
                <a:spcPct val="30000"/>
              </a:spcAft>
            </a:pPr>
            <a:r>
              <a:rPr lang="en-US" altLang="en-US" sz="2400">
                <a:solidFill>
                  <a:srgbClr val="FFFFFF"/>
                </a:solidFill>
                <a:ea typeface="ＭＳ Ｐゴシック" charset="-128"/>
              </a:rPr>
              <a:t>Learn from breakdowns.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additive="base">
                                        <p:cTn id="19"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1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47107">
                                            <p:txEl>
                                              <p:pRg st="3" end="3"/>
                                            </p:txEl>
                                          </p:spTgt>
                                        </p:tgtEl>
                                        <p:attrNameLst>
                                          <p:attrName>style.visibility</p:attrName>
                                        </p:attrNameLst>
                                      </p:cBhvr>
                                      <p:to>
                                        <p:strVal val="visible"/>
                                      </p:to>
                                    </p:set>
                                    <p:anim calcmode="lin" valueType="num">
                                      <p:cBhvr additive="base">
                                        <p:cTn id="25"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1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47107">
                                            <p:txEl>
                                              <p:pRg st="4" end="4"/>
                                            </p:txEl>
                                          </p:spTgt>
                                        </p:tgtEl>
                                        <p:attrNameLst>
                                          <p:attrName>style.visibility</p:attrName>
                                        </p:attrNameLst>
                                      </p:cBhvr>
                                      <p:to>
                                        <p:strVal val="visible"/>
                                      </p:to>
                                    </p:set>
                                    <p:anim calcmode="lin" valueType="num">
                                      <p:cBhvr additive="base">
                                        <p:cTn id="31" dur="5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1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47107">
                                            <p:txEl>
                                              <p:pRg st="5" end="5"/>
                                            </p:txEl>
                                          </p:spTgt>
                                        </p:tgtEl>
                                        <p:attrNameLst>
                                          <p:attrName>style.visibility</p:attrName>
                                        </p:attrNameLst>
                                      </p:cBhvr>
                                      <p:to>
                                        <p:strVal val="visible"/>
                                      </p:to>
                                    </p:set>
                                    <p:anim calcmode="lin" valueType="num">
                                      <p:cBhvr additive="base">
                                        <p:cTn id="37" dur="500" fill="hold"/>
                                        <p:tgtEl>
                                          <p:spTgt spid="471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71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457200" y="152400"/>
            <a:ext cx="8229600" cy="1477963"/>
          </a:xfrm>
        </p:spPr>
        <p:txBody>
          <a:bodyPr/>
          <a:lstStyle/>
          <a:p>
            <a:pPr algn="l" eaLnBrk="1" hangingPunct="1"/>
            <a:r>
              <a:rPr lang="en-US" altLang="en-US" sz="2800" b="1">
                <a:solidFill>
                  <a:srgbClr val="FFCC00"/>
                </a:solidFill>
              </a:rPr>
              <a:t>Last Planner®: </a:t>
            </a:r>
            <a:br>
              <a:rPr lang="en-US" altLang="en-US" sz="2800" b="1">
                <a:solidFill>
                  <a:srgbClr val="FFCC00"/>
                </a:solidFill>
              </a:rPr>
            </a:br>
            <a:r>
              <a:rPr lang="en-US" altLang="en-US" sz="2800" b="1">
                <a:solidFill>
                  <a:srgbClr val="FFCC00"/>
                </a:solidFill>
              </a:rPr>
              <a:t>	Predictable workflow &amp; rapid learning.</a:t>
            </a:r>
            <a:br>
              <a:rPr lang="en-US" altLang="en-US" sz="2800" b="1">
                <a:solidFill>
                  <a:srgbClr val="FFCC00"/>
                </a:solidFill>
              </a:rPr>
            </a:br>
            <a:endParaRPr lang="en-US" altLang="en-US" sz="2800" b="1">
              <a:solidFill>
                <a:srgbClr val="FFCC00"/>
              </a:solidFill>
            </a:endParaRPr>
          </a:p>
        </p:txBody>
      </p:sp>
      <p:sp>
        <p:nvSpPr>
          <p:cNvPr id="236547" name="Rectangle 3"/>
          <p:cNvSpPr>
            <a:spLocks noGrp="1" noChangeArrowheads="1"/>
          </p:cNvSpPr>
          <p:nvPr>
            <p:ph type="body" idx="1"/>
          </p:nvPr>
        </p:nvSpPr>
        <p:spPr bwMode="auto">
          <a:xfrm>
            <a:off x="457200" y="1524000"/>
            <a:ext cx="82296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2800">
                <a:solidFill>
                  <a:schemeClr val="bg1"/>
                </a:solidFill>
              </a:rPr>
              <a:t>Planning as Learning, Organizing and Promising</a:t>
            </a:r>
          </a:p>
          <a:p>
            <a:pPr eaLnBrk="1" hangingPunct="1">
              <a:lnSpc>
                <a:spcPct val="90000"/>
              </a:lnSpc>
            </a:pPr>
            <a:r>
              <a:rPr lang="en-US" altLang="en-US" sz="2800">
                <a:solidFill>
                  <a:schemeClr val="bg1"/>
                </a:solidFill>
              </a:rPr>
              <a:t>Conversation centered: The right people talk about the right thing at the right level of detail at the right time.</a:t>
            </a:r>
          </a:p>
          <a:p>
            <a:pPr lvl="1" eaLnBrk="1" hangingPunct="1">
              <a:lnSpc>
                <a:spcPct val="90000"/>
              </a:lnSpc>
            </a:pPr>
            <a:r>
              <a:rPr lang="en-US" altLang="en-US" sz="2000">
                <a:solidFill>
                  <a:schemeClr val="bg1"/>
                </a:solidFill>
              </a:rPr>
              <a:t>Connects the big picture to details in progressively greater detail</a:t>
            </a:r>
            <a:endParaRPr lang="en-US" altLang="en-US" sz="2400">
              <a:solidFill>
                <a:schemeClr val="bg1"/>
              </a:solidFill>
            </a:endParaRPr>
          </a:p>
          <a:p>
            <a:pPr eaLnBrk="1" hangingPunct="1">
              <a:lnSpc>
                <a:spcPct val="90000"/>
              </a:lnSpc>
            </a:pPr>
            <a:r>
              <a:rPr lang="en-US" altLang="en-US" sz="2800">
                <a:solidFill>
                  <a:schemeClr val="bg1"/>
                </a:solidFill>
              </a:rPr>
              <a:t>Runs on and improves Confidence and Judgment</a:t>
            </a:r>
          </a:p>
          <a:p>
            <a:pPr lvl="1" eaLnBrk="1" hangingPunct="1">
              <a:lnSpc>
                <a:spcPct val="90000"/>
              </a:lnSpc>
            </a:pPr>
            <a:r>
              <a:rPr lang="en-US" altLang="en-US" sz="2000">
                <a:solidFill>
                  <a:schemeClr val="bg1"/>
                </a:solidFill>
              </a:rPr>
              <a:t>Planning system performance metric</a:t>
            </a:r>
          </a:p>
          <a:p>
            <a:pPr lvl="1" eaLnBrk="1" hangingPunct="1">
              <a:lnSpc>
                <a:spcPct val="90000"/>
              </a:lnSpc>
            </a:pPr>
            <a:r>
              <a:rPr lang="en-US" altLang="en-US" sz="2000">
                <a:solidFill>
                  <a:schemeClr val="bg1"/>
                </a:solidFill>
              </a:rPr>
              <a:t>Increase trust, reduce contingency</a:t>
            </a:r>
          </a:p>
          <a:p>
            <a:pPr eaLnBrk="1" hangingPunct="1">
              <a:lnSpc>
                <a:spcPct val="90000"/>
              </a:lnSpc>
            </a:pPr>
            <a:r>
              <a:rPr lang="en-US" altLang="en-US" sz="2400">
                <a:solidFill>
                  <a:schemeClr val="bg1"/>
                </a:solidFill>
              </a:rPr>
              <a:t>Designs and activates the Network of Commitments necessary to deliver project.</a:t>
            </a:r>
            <a:endParaRPr lang="en-US" altLang="en-US" sz="2200">
              <a:solidFill>
                <a:schemeClr val="bg1"/>
              </a:solidFill>
            </a:endParaRPr>
          </a:p>
          <a:p>
            <a:pPr lvl="1" eaLnBrk="1" hangingPunct="1">
              <a:lnSpc>
                <a:spcPct val="90000"/>
              </a:lnSpc>
            </a:pPr>
            <a:endParaRPr lang="en-US" altLang="en-US" sz="2000">
              <a:solidFill>
                <a:schemeClr val="bg1"/>
              </a:solidFill>
            </a:endParaRPr>
          </a:p>
        </p:txBody>
      </p:sp>
      <p:sp>
        <p:nvSpPr>
          <p:cNvPr id="236548" name="Rectangle 4"/>
          <p:cNvSpPr>
            <a:spLocks noChangeArrowheads="1"/>
          </p:cNvSpPr>
          <p:nvPr/>
        </p:nvSpPr>
        <p:spPr bwMode="auto">
          <a:xfrm>
            <a:off x="1609725" y="60420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Oval 4"/>
          <p:cNvSpPr>
            <a:spLocks noChangeArrowheads="1"/>
          </p:cNvSpPr>
          <p:nvPr/>
        </p:nvSpPr>
        <p:spPr bwMode="auto">
          <a:xfrm>
            <a:off x="2362200" y="1981200"/>
            <a:ext cx="3683000" cy="3132138"/>
          </a:xfrm>
          <a:prstGeom prst="ellipse">
            <a:avLst/>
          </a:prstGeom>
          <a:solidFill>
            <a:schemeClr val="bg1"/>
          </a:solidFill>
          <a:ln w="38100">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595" name="Text Box 5"/>
          <p:cNvSpPr txBox="1">
            <a:spLocks noChangeArrowheads="1"/>
          </p:cNvSpPr>
          <p:nvPr/>
        </p:nvSpPr>
        <p:spPr bwMode="auto">
          <a:xfrm>
            <a:off x="457200" y="2743200"/>
            <a:ext cx="1905000" cy="400050"/>
          </a:xfrm>
          <a:prstGeom prst="rect">
            <a:avLst/>
          </a:prstGeom>
          <a:solidFill>
            <a:srgbClr val="34E31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000" b="1" u="sng"/>
              <a:t>CUSTOMER </a:t>
            </a:r>
            <a:endParaRPr lang="en-US" altLang="en-US" sz="2000">
              <a:latin typeface="Times New Roman" charset="0"/>
            </a:endParaRPr>
          </a:p>
        </p:txBody>
      </p:sp>
      <p:sp>
        <p:nvSpPr>
          <p:cNvPr id="238596" name="AutoShape 6"/>
          <p:cNvSpPr>
            <a:spLocks noChangeArrowheads="1"/>
          </p:cNvSpPr>
          <p:nvPr/>
        </p:nvSpPr>
        <p:spPr bwMode="auto">
          <a:xfrm rot="5278074">
            <a:off x="4001294" y="1843881"/>
            <a:ext cx="223838" cy="250825"/>
          </a:xfrm>
          <a:prstGeom prst="triangle">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597" name="Text Box 8"/>
          <p:cNvSpPr txBox="1">
            <a:spLocks noChangeArrowheads="1"/>
          </p:cNvSpPr>
          <p:nvPr/>
        </p:nvSpPr>
        <p:spPr bwMode="auto">
          <a:xfrm rot="-2700000">
            <a:off x="2138363" y="2216150"/>
            <a:ext cx="1220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b="1"/>
              <a:t>Preparation</a:t>
            </a:r>
            <a:endParaRPr lang="en-US" altLang="en-US">
              <a:latin typeface="Times New Roman" charset="0"/>
            </a:endParaRPr>
          </a:p>
        </p:txBody>
      </p:sp>
      <p:grpSp>
        <p:nvGrpSpPr>
          <p:cNvPr id="2" name="Group 64"/>
          <p:cNvGrpSpPr>
            <a:grpSpLocks/>
          </p:cNvGrpSpPr>
          <p:nvPr/>
        </p:nvGrpSpPr>
        <p:grpSpPr bwMode="auto">
          <a:xfrm>
            <a:off x="2362200" y="1066800"/>
            <a:ext cx="3630613" cy="677863"/>
            <a:chOff x="2362015" y="1066800"/>
            <a:chExt cx="3631791" cy="676354"/>
          </a:xfrm>
        </p:grpSpPr>
        <p:sp>
          <p:nvSpPr>
            <p:cNvPr id="238657" name="Text Box 7"/>
            <p:cNvSpPr txBox="1">
              <a:spLocks noChangeArrowheads="1"/>
            </p:cNvSpPr>
            <p:nvPr/>
          </p:nvSpPr>
          <p:spPr bwMode="auto">
            <a:xfrm>
              <a:off x="3047941" y="1066800"/>
              <a:ext cx="2945865" cy="67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b="1" i="1"/>
                <a:t>Request    Offer</a:t>
              </a:r>
            </a:p>
            <a:p>
              <a:pPr eaLnBrk="1" hangingPunct="1"/>
              <a:r>
                <a:rPr lang="en-US" altLang="en-US" sz="1400" b="1" i="1"/>
                <a:t>“Will you?”    “Would you like?”</a:t>
              </a:r>
              <a:endParaRPr lang="en-US" altLang="en-US" sz="1400"/>
            </a:p>
          </p:txBody>
        </p:sp>
        <p:grpSp>
          <p:nvGrpSpPr>
            <p:cNvPr id="238658" name="Group 63"/>
            <p:cNvGrpSpPr>
              <a:grpSpLocks/>
            </p:cNvGrpSpPr>
            <p:nvPr/>
          </p:nvGrpSpPr>
          <p:grpSpPr bwMode="auto">
            <a:xfrm>
              <a:off x="2362015" y="1219030"/>
              <a:ext cx="349251" cy="374650"/>
              <a:chOff x="2362015" y="1219030"/>
              <a:chExt cx="349251" cy="374650"/>
            </a:xfrm>
          </p:grpSpPr>
          <p:sp>
            <p:nvSpPr>
              <p:cNvPr id="238659" name="Oval 9"/>
              <p:cNvSpPr>
                <a:spLocks noChangeArrowheads="1"/>
              </p:cNvSpPr>
              <p:nvPr/>
            </p:nvSpPr>
            <p:spPr bwMode="auto">
              <a:xfrm>
                <a:off x="2362016" y="1219030"/>
                <a:ext cx="349250" cy="37465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60" name="Text Box 10"/>
              <p:cNvSpPr txBox="1">
                <a:spLocks noChangeArrowheads="1"/>
              </p:cNvSpPr>
              <p:nvPr/>
            </p:nvSpPr>
            <p:spPr bwMode="auto">
              <a:xfrm>
                <a:off x="2362015" y="121903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600" b="1" i="1"/>
                  <a:t>1</a:t>
                </a:r>
                <a:endParaRPr lang="en-US" altLang="en-US">
                  <a:latin typeface="Times New Roman" charset="0"/>
                </a:endParaRPr>
              </a:p>
            </p:txBody>
          </p:sp>
        </p:grpSp>
      </p:grpSp>
      <p:sp>
        <p:nvSpPr>
          <p:cNvPr id="238599" name="Text Box 18"/>
          <p:cNvSpPr txBox="1">
            <a:spLocks noChangeArrowheads="1"/>
          </p:cNvSpPr>
          <p:nvPr/>
        </p:nvSpPr>
        <p:spPr bwMode="auto">
          <a:xfrm rot="2700000">
            <a:off x="4825206" y="1972470"/>
            <a:ext cx="11525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400" b="1">
                <a:latin typeface="Times New Roman" charset="0"/>
              </a:rPr>
              <a:t>Clarification</a:t>
            </a:r>
          </a:p>
          <a:p>
            <a:pPr algn="ctr" eaLnBrk="1" hangingPunct="1"/>
            <a:r>
              <a:rPr lang="en-US" altLang="en-US" sz="1400" b="1">
                <a:latin typeface="Times New Roman" charset="0"/>
              </a:rPr>
              <a:t>&amp;</a:t>
            </a:r>
          </a:p>
          <a:p>
            <a:pPr algn="ctr" eaLnBrk="1" hangingPunct="1"/>
            <a:r>
              <a:rPr lang="en-US" altLang="en-US" sz="1400" b="1">
                <a:latin typeface="Times New Roman" charset="0"/>
              </a:rPr>
              <a:t>Negotiation</a:t>
            </a:r>
            <a:endParaRPr lang="en-US" altLang="en-US" sz="1400">
              <a:latin typeface="Times New Roman" charset="0"/>
            </a:endParaRPr>
          </a:p>
        </p:txBody>
      </p:sp>
      <p:sp>
        <p:nvSpPr>
          <p:cNvPr id="238600" name="Oval 21"/>
          <p:cNvSpPr>
            <a:spLocks noChangeArrowheads="1"/>
          </p:cNvSpPr>
          <p:nvPr/>
        </p:nvSpPr>
        <p:spPr bwMode="auto">
          <a:xfrm>
            <a:off x="6278563" y="3273425"/>
            <a:ext cx="347662" cy="30480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01" name="Text Box 22"/>
          <p:cNvSpPr txBox="1">
            <a:spLocks noChangeArrowheads="1"/>
          </p:cNvSpPr>
          <p:nvPr/>
        </p:nvSpPr>
        <p:spPr bwMode="auto">
          <a:xfrm>
            <a:off x="6342063" y="3276600"/>
            <a:ext cx="309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600" b="1" i="1"/>
              <a:t>2</a:t>
            </a:r>
            <a:endParaRPr lang="en-US" altLang="en-US">
              <a:latin typeface="Times New Roman" charset="0"/>
            </a:endParaRPr>
          </a:p>
        </p:txBody>
      </p:sp>
      <p:sp>
        <p:nvSpPr>
          <p:cNvPr id="238602" name="Text Box 23"/>
          <p:cNvSpPr txBox="1">
            <a:spLocks noChangeArrowheads="1"/>
          </p:cNvSpPr>
          <p:nvPr/>
        </p:nvSpPr>
        <p:spPr bwMode="auto">
          <a:xfrm rot="-2700000">
            <a:off x="5111750" y="4540250"/>
            <a:ext cx="1220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b="1">
                <a:latin typeface="Times New Roman" charset="0"/>
              </a:rPr>
              <a:t>Performance</a:t>
            </a:r>
            <a:endParaRPr lang="en-US" altLang="en-US">
              <a:latin typeface="Times New Roman" charset="0"/>
            </a:endParaRPr>
          </a:p>
        </p:txBody>
      </p:sp>
      <p:grpSp>
        <p:nvGrpSpPr>
          <p:cNvPr id="4" name="Group 66"/>
          <p:cNvGrpSpPr>
            <a:grpSpLocks/>
          </p:cNvGrpSpPr>
          <p:nvPr/>
        </p:nvGrpSpPr>
        <p:grpSpPr bwMode="auto">
          <a:xfrm>
            <a:off x="3276600" y="5257800"/>
            <a:ext cx="1908175" cy="1046163"/>
            <a:chOff x="3429000" y="5638800"/>
            <a:chExt cx="1908064" cy="1046440"/>
          </a:xfrm>
        </p:grpSpPr>
        <p:grpSp>
          <p:nvGrpSpPr>
            <p:cNvPr id="238653" name="Group 65"/>
            <p:cNvGrpSpPr>
              <a:grpSpLocks/>
            </p:cNvGrpSpPr>
            <p:nvPr/>
          </p:nvGrpSpPr>
          <p:grpSpPr bwMode="auto">
            <a:xfrm>
              <a:off x="3429000" y="5715000"/>
              <a:ext cx="347663" cy="336550"/>
              <a:chOff x="3384550" y="5098256"/>
              <a:chExt cx="347663" cy="336550"/>
            </a:xfrm>
          </p:grpSpPr>
          <p:sp>
            <p:nvSpPr>
              <p:cNvPr id="238655" name="Oval 11"/>
              <p:cNvSpPr>
                <a:spLocks noChangeArrowheads="1"/>
              </p:cNvSpPr>
              <p:nvPr/>
            </p:nvSpPr>
            <p:spPr bwMode="auto">
              <a:xfrm>
                <a:off x="3384550" y="5114131"/>
                <a:ext cx="347663" cy="30480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56" name="Text Box 12"/>
              <p:cNvSpPr txBox="1">
                <a:spLocks noChangeArrowheads="1"/>
              </p:cNvSpPr>
              <p:nvPr/>
            </p:nvSpPr>
            <p:spPr bwMode="auto">
              <a:xfrm>
                <a:off x="3403600" y="5098256"/>
                <a:ext cx="309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600" b="1" i="1"/>
                  <a:t>3</a:t>
                </a:r>
                <a:endParaRPr lang="en-US" altLang="en-US">
                  <a:latin typeface="Times New Roman" charset="0"/>
                </a:endParaRPr>
              </a:p>
            </p:txBody>
          </p:sp>
        </p:grpSp>
        <p:sp>
          <p:nvSpPr>
            <p:cNvPr id="238654" name="Text Box 24"/>
            <p:cNvSpPr txBox="1">
              <a:spLocks noChangeArrowheads="1"/>
            </p:cNvSpPr>
            <p:nvPr/>
          </p:nvSpPr>
          <p:spPr bwMode="auto">
            <a:xfrm>
              <a:off x="3733800" y="5638800"/>
              <a:ext cx="160326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b="1" i="1"/>
                <a:t>Declare </a:t>
              </a:r>
            </a:p>
            <a:p>
              <a:pPr eaLnBrk="1" hangingPunct="1"/>
              <a:r>
                <a:rPr lang="en-US" altLang="en-US" b="1" i="1"/>
                <a:t>Complete</a:t>
              </a:r>
              <a:endParaRPr lang="en-US" altLang="en-US" sz="1400">
                <a:latin typeface="Times New Roman" charset="0"/>
              </a:endParaRPr>
            </a:p>
            <a:p>
              <a:pPr eaLnBrk="1" hangingPunct="1"/>
              <a:r>
                <a:rPr lang="en-US" altLang="en-US" sz="1400"/>
                <a:t>“</a:t>
              </a:r>
              <a:r>
                <a:rPr lang="en-US" altLang="en-US" sz="1400" b="1" i="1"/>
                <a:t>I’m Done</a:t>
              </a:r>
              <a:r>
                <a:rPr lang="en-US" altLang="en-US" sz="1400"/>
                <a:t>”</a:t>
              </a:r>
              <a:endParaRPr lang="en-US" altLang="en-US">
                <a:latin typeface="Times New Roman" charset="0"/>
              </a:endParaRPr>
            </a:p>
          </p:txBody>
        </p:sp>
      </p:grpSp>
      <p:sp>
        <p:nvSpPr>
          <p:cNvPr id="238604" name="AutoShape 25"/>
          <p:cNvSpPr>
            <a:spLocks noChangeArrowheads="1"/>
          </p:cNvSpPr>
          <p:nvPr/>
        </p:nvSpPr>
        <p:spPr bwMode="auto">
          <a:xfrm rot="-35370">
            <a:off x="2211388" y="3278188"/>
            <a:ext cx="333375" cy="166687"/>
          </a:xfrm>
          <a:prstGeom prst="triangle">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05" name="Oval 26"/>
          <p:cNvSpPr>
            <a:spLocks noChangeArrowheads="1"/>
          </p:cNvSpPr>
          <p:nvPr/>
        </p:nvSpPr>
        <p:spPr bwMode="auto">
          <a:xfrm flipH="1">
            <a:off x="2362200" y="3190875"/>
            <a:ext cx="60325" cy="46038"/>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06" name="Line 29"/>
          <p:cNvSpPr>
            <a:spLocks noChangeShapeType="1"/>
          </p:cNvSpPr>
          <p:nvPr/>
        </p:nvSpPr>
        <p:spPr bwMode="auto">
          <a:xfrm>
            <a:off x="4225925" y="1819275"/>
            <a:ext cx="0" cy="265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07" name="AutoShape 30"/>
          <p:cNvSpPr>
            <a:spLocks noChangeArrowheads="1"/>
          </p:cNvSpPr>
          <p:nvPr/>
        </p:nvSpPr>
        <p:spPr bwMode="auto">
          <a:xfrm rot="-5450153">
            <a:off x="3901282" y="4945856"/>
            <a:ext cx="222250" cy="249237"/>
          </a:xfrm>
          <a:prstGeom prst="triangle">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08" name="Line 31"/>
          <p:cNvSpPr>
            <a:spLocks noChangeShapeType="1"/>
          </p:cNvSpPr>
          <p:nvPr/>
        </p:nvSpPr>
        <p:spPr bwMode="auto">
          <a:xfrm>
            <a:off x="3971925" y="4940300"/>
            <a:ext cx="3175" cy="249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09" name="AutoShape 33"/>
          <p:cNvSpPr>
            <a:spLocks noChangeArrowheads="1"/>
          </p:cNvSpPr>
          <p:nvPr/>
        </p:nvSpPr>
        <p:spPr bwMode="auto">
          <a:xfrm rot="10648555">
            <a:off x="5872163" y="3190875"/>
            <a:ext cx="331787" cy="188913"/>
          </a:xfrm>
          <a:prstGeom prst="triangle">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10" name="Oval 34"/>
          <p:cNvSpPr>
            <a:spLocks noChangeArrowheads="1"/>
          </p:cNvSpPr>
          <p:nvPr/>
        </p:nvSpPr>
        <p:spPr bwMode="auto">
          <a:xfrm rot="10683925">
            <a:off x="6021388" y="3354388"/>
            <a:ext cx="69850" cy="60325"/>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nvGrpSpPr>
          <p:cNvPr id="6" name="Group 62"/>
          <p:cNvGrpSpPr>
            <a:grpSpLocks/>
          </p:cNvGrpSpPr>
          <p:nvPr/>
        </p:nvGrpSpPr>
        <p:grpSpPr bwMode="auto">
          <a:xfrm>
            <a:off x="4267200" y="1371600"/>
            <a:ext cx="3857625" cy="1819275"/>
            <a:chOff x="4191000" y="1371600"/>
            <a:chExt cx="3857625" cy="1819366"/>
          </a:xfrm>
        </p:grpSpPr>
        <p:grpSp>
          <p:nvGrpSpPr>
            <p:cNvPr id="238639" name="Group 56"/>
            <p:cNvGrpSpPr>
              <a:grpSpLocks/>
            </p:cNvGrpSpPr>
            <p:nvPr/>
          </p:nvGrpSpPr>
          <p:grpSpPr bwMode="auto">
            <a:xfrm>
              <a:off x="4191000" y="1371600"/>
              <a:ext cx="3836988" cy="1819366"/>
              <a:chOff x="4203700" y="1343025"/>
              <a:chExt cx="3836988" cy="1819366"/>
            </a:xfrm>
          </p:grpSpPr>
          <p:sp>
            <p:nvSpPr>
              <p:cNvPr id="238647" name="Oval 15"/>
              <p:cNvSpPr>
                <a:spLocks noChangeArrowheads="1"/>
              </p:cNvSpPr>
              <p:nvPr/>
            </p:nvSpPr>
            <p:spPr bwMode="auto">
              <a:xfrm>
                <a:off x="6551613" y="1589088"/>
                <a:ext cx="573087" cy="48260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400">
                    <a:latin typeface="Times New Roman" charset="0"/>
                  </a:rPr>
                  <a:t>PO</a:t>
                </a:r>
              </a:p>
            </p:txBody>
          </p:sp>
          <p:sp>
            <p:nvSpPr>
              <p:cNvPr id="238648" name="Text Box 16"/>
              <p:cNvSpPr txBox="1">
                <a:spLocks noChangeArrowheads="1"/>
              </p:cNvSpPr>
              <p:nvPr/>
            </p:nvSpPr>
            <p:spPr bwMode="auto">
              <a:xfrm>
                <a:off x="6535738" y="1343025"/>
                <a:ext cx="712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b="1">
                    <a:latin typeface="Times New Roman" charset="0"/>
                  </a:rPr>
                  <a:t>Inquiry</a:t>
                </a:r>
              </a:p>
            </p:txBody>
          </p:sp>
          <p:sp>
            <p:nvSpPr>
              <p:cNvPr id="238649" name="Text Box 19"/>
              <p:cNvSpPr txBox="1">
                <a:spLocks noChangeArrowheads="1"/>
              </p:cNvSpPr>
              <p:nvPr/>
            </p:nvSpPr>
            <p:spPr bwMode="auto">
              <a:xfrm>
                <a:off x="6557963" y="2087563"/>
                <a:ext cx="649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b="1">
                    <a:latin typeface="Times New Roman" charset="0"/>
                  </a:rPr>
                  <a:t>Signed</a:t>
                </a:r>
              </a:p>
            </p:txBody>
          </p:sp>
          <p:cxnSp>
            <p:nvCxnSpPr>
              <p:cNvPr id="238650" name="AutoShape 32"/>
              <p:cNvCxnSpPr>
                <a:cxnSpLocks noChangeShapeType="1"/>
                <a:stCxn id="238642" idx="1"/>
                <a:endCxn id="238594" idx="0"/>
              </p:cNvCxnSpPr>
              <p:nvPr/>
            </p:nvCxnSpPr>
            <p:spPr bwMode="auto">
              <a:xfrm rot="-5400000" flipH="1" flipV="1">
                <a:off x="5266531" y="718344"/>
                <a:ext cx="200025" cy="2325688"/>
              </a:xfrm>
              <a:prstGeom prst="curvedConnector3">
                <a:avLst>
                  <a:gd name="adj1" fmla="val -118546"/>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8651" name="AutoShape 35"/>
              <p:cNvCxnSpPr>
                <a:cxnSpLocks noChangeShapeType="1"/>
                <a:stCxn id="238642" idx="3"/>
                <a:endCxn id="238609" idx="3"/>
              </p:cNvCxnSpPr>
              <p:nvPr/>
            </p:nvCxnSpPr>
            <p:spPr bwMode="auto">
              <a:xfrm rot="5400000">
                <a:off x="5572977" y="2192576"/>
                <a:ext cx="1366471" cy="573160"/>
              </a:xfrm>
              <a:prstGeom prst="curvedConnector3">
                <a:avLst>
                  <a:gd name="adj1" fmla="val 50000"/>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38652" name="Text Box 47"/>
              <p:cNvSpPr txBox="1">
                <a:spLocks noChangeArrowheads="1"/>
              </p:cNvSpPr>
              <p:nvPr/>
            </p:nvSpPr>
            <p:spPr bwMode="auto">
              <a:xfrm>
                <a:off x="7143750" y="1700213"/>
                <a:ext cx="8969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b="1">
                    <a:latin typeface="Times New Roman" charset="0"/>
                  </a:rPr>
                  <a:t>Submitted</a:t>
                </a:r>
              </a:p>
            </p:txBody>
          </p:sp>
        </p:grpSp>
        <p:grpSp>
          <p:nvGrpSpPr>
            <p:cNvPr id="238640" name="Group 61"/>
            <p:cNvGrpSpPr>
              <a:grpSpLocks/>
            </p:cNvGrpSpPr>
            <p:nvPr/>
          </p:nvGrpSpPr>
          <p:grpSpPr bwMode="auto">
            <a:xfrm>
              <a:off x="5835650" y="1489075"/>
              <a:ext cx="2212975" cy="627063"/>
              <a:chOff x="5835650" y="1489075"/>
              <a:chExt cx="2212975" cy="627063"/>
            </a:xfrm>
          </p:grpSpPr>
          <p:sp>
            <p:nvSpPr>
              <p:cNvPr id="238641" name="Text Box 17"/>
              <p:cNvSpPr txBox="1">
                <a:spLocks noChangeArrowheads="1"/>
              </p:cNvSpPr>
              <p:nvPr/>
            </p:nvSpPr>
            <p:spPr bwMode="auto">
              <a:xfrm>
                <a:off x="7070725" y="1489075"/>
                <a:ext cx="977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b="1">
                    <a:latin typeface="Times New Roman" charset="0"/>
                  </a:rPr>
                  <a:t>Negotiation</a:t>
                </a:r>
              </a:p>
            </p:txBody>
          </p:sp>
          <p:sp>
            <p:nvSpPr>
              <p:cNvPr id="238642" name="Oval 27"/>
              <p:cNvSpPr>
                <a:spLocks noChangeArrowheads="1"/>
              </p:cNvSpPr>
              <p:nvPr/>
            </p:nvSpPr>
            <p:spPr bwMode="auto">
              <a:xfrm>
                <a:off x="6519863" y="1771650"/>
                <a:ext cx="69850" cy="61913"/>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43" name="AutoShape 28"/>
              <p:cNvSpPr>
                <a:spLocks noChangeArrowheads="1"/>
              </p:cNvSpPr>
              <p:nvPr/>
            </p:nvSpPr>
            <p:spPr bwMode="auto">
              <a:xfrm rot="5335247" flipH="1">
                <a:off x="6749256" y="1574007"/>
                <a:ext cx="128587" cy="63500"/>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44" name="AutoShape 36"/>
              <p:cNvSpPr>
                <a:spLocks noChangeArrowheads="1"/>
              </p:cNvSpPr>
              <p:nvPr/>
            </p:nvSpPr>
            <p:spPr bwMode="auto">
              <a:xfrm rot="16266422" flipH="1">
                <a:off x="6728619" y="2018507"/>
                <a:ext cx="130175" cy="65087"/>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45" name="Text Box 46"/>
              <p:cNvSpPr txBox="1">
                <a:spLocks noChangeArrowheads="1"/>
              </p:cNvSpPr>
              <p:nvPr/>
            </p:nvSpPr>
            <p:spPr bwMode="auto">
              <a:xfrm>
                <a:off x="5835650" y="1692275"/>
                <a:ext cx="817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b="1">
                    <a:latin typeface="Times New Roman" charset="0"/>
                  </a:rPr>
                  <a:t>Accepted</a:t>
                </a:r>
              </a:p>
            </p:txBody>
          </p:sp>
          <p:sp>
            <p:nvSpPr>
              <p:cNvPr id="238646" name="Oval 48"/>
              <p:cNvSpPr>
                <a:spLocks noChangeArrowheads="1"/>
              </p:cNvSpPr>
              <p:nvPr/>
            </p:nvSpPr>
            <p:spPr bwMode="auto">
              <a:xfrm>
                <a:off x="7078663" y="1779588"/>
                <a:ext cx="69850" cy="61912"/>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grpSp>
      <p:sp>
        <p:nvSpPr>
          <p:cNvPr id="238612" name="Text Box 20"/>
          <p:cNvSpPr txBox="1">
            <a:spLocks noChangeArrowheads="1"/>
          </p:cNvSpPr>
          <p:nvPr/>
        </p:nvSpPr>
        <p:spPr bwMode="auto">
          <a:xfrm>
            <a:off x="6872288" y="3581400"/>
            <a:ext cx="1738312" cy="400050"/>
          </a:xfrm>
          <a:prstGeom prst="rect">
            <a:avLst/>
          </a:prstGeom>
          <a:solidFill>
            <a:srgbClr val="34E31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000" b="1" u="sng"/>
              <a:t>PROVIDER</a:t>
            </a:r>
            <a:endParaRPr lang="en-US" altLang="en-US" sz="2000">
              <a:latin typeface="Times New Roman" charset="0"/>
            </a:endParaRPr>
          </a:p>
        </p:txBody>
      </p:sp>
      <p:sp>
        <p:nvSpPr>
          <p:cNvPr id="39984" name="Text Box 49"/>
          <p:cNvSpPr txBox="1">
            <a:spLocks noChangeArrowheads="1"/>
          </p:cNvSpPr>
          <p:nvPr/>
        </p:nvSpPr>
        <p:spPr bwMode="auto">
          <a:xfrm>
            <a:off x="6858000" y="2895600"/>
            <a:ext cx="17526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b="1" i="1"/>
              <a:t>COMMIT</a:t>
            </a:r>
            <a:endParaRPr lang="en-US" altLang="en-US" sz="1400"/>
          </a:p>
          <a:p>
            <a:pPr eaLnBrk="1" hangingPunct="1"/>
            <a:r>
              <a:rPr lang="en-US" altLang="en-US" sz="1400"/>
              <a:t>“</a:t>
            </a:r>
            <a:r>
              <a:rPr lang="en-US" altLang="en-US" sz="1400" b="1" i="1"/>
              <a:t>I Promise I WILL</a:t>
            </a:r>
            <a:r>
              <a:rPr lang="en-US" altLang="en-US" sz="1400"/>
              <a:t>”</a:t>
            </a:r>
            <a:endParaRPr lang="en-US" altLang="en-US" b="1" i="1"/>
          </a:p>
        </p:txBody>
      </p:sp>
      <p:sp>
        <p:nvSpPr>
          <p:cNvPr id="238614" name="Text Box 50"/>
          <p:cNvSpPr txBox="1">
            <a:spLocks noChangeArrowheads="1"/>
          </p:cNvSpPr>
          <p:nvPr/>
        </p:nvSpPr>
        <p:spPr bwMode="auto">
          <a:xfrm rot="2700000">
            <a:off x="2204244" y="4529932"/>
            <a:ext cx="124618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400" b="1"/>
              <a:t>Assurance</a:t>
            </a:r>
            <a:endParaRPr lang="en-US" altLang="en-US" sz="1400" b="1">
              <a:latin typeface="Times New Roman" charset="0"/>
            </a:endParaRPr>
          </a:p>
        </p:txBody>
      </p:sp>
      <p:grpSp>
        <p:nvGrpSpPr>
          <p:cNvPr id="9" name="Group 73"/>
          <p:cNvGrpSpPr>
            <a:grpSpLocks/>
          </p:cNvGrpSpPr>
          <p:nvPr/>
        </p:nvGrpSpPr>
        <p:grpSpPr bwMode="auto">
          <a:xfrm>
            <a:off x="152400" y="3352800"/>
            <a:ext cx="2628900" cy="684213"/>
            <a:chOff x="152400" y="3352800"/>
            <a:chExt cx="2628900" cy="684100"/>
          </a:xfrm>
        </p:grpSpPr>
        <p:grpSp>
          <p:nvGrpSpPr>
            <p:cNvPr id="238635" name="Group 67"/>
            <p:cNvGrpSpPr>
              <a:grpSpLocks/>
            </p:cNvGrpSpPr>
            <p:nvPr/>
          </p:nvGrpSpPr>
          <p:grpSpPr bwMode="auto">
            <a:xfrm>
              <a:off x="152400" y="3505195"/>
              <a:ext cx="349250" cy="307664"/>
              <a:chOff x="838200" y="3189245"/>
              <a:chExt cx="349250" cy="336551"/>
            </a:xfrm>
          </p:grpSpPr>
          <p:sp>
            <p:nvSpPr>
              <p:cNvPr id="238637" name="Oval 13"/>
              <p:cNvSpPr>
                <a:spLocks noChangeArrowheads="1"/>
              </p:cNvSpPr>
              <p:nvPr/>
            </p:nvSpPr>
            <p:spPr bwMode="auto">
              <a:xfrm>
                <a:off x="838200" y="3217863"/>
                <a:ext cx="349250" cy="30480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38" name="Text Box 14"/>
              <p:cNvSpPr txBox="1">
                <a:spLocks noChangeArrowheads="1"/>
              </p:cNvSpPr>
              <p:nvPr/>
            </p:nvSpPr>
            <p:spPr bwMode="auto">
              <a:xfrm>
                <a:off x="838200" y="3189245"/>
                <a:ext cx="309563"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600" b="1" i="1"/>
                  <a:t>4</a:t>
                </a:r>
                <a:endParaRPr lang="en-US" altLang="en-US">
                  <a:latin typeface="Times New Roman" charset="0"/>
                </a:endParaRPr>
              </a:p>
            </p:txBody>
          </p:sp>
        </p:grpSp>
        <p:sp>
          <p:nvSpPr>
            <p:cNvPr id="238636" name="Text Box 51"/>
            <p:cNvSpPr txBox="1">
              <a:spLocks noChangeArrowheads="1"/>
            </p:cNvSpPr>
            <p:nvPr/>
          </p:nvSpPr>
          <p:spPr bwMode="auto">
            <a:xfrm>
              <a:off x="457200" y="3352800"/>
              <a:ext cx="2324100" cy="68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b="1" i="1"/>
                <a:t>Declare</a:t>
              </a:r>
            </a:p>
            <a:p>
              <a:pPr eaLnBrk="1" hangingPunct="1"/>
              <a:r>
                <a:rPr lang="en-US" altLang="en-US" b="1" i="1"/>
                <a:t>Satisfaction</a:t>
              </a:r>
              <a:endParaRPr lang="en-US" altLang="en-US" sz="1600" b="1" i="1"/>
            </a:p>
            <a:p>
              <a:pPr eaLnBrk="1" hangingPunct="1">
                <a:spcBef>
                  <a:spcPct val="50000"/>
                </a:spcBef>
              </a:pPr>
              <a:r>
                <a:rPr lang="en-US" altLang="en-US" sz="1400"/>
                <a:t>“</a:t>
              </a:r>
              <a:r>
                <a:rPr lang="en-US" altLang="en-US" sz="1400" b="1" i="1"/>
                <a:t>Thank you</a:t>
              </a:r>
              <a:r>
                <a:rPr lang="en-US" altLang="en-US" sz="1400"/>
                <a:t>”</a:t>
              </a:r>
              <a:endParaRPr lang="en-US" altLang="en-US" sz="1400">
                <a:latin typeface="Times New Roman" charset="0"/>
              </a:endParaRPr>
            </a:p>
          </p:txBody>
        </p:sp>
      </p:grpSp>
      <p:grpSp>
        <p:nvGrpSpPr>
          <p:cNvPr id="11" name="Group 60"/>
          <p:cNvGrpSpPr>
            <a:grpSpLocks/>
          </p:cNvGrpSpPr>
          <p:nvPr/>
        </p:nvGrpSpPr>
        <p:grpSpPr bwMode="auto">
          <a:xfrm>
            <a:off x="3962400" y="3352800"/>
            <a:ext cx="3178175" cy="2667000"/>
            <a:chOff x="4137032" y="3382537"/>
            <a:chExt cx="2838443" cy="2383263"/>
          </a:xfrm>
        </p:grpSpPr>
        <p:cxnSp>
          <p:nvCxnSpPr>
            <p:cNvPr id="238622" name="AutoShape 38"/>
            <p:cNvCxnSpPr>
              <a:cxnSpLocks noChangeShapeType="1"/>
            </p:cNvCxnSpPr>
            <p:nvPr/>
          </p:nvCxnSpPr>
          <p:spPr bwMode="auto">
            <a:xfrm rot="5400000" flipH="1">
              <a:off x="5768182" y="4460081"/>
              <a:ext cx="1077912" cy="34925"/>
            </a:xfrm>
            <a:prstGeom prst="curvedConnector4">
              <a:avLst>
                <a:gd name="adj1" fmla="val 34139"/>
                <a:gd name="adj2" fmla="val 825926"/>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38623" name="Group 59"/>
            <p:cNvGrpSpPr>
              <a:grpSpLocks/>
            </p:cNvGrpSpPr>
            <p:nvPr/>
          </p:nvGrpSpPr>
          <p:grpSpPr bwMode="auto">
            <a:xfrm>
              <a:off x="4137032" y="3382537"/>
              <a:ext cx="2838443" cy="2383263"/>
              <a:chOff x="4137032" y="3382537"/>
              <a:chExt cx="2838443" cy="2383263"/>
            </a:xfrm>
          </p:grpSpPr>
          <p:sp>
            <p:nvSpPr>
              <p:cNvPr id="238624" name="Arc 43"/>
              <p:cNvSpPr>
                <a:spLocks/>
              </p:cNvSpPr>
              <p:nvPr/>
            </p:nvSpPr>
            <p:spPr bwMode="auto">
              <a:xfrm rot="5128678" flipV="1">
                <a:off x="4775200" y="5356225"/>
                <a:ext cx="469900" cy="241300"/>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494"/>
                    </a:moveTo>
                    <a:cubicBezTo>
                      <a:pt x="58" y="9606"/>
                      <a:pt x="9712" y="-1"/>
                      <a:pt x="21600" y="-1"/>
                    </a:cubicBezTo>
                    <a:cubicBezTo>
                      <a:pt x="33529" y="-1"/>
                      <a:pt x="43200" y="9670"/>
                      <a:pt x="43200" y="21600"/>
                    </a:cubicBezTo>
                  </a:path>
                  <a:path w="43200" h="21600" stroke="0" extrusionOk="0">
                    <a:moveTo>
                      <a:pt x="0" y="21494"/>
                    </a:moveTo>
                    <a:cubicBezTo>
                      <a:pt x="58" y="9606"/>
                      <a:pt x="9712" y="-1"/>
                      <a:pt x="21600" y="-1"/>
                    </a:cubicBezTo>
                    <a:cubicBezTo>
                      <a:pt x="33529" y="-1"/>
                      <a:pt x="43200" y="9670"/>
                      <a:pt x="43200" y="21600"/>
                    </a:cubicBezTo>
                    <a:lnTo>
                      <a:pt x="21600" y="21600"/>
                    </a:ln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25" name="Arc 44"/>
              <p:cNvSpPr>
                <a:spLocks/>
              </p:cNvSpPr>
              <p:nvPr/>
            </p:nvSpPr>
            <p:spPr bwMode="auto">
              <a:xfrm rot="16947147" flipV="1">
                <a:off x="4981575" y="5292725"/>
                <a:ext cx="461963" cy="360363"/>
              </a:xfrm>
              <a:custGeom>
                <a:avLst/>
                <a:gdLst>
                  <a:gd name="T0" fmla="*/ 0 w 42428"/>
                  <a:gd name="T1" fmla="*/ 0 h 32128"/>
                  <a:gd name="T2" fmla="*/ 0 w 42428"/>
                  <a:gd name="T3" fmla="*/ 0 h 32128"/>
                  <a:gd name="T4" fmla="*/ 0 w 42428"/>
                  <a:gd name="T5" fmla="*/ 0 h 32128"/>
                  <a:gd name="T6" fmla="*/ 0 60000 65536"/>
                  <a:gd name="T7" fmla="*/ 0 60000 65536"/>
                  <a:gd name="T8" fmla="*/ 0 60000 65536"/>
                  <a:gd name="T9" fmla="*/ 0 w 42428"/>
                  <a:gd name="T10" fmla="*/ 0 h 32128"/>
                  <a:gd name="T11" fmla="*/ 42428 w 42428"/>
                  <a:gd name="T12" fmla="*/ 32128 h 32128"/>
                </a:gdLst>
                <a:ahLst/>
                <a:cxnLst>
                  <a:cxn ang="T6">
                    <a:pos x="T0" y="T1"/>
                  </a:cxn>
                  <a:cxn ang="T7">
                    <a:pos x="T2" y="T3"/>
                  </a:cxn>
                  <a:cxn ang="T8">
                    <a:pos x="T4" y="T5"/>
                  </a:cxn>
                </a:cxnLst>
                <a:rect l="T9" t="T10" r="T11" b="T12"/>
                <a:pathLst>
                  <a:path w="42428" h="32128" fill="none" extrusionOk="0">
                    <a:moveTo>
                      <a:pt x="0" y="15876"/>
                    </a:moveTo>
                    <a:cubicBezTo>
                      <a:pt x="2577" y="6498"/>
                      <a:pt x="11103" y="-1"/>
                      <a:pt x="20828" y="-1"/>
                    </a:cubicBezTo>
                    <a:cubicBezTo>
                      <a:pt x="32757" y="0"/>
                      <a:pt x="42428" y="9670"/>
                      <a:pt x="42428" y="21600"/>
                    </a:cubicBezTo>
                    <a:cubicBezTo>
                      <a:pt x="42428" y="25285"/>
                      <a:pt x="41484" y="28910"/>
                      <a:pt x="39688" y="32128"/>
                    </a:cubicBezTo>
                  </a:path>
                  <a:path w="42428" h="32128" stroke="0" extrusionOk="0">
                    <a:moveTo>
                      <a:pt x="0" y="15876"/>
                    </a:moveTo>
                    <a:cubicBezTo>
                      <a:pt x="2577" y="6498"/>
                      <a:pt x="11103" y="-1"/>
                      <a:pt x="20828" y="-1"/>
                    </a:cubicBezTo>
                    <a:cubicBezTo>
                      <a:pt x="32757" y="0"/>
                      <a:pt x="42428" y="9670"/>
                      <a:pt x="42428" y="21600"/>
                    </a:cubicBezTo>
                    <a:cubicBezTo>
                      <a:pt x="42428" y="25285"/>
                      <a:pt x="41484" y="28910"/>
                      <a:pt x="39688" y="32128"/>
                    </a:cubicBezTo>
                    <a:lnTo>
                      <a:pt x="20828"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nvGrpSpPr>
              <p:cNvPr id="238626" name="Group 58"/>
              <p:cNvGrpSpPr>
                <a:grpSpLocks/>
              </p:cNvGrpSpPr>
              <p:nvPr/>
            </p:nvGrpSpPr>
            <p:grpSpPr bwMode="auto">
              <a:xfrm>
                <a:off x="4137032" y="3382537"/>
                <a:ext cx="2838443" cy="2383263"/>
                <a:chOff x="4137032" y="3382537"/>
                <a:chExt cx="2838443" cy="2383263"/>
              </a:xfrm>
            </p:grpSpPr>
            <p:cxnSp>
              <p:nvCxnSpPr>
                <p:cNvPr id="238627" name="AutoShape 37"/>
                <p:cNvCxnSpPr>
                  <a:cxnSpLocks noChangeShapeType="1"/>
                  <a:endCxn id="238610" idx="2"/>
                </p:cNvCxnSpPr>
                <p:nvPr/>
              </p:nvCxnSpPr>
              <p:spPr bwMode="auto">
                <a:xfrm rot="10800000">
                  <a:off x="6089061" y="3382537"/>
                  <a:ext cx="163513" cy="498475"/>
                </a:xfrm>
                <a:prstGeom prst="curvedConnector3">
                  <a:avLst>
                    <a:gd name="adj1" fmla="val 72032"/>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8628" name="AutoShape 39"/>
                <p:cNvCxnSpPr>
                  <a:cxnSpLocks noChangeShapeType="1"/>
                  <a:stCxn id="238607" idx="3"/>
                  <a:endCxn id="238625" idx="1"/>
                </p:cNvCxnSpPr>
                <p:nvPr/>
              </p:nvCxnSpPr>
              <p:spPr bwMode="auto">
                <a:xfrm>
                  <a:off x="4137032" y="5068658"/>
                  <a:ext cx="1201661" cy="668649"/>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38629" name="Arc 40"/>
                <p:cNvSpPr>
                  <a:spLocks/>
                </p:cNvSpPr>
                <p:nvPr/>
              </p:nvSpPr>
              <p:spPr bwMode="auto">
                <a:xfrm rot="2278937" flipV="1">
                  <a:off x="6275388" y="3646488"/>
                  <a:ext cx="500062" cy="454025"/>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3866" y="43080"/>
                      </a:moveTo>
                      <a:cubicBezTo>
                        <a:pt x="23113" y="43160"/>
                        <a:pt x="22357" y="43199"/>
                        <a:pt x="21600" y="43199"/>
                      </a:cubicBezTo>
                      <a:cubicBezTo>
                        <a:pt x="9670" y="43200"/>
                        <a:pt x="0" y="33529"/>
                        <a:pt x="0" y="21600"/>
                      </a:cubicBezTo>
                      <a:cubicBezTo>
                        <a:pt x="0" y="9670"/>
                        <a:pt x="9670" y="0"/>
                        <a:pt x="21600" y="0"/>
                      </a:cubicBezTo>
                      <a:cubicBezTo>
                        <a:pt x="33529" y="0"/>
                        <a:pt x="43199" y="9670"/>
                        <a:pt x="43199" y="21599"/>
                      </a:cubicBezTo>
                    </a:path>
                    <a:path w="43200" h="43200" stroke="0" extrusionOk="0">
                      <a:moveTo>
                        <a:pt x="23866" y="43080"/>
                      </a:moveTo>
                      <a:cubicBezTo>
                        <a:pt x="23113" y="43160"/>
                        <a:pt x="22357" y="43199"/>
                        <a:pt x="21600" y="43199"/>
                      </a:cubicBezTo>
                      <a:cubicBezTo>
                        <a:pt x="9670" y="43200"/>
                        <a:pt x="0" y="33529"/>
                        <a:pt x="0" y="21600"/>
                      </a:cubicBezTo>
                      <a:cubicBezTo>
                        <a:pt x="0" y="9670"/>
                        <a:pt x="9670" y="0"/>
                        <a:pt x="21600" y="0"/>
                      </a:cubicBezTo>
                      <a:cubicBezTo>
                        <a:pt x="33529" y="0"/>
                        <a:pt x="43199" y="9670"/>
                        <a:pt x="43199" y="21599"/>
                      </a:cubicBezTo>
                      <a:lnTo>
                        <a:pt x="2160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30" name="Arc 41"/>
                <p:cNvSpPr>
                  <a:spLocks/>
                </p:cNvSpPr>
                <p:nvPr/>
              </p:nvSpPr>
              <p:spPr bwMode="auto">
                <a:xfrm rot="10528679" flipV="1">
                  <a:off x="6142038" y="5016500"/>
                  <a:ext cx="500062" cy="227013"/>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494"/>
                      </a:moveTo>
                      <a:cubicBezTo>
                        <a:pt x="58" y="9606"/>
                        <a:pt x="9712" y="-1"/>
                        <a:pt x="21600" y="-1"/>
                      </a:cubicBezTo>
                      <a:cubicBezTo>
                        <a:pt x="33529" y="-1"/>
                        <a:pt x="43200" y="9670"/>
                        <a:pt x="43200" y="21600"/>
                      </a:cubicBezTo>
                    </a:path>
                    <a:path w="43200" h="21600" stroke="0" extrusionOk="0">
                      <a:moveTo>
                        <a:pt x="0" y="21494"/>
                      </a:moveTo>
                      <a:cubicBezTo>
                        <a:pt x="58" y="9606"/>
                        <a:pt x="9712" y="-1"/>
                        <a:pt x="21600" y="-1"/>
                      </a:cubicBezTo>
                      <a:cubicBezTo>
                        <a:pt x="33529" y="-1"/>
                        <a:pt x="43200" y="9670"/>
                        <a:pt x="43200" y="21600"/>
                      </a:cubicBezTo>
                      <a:lnTo>
                        <a:pt x="21600" y="21600"/>
                      </a:ln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31" name="Arc 42"/>
                <p:cNvSpPr>
                  <a:spLocks/>
                </p:cNvSpPr>
                <p:nvPr/>
              </p:nvSpPr>
              <p:spPr bwMode="auto">
                <a:xfrm rot="747147" flipV="1">
                  <a:off x="6319838" y="5189538"/>
                  <a:ext cx="322262" cy="323850"/>
                </a:xfrm>
                <a:custGeom>
                  <a:avLst/>
                  <a:gdLst>
                    <a:gd name="T0" fmla="*/ 0 w 27733"/>
                    <a:gd name="T1" fmla="*/ 0 h 30830"/>
                    <a:gd name="T2" fmla="*/ 0 w 27733"/>
                    <a:gd name="T3" fmla="*/ 0 h 30830"/>
                    <a:gd name="T4" fmla="*/ 0 w 27733"/>
                    <a:gd name="T5" fmla="*/ 0 h 30830"/>
                    <a:gd name="T6" fmla="*/ 0 60000 65536"/>
                    <a:gd name="T7" fmla="*/ 0 60000 65536"/>
                    <a:gd name="T8" fmla="*/ 0 60000 65536"/>
                    <a:gd name="T9" fmla="*/ 0 w 27733"/>
                    <a:gd name="T10" fmla="*/ 0 h 30830"/>
                    <a:gd name="T11" fmla="*/ 27733 w 27733"/>
                    <a:gd name="T12" fmla="*/ 30830 h 30830"/>
                  </a:gdLst>
                  <a:ahLst/>
                  <a:cxnLst>
                    <a:cxn ang="T6">
                      <a:pos x="T0" y="T1"/>
                    </a:cxn>
                    <a:cxn ang="T7">
                      <a:pos x="T2" y="T3"/>
                    </a:cxn>
                    <a:cxn ang="T8">
                      <a:pos x="T4" y="T5"/>
                    </a:cxn>
                  </a:cxnLst>
                  <a:rect l="T9" t="T10" r="T11" b="T12"/>
                  <a:pathLst>
                    <a:path w="27733" h="30830" fill="none" extrusionOk="0">
                      <a:moveTo>
                        <a:pt x="-1" y="888"/>
                      </a:moveTo>
                      <a:cubicBezTo>
                        <a:pt x="1990" y="299"/>
                        <a:pt x="4056" y="-1"/>
                        <a:pt x="6133" y="-1"/>
                      </a:cubicBezTo>
                      <a:cubicBezTo>
                        <a:pt x="18062" y="0"/>
                        <a:pt x="27733" y="9670"/>
                        <a:pt x="27733" y="21600"/>
                      </a:cubicBezTo>
                      <a:cubicBezTo>
                        <a:pt x="27733" y="24791"/>
                        <a:pt x="27025" y="27944"/>
                        <a:pt x="25661" y="30829"/>
                      </a:cubicBezTo>
                    </a:path>
                    <a:path w="27733" h="30830" stroke="0" extrusionOk="0">
                      <a:moveTo>
                        <a:pt x="-1" y="888"/>
                      </a:moveTo>
                      <a:cubicBezTo>
                        <a:pt x="1990" y="299"/>
                        <a:pt x="4056" y="-1"/>
                        <a:pt x="6133" y="-1"/>
                      </a:cubicBezTo>
                      <a:cubicBezTo>
                        <a:pt x="18062" y="0"/>
                        <a:pt x="27733" y="9670"/>
                        <a:pt x="27733" y="21600"/>
                      </a:cubicBezTo>
                      <a:cubicBezTo>
                        <a:pt x="27733" y="24791"/>
                        <a:pt x="27025" y="27944"/>
                        <a:pt x="25661" y="30829"/>
                      </a:cubicBezTo>
                      <a:lnTo>
                        <a:pt x="6133"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cxnSp>
              <p:nvCxnSpPr>
                <p:cNvPr id="238632" name="AutoShape 45"/>
                <p:cNvCxnSpPr>
                  <a:cxnSpLocks noChangeShapeType="1"/>
                  <a:stCxn id="238625" idx="1"/>
                </p:cNvCxnSpPr>
                <p:nvPr/>
              </p:nvCxnSpPr>
              <p:spPr bwMode="auto">
                <a:xfrm rot="-5400000">
                  <a:off x="5573712" y="4524376"/>
                  <a:ext cx="225425" cy="1206500"/>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38633" name="Freeform 52"/>
                <p:cNvSpPr>
                  <a:spLocks/>
                </p:cNvSpPr>
                <p:nvPr/>
              </p:nvSpPr>
              <p:spPr bwMode="auto">
                <a:xfrm>
                  <a:off x="6659563" y="5267325"/>
                  <a:ext cx="315912" cy="300038"/>
                </a:xfrm>
                <a:custGeom>
                  <a:avLst/>
                  <a:gdLst>
                    <a:gd name="T0" fmla="*/ 0 w 227"/>
                    <a:gd name="T1" fmla="*/ 0 h 231"/>
                    <a:gd name="T2" fmla="*/ 2147483647 w 227"/>
                    <a:gd name="T3" fmla="*/ 2147483647 h 231"/>
                    <a:gd name="T4" fmla="*/ 2147483647 w 227"/>
                    <a:gd name="T5" fmla="*/ 2147483647 h 231"/>
                    <a:gd name="T6" fmla="*/ 2147483647 w 227"/>
                    <a:gd name="T7" fmla="*/ 2147483647 h 231"/>
                    <a:gd name="T8" fmla="*/ 2147483647 w 227"/>
                    <a:gd name="T9" fmla="*/ 2147483647 h 231"/>
                    <a:gd name="T10" fmla="*/ 2147483647 w 227"/>
                    <a:gd name="T11" fmla="*/ 2147483647 h 231"/>
                    <a:gd name="T12" fmla="*/ 0 60000 65536"/>
                    <a:gd name="T13" fmla="*/ 0 60000 65536"/>
                    <a:gd name="T14" fmla="*/ 0 60000 65536"/>
                    <a:gd name="T15" fmla="*/ 0 60000 65536"/>
                    <a:gd name="T16" fmla="*/ 0 60000 65536"/>
                    <a:gd name="T17" fmla="*/ 0 60000 65536"/>
                    <a:gd name="T18" fmla="*/ 0 w 227"/>
                    <a:gd name="T19" fmla="*/ 0 h 231"/>
                    <a:gd name="T20" fmla="*/ 227 w 227"/>
                    <a:gd name="T21" fmla="*/ 231 h 231"/>
                  </a:gdLst>
                  <a:ahLst/>
                  <a:cxnLst>
                    <a:cxn ang="T12">
                      <a:pos x="T0" y="T1"/>
                    </a:cxn>
                    <a:cxn ang="T13">
                      <a:pos x="T2" y="T3"/>
                    </a:cxn>
                    <a:cxn ang="T14">
                      <a:pos x="T4" y="T5"/>
                    </a:cxn>
                    <a:cxn ang="T15">
                      <a:pos x="T6" y="T7"/>
                    </a:cxn>
                    <a:cxn ang="T16">
                      <a:pos x="T8" y="T9"/>
                    </a:cxn>
                    <a:cxn ang="T17">
                      <a:pos x="T10" y="T11"/>
                    </a:cxn>
                  </a:cxnLst>
                  <a:rect l="T18" t="T19" r="T20" b="T21"/>
                  <a:pathLst>
                    <a:path w="227" h="231">
                      <a:moveTo>
                        <a:pt x="0" y="0"/>
                      </a:moveTo>
                      <a:cubicBezTo>
                        <a:pt x="6" y="1"/>
                        <a:pt x="71" y="11"/>
                        <a:pt x="83" y="21"/>
                      </a:cubicBezTo>
                      <a:cubicBezTo>
                        <a:pt x="92" y="29"/>
                        <a:pt x="94" y="43"/>
                        <a:pt x="103" y="52"/>
                      </a:cubicBezTo>
                      <a:cubicBezTo>
                        <a:pt x="169" y="118"/>
                        <a:pt x="98" y="18"/>
                        <a:pt x="165" y="103"/>
                      </a:cubicBezTo>
                      <a:cubicBezTo>
                        <a:pt x="180" y="123"/>
                        <a:pt x="207" y="165"/>
                        <a:pt x="207" y="165"/>
                      </a:cubicBezTo>
                      <a:cubicBezTo>
                        <a:pt x="218" y="231"/>
                        <a:pt x="196" y="228"/>
                        <a:pt x="227" y="2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34" name="Freeform 53"/>
                <p:cNvSpPr>
                  <a:spLocks/>
                </p:cNvSpPr>
                <p:nvPr/>
              </p:nvSpPr>
              <p:spPr bwMode="auto">
                <a:xfrm>
                  <a:off x="6437313" y="5481638"/>
                  <a:ext cx="93662" cy="284162"/>
                </a:xfrm>
                <a:custGeom>
                  <a:avLst/>
                  <a:gdLst>
                    <a:gd name="T0" fmla="*/ 2147483647 w 68"/>
                    <a:gd name="T1" fmla="*/ 0 h 218"/>
                    <a:gd name="T2" fmla="*/ 2147483647 w 68"/>
                    <a:gd name="T3" fmla="*/ 2147483647 h 218"/>
                    <a:gd name="T4" fmla="*/ 2147483647 w 68"/>
                    <a:gd name="T5" fmla="*/ 2147483647 h 218"/>
                    <a:gd name="T6" fmla="*/ 0 60000 65536"/>
                    <a:gd name="T7" fmla="*/ 0 60000 65536"/>
                    <a:gd name="T8" fmla="*/ 0 60000 65536"/>
                    <a:gd name="T9" fmla="*/ 0 w 68"/>
                    <a:gd name="T10" fmla="*/ 0 h 218"/>
                    <a:gd name="T11" fmla="*/ 68 w 68"/>
                    <a:gd name="T12" fmla="*/ 218 h 218"/>
                  </a:gdLst>
                  <a:ahLst/>
                  <a:cxnLst>
                    <a:cxn ang="T6">
                      <a:pos x="T0" y="T1"/>
                    </a:cxn>
                    <a:cxn ang="T7">
                      <a:pos x="T2" y="T3"/>
                    </a:cxn>
                    <a:cxn ang="T8">
                      <a:pos x="T4" y="T5"/>
                    </a:cxn>
                  </a:cxnLst>
                  <a:rect l="T9" t="T10" r="T11" b="T12"/>
                  <a:pathLst>
                    <a:path w="68" h="218">
                      <a:moveTo>
                        <a:pt x="47" y="0"/>
                      </a:moveTo>
                      <a:cubicBezTo>
                        <a:pt x="5" y="65"/>
                        <a:pt x="0" y="107"/>
                        <a:pt x="26" y="197"/>
                      </a:cubicBezTo>
                      <a:cubicBezTo>
                        <a:pt x="30" y="212"/>
                        <a:pt x="57" y="207"/>
                        <a:pt x="68" y="2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grpSp>
      </p:grpSp>
      <p:sp>
        <p:nvSpPr>
          <p:cNvPr id="238617" name="Text Box 54"/>
          <p:cNvSpPr txBox="1">
            <a:spLocks noChangeArrowheads="1"/>
          </p:cNvSpPr>
          <p:nvPr/>
        </p:nvSpPr>
        <p:spPr bwMode="auto">
          <a:xfrm>
            <a:off x="3041650" y="3108325"/>
            <a:ext cx="2481263"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600" b="1"/>
              <a:t>Conditions of Satisfaction</a:t>
            </a:r>
          </a:p>
          <a:p>
            <a:pPr algn="ctr" eaLnBrk="1" hangingPunct="1"/>
            <a:r>
              <a:rPr lang="en-US" altLang="en-US" sz="1600" b="1"/>
              <a:t>&amp; </a:t>
            </a:r>
          </a:p>
          <a:p>
            <a:pPr algn="ctr" eaLnBrk="1" hangingPunct="1"/>
            <a:r>
              <a:rPr lang="en-US" altLang="en-US" sz="1600" b="1"/>
              <a:t>Completion Date</a:t>
            </a:r>
            <a:endParaRPr lang="en-US" altLang="en-US" sz="1600"/>
          </a:p>
        </p:txBody>
      </p:sp>
      <p:sp>
        <p:nvSpPr>
          <p:cNvPr id="238618" name="Rectangle 55"/>
          <p:cNvSpPr>
            <a:spLocks noGrp="1" noChangeArrowheads="1"/>
          </p:cNvSpPr>
          <p:nvPr>
            <p:ph type="title"/>
          </p:nvPr>
        </p:nvSpPr>
        <p:spPr>
          <a:xfrm>
            <a:off x="762000" y="152400"/>
            <a:ext cx="7772400" cy="762000"/>
          </a:xfrm>
        </p:spPr>
        <p:txBody>
          <a:bodyPr/>
          <a:lstStyle/>
          <a:p>
            <a:pPr eaLnBrk="1" hangingPunct="1"/>
            <a:r>
              <a:rPr lang="en-US" altLang="en-US" sz="2800"/>
              <a:t>The “Physics” of Business and Coordination</a:t>
            </a:r>
          </a:p>
        </p:txBody>
      </p:sp>
      <p:sp>
        <p:nvSpPr>
          <p:cNvPr id="238619" name="Text Box 56"/>
          <p:cNvSpPr txBox="1">
            <a:spLocks noChangeArrowheads="1"/>
          </p:cNvSpPr>
          <p:nvPr/>
        </p:nvSpPr>
        <p:spPr bwMode="auto">
          <a:xfrm>
            <a:off x="5181600" y="6550025"/>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r" eaLnBrk="1" hangingPunct="1"/>
            <a:r>
              <a:rPr lang="en-US" altLang="en-US" sz="1400"/>
              <a:t>Courtesy Chauncey Bell</a:t>
            </a:r>
          </a:p>
        </p:txBody>
      </p:sp>
      <p:sp>
        <p:nvSpPr>
          <p:cNvPr id="238620" name="AutoShape 30"/>
          <p:cNvSpPr>
            <a:spLocks noChangeArrowheads="1"/>
          </p:cNvSpPr>
          <p:nvPr/>
        </p:nvSpPr>
        <p:spPr bwMode="auto">
          <a:xfrm rot="-5450153">
            <a:off x="3901282" y="4941094"/>
            <a:ext cx="222250" cy="249237"/>
          </a:xfrm>
          <a:prstGeom prst="triangle">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38621" name="Rectangle 67"/>
          <p:cNvSpPr>
            <a:spLocks noChangeArrowheads="1"/>
          </p:cNvSpPr>
          <p:nvPr/>
        </p:nvSpPr>
        <p:spPr bwMode="auto">
          <a:xfrm>
            <a:off x="4135438"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099E1BDA-62C0-2642-A823-E09F8D6CAC4E}" type="slidenum">
              <a:rPr lang="en-GB" altLang="en-US">
                <a:solidFill>
                  <a:srgbClr val="000000"/>
                </a:solidFill>
                <a:ea typeface="ＭＳ Ｐゴシック" charset="-128"/>
              </a:rPr>
              <a:pPr eaLnBrk="1" hangingPunct="1">
                <a:buSzPct val="45000"/>
                <a:buFont typeface="StarSymbol" charset="0"/>
                <a:buNone/>
              </a:pPr>
              <a:t>26</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8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304800" y="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3600" b="1">
                <a:solidFill>
                  <a:schemeClr val="accent2"/>
                </a:solidFill>
              </a:rPr>
              <a:t>  </a:t>
            </a:r>
            <a:r>
              <a:rPr lang="en-US" altLang="en-US" b="1">
                <a:solidFill>
                  <a:schemeClr val="accent2"/>
                </a:solidFill>
              </a:rPr>
              <a:t>The Last Planner® System of Production Control</a:t>
            </a:r>
          </a:p>
          <a:p>
            <a:pPr algn="ctr" eaLnBrk="1" hangingPunct="1"/>
            <a:r>
              <a:rPr lang="en-US" altLang="en-US" b="1">
                <a:solidFill>
                  <a:schemeClr val="accent2"/>
                </a:solidFill>
              </a:rPr>
              <a:t>5 - Connected Conversations</a:t>
            </a:r>
          </a:p>
        </p:txBody>
      </p:sp>
      <p:grpSp>
        <p:nvGrpSpPr>
          <p:cNvPr id="240643" name="Group 3"/>
          <p:cNvGrpSpPr>
            <a:grpSpLocks/>
          </p:cNvGrpSpPr>
          <p:nvPr/>
        </p:nvGrpSpPr>
        <p:grpSpPr bwMode="auto">
          <a:xfrm>
            <a:off x="914400" y="1752600"/>
            <a:ext cx="8229600" cy="4462463"/>
            <a:chOff x="612" y="1202"/>
            <a:chExt cx="5184" cy="2811"/>
          </a:xfrm>
        </p:grpSpPr>
        <p:sp>
          <p:nvSpPr>
            <p:cNvPr id="240656" name="Rectangle 4"/>
            <p:cNvSpPr>
              <a:spLocks noChangeArrowheads="1"/>
            </p:cNvSpPr>
            <p:nvPr/>
          </p:nvSpPr>
          <p:spPr bwMode="auto">
            <a:xfrm>
              <a:off x="4127" y="1202"/>
              <a:ext cx="1239"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500">
                  <a:solidFill>
                    <a:srgbClr val="0000FF"/>
                  </a:solidFill>
                </a:rPr>
                <a:t>Set milestones</a:t>
              </a:r>
            </a:p>
            <a:p>
              <a:pPr eaLnBrk="1" hangingPunct="1"/>
              <a:r>
                <a:rPr lang="en-US" altLang="en-US" sz="1500">
                  <a:solidFill>
                    <a:srgbClr val="0000FF"/>
                  </a:solidFill>
                </a:rPr>
                <a:t>Set strategy </a:t>
              </a:r>
            </a:p>
            <a:p>
              <a:pPr eaLnBrk="1" hangingPunct="1"/>
              <a:r>
                <a:rPr lang="en-US" altLang="en-US" sz="1500">
                  <a:solidFill>
                    <a:srgbClr val="0000FF"/>
                  </a:solidFill>
                </a:rPr>
                <a:t>Identify long lead items</a:t>
              </a:r>
            </a:p>
            <a:p>
              <a:pPr eaLnBrk="1" hangingPunct="1"/>
              <a:endParaRPr lang="en-US" altLang="en-US"/>
            </a:p>
          </p:txBody>
        </p:sp>
        <p:sp>
          <p:nvSpPr>
            <p:cNvPr id="240657" name="Rectangle 5"/>
            <p:cNvSpPr>
              <a:spLocks noChangeArrowheads="1"/>
            </p:cNvSpPr>
            <p:nvPr/>
          </p:nvSpPr>
          <p:spPr bwMode="auto">
            <a:xfrm>
              <a:off x="4139" y="1806"/>
              <a:ext cx="165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500">
                  <a:solidFill>
                    <a:srgbClr val="0000FF"/>
                  </a:solidFill>
                </a:rPr>
                <a:t>Specify handoffs </a:t>
              </a:r>
            </a:p>
            <a:p>
              <a:pPr eaLnBrk="1" hangingPunct="1"/>
              <a:r>
                <a:rPr lang="en-US" altLang="en-US" sz="1500">
                  <a:solidFill>
                    <a:srgbClr val="0000FF"/>
                  </a:solidFill>
                </a:rPr>
                <a:t>Identify operational conflicts</a:t>
              </a:r>
              <a:endParaRPr lang="en-US" altLang="en-US"/>
            </a:p>
          </p:txBody>
        </p:sp>
        <p:sp>
          <p:nvSpPr>
            <p:cNvPr id="240658" name="Rectangle 6"/>
            <p:cNvSpPr>
              <a:spLocks noChangeArrowheads="1"/>
            </p:cNvSpPr>
            <p:nvPr/>
          </p:nvSpPr>
          <p:spPr bwMode="auto">
            <a:xfrm>
              <a:off x="4127" y="2208"/>
              <a:ext cx="74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500">
                  <a:solidFill>
                    <a:srgbClr val="0000FF"/>
                  </a:solidFill>
                </a:rPr>
                <a:t>Make ready &amp;</a:t>
              </a:r>
              <a:endParaRPr lang="en-US" altLang="en-US"/>
            </a:p>
          </p:txBody>
        </p:sp>
        <p:sp>
          <p:nvSpPr>
            <p:cNvPr id="240659" name="Rectangle 7"/>
            <p:cNvSpPr>
              <a:spLocks noChangeArrowheads="1"/>
            </p:cNvSpPr>
            <p:nvPr/>
          </p:nvSpPr>
          <p:spPr bwMode="auto">
            <a:xfrm>
              <a:off x="4127" y="2352"/>
              <a:ext cx="39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500">
                  <a:solidFill>
                    <a:srgbClr val="0000FF"/>
                  </a:solidFill>
                </a:rPr>
                <a:t>Launch</a:t>
              </a:r>
              <a:endParaRPr lang="en-US" altLang="en-US"/>
            </a:p>
          </p:txBody>
        </p:sp>
        <p:sp>
          <p:nvSpPr>
            <p:cNvPr id="240660" name="Rectangle 8"/>
            <p:cNvSpPr>
              <a:spLocks noChangeArrowheads="1"/>
            </p:cNvSpPr>
            <p:nvPr/>
          </p:nvSpPr>
          <p:spPr bwMode="auto">
            <a:xfrm>
              <a:off x="4127" y="2502"/>
              <a:ext cx="88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500">
                  <a:solidFill>
                    <a:srgbClr val="0000FF"/>
                  </a:solidFill>
                </a:rPr>
                <a:t>replanning when</a:t>
              </a:r>
              <a:endParaRPr lang="en-US" altLang="en-US"/>
            </a:p>
          </p:txBody>
        </p:sp>
        <p:sp>
          <p:nvSpPr>
            <p:cNvPr id="240661" name="Rectangle 9"/>
            <p:cNvSpPr>
              <a:spLocks noChangeArrowheads="1"/>
            </p:cNvSpPr>
            <p:nvPr/>
          </p:nvSpPr>
          <p:spPr bwMode="auto">
            <a:xfrm>
              <a:off x="4127" y="2646"/>
              <a:ext cx="40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500">
                  <a:solidFill>
                    <a:srgbClr val="0000FF"/>
                  </a:solidFill>
                </a:rPr>
                <a:t>needed</a:t>
              </a:r>
              <a:endParaRPr lang="en-US" altLang="en-US"/>
            </a:p>
          </p:txBody>
        </p:sp>
        <p:sp>
          <p:nvSpPr>
            <p:cNvPr id="240662" name="Rectangle 10"/>
            <p:cNvSpPr>
              <a:spLocks noChangeArrowheads="1"/>
            </p:cNvSpPr>
            <p:nvPr/>
          </p:nvSpPr>
          <p:spPr bwMode="auto">
            <a:xfrm>
              <a:off x="4127" y="3041"/>
              <a:ext cx="44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500">
                  <a:solidFill>
                    <a:srgbClr val="0000FF"/>
                  </a:solidFill>
                </a:rPr>
                <a:t>Promise</a:t>
              </a:r>
              <a:endParaRPr lang="en-US" altLang="en-US"/>
            </a:p>
          </p:txBody>
        </p:sp>
        <p:sp>
          <p:nvSpPr>
            <p:cNvPr id="240663" name="Rectangle 11"/>
            <p:cNvSpPr>
              <a:spLocks noChangeArrowheads="1"/>
            </p:cNvSpPr>
            <p:nvPr/>
          </p:nvSpPr>
          <p:spPr bwMode="auto">
            <a:xfrm>
              <a:off x="4127" y="3420"/>
              <a:ext cx="8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500">
                  <a:solidFill>
                    <a:srgbClr val="0000FF"/>
                  </a:solidFill>
                </a:rPr>
                <a:t>Measure PPC &amp;</a:t>
              </a:r>
              <a:endParaRPr lang="en-US" altLang="en-US"/>
            </a:p>
          </p:txBody>
        </p:sp>
        <p:sp>
          <p:nvSpPr>
            <p:cNvPr id="240664" name="Rectangle 12"/>
            <p:cNvSpPr>
              <a:spLocks noChangeArrowheads="1"/>
            </p:cNvSpPr>
            <p:nvPr/>
          </p:nvSpPr>
          <p:spPr bwMode="auto">
            <a:xfrm>
              <a:off x="4127" y="3564"/>
              <a:ext cx="80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500">
                  <a:solidFill>
                    <a:srgbClr val="0000FF"/>
                  </a:solidFill>
                </a:rPr>
                <a:t>Act on reasons</a:t>
              </a:r>
              <a:endParaRPr lang="en-US" altLang="en-US"/>
            </a:p>
          </p:txBody>
        </p:sp>
        <p:sp>
          <p:nvSpPr>
            <p:cNvPr id="240665" name="Rectangle 13"/>
            <p:cNvSpPr>
              <a:spLocks noChangeArrowheads="1"/>
            </p:cNvSpPr>
            <p:nvPr/>
          </p:nvSpPr>
          <p:spPr bwMode="auto">
            <a:xfrm>
              <a:off x="4127" y="3708"/>
              <a:ext cx="63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500">
                  <a:solidFill>
                    <a:srgbClr val="0000FF"/>
                  </a:solidFill>
                </a:rPr>
                <a:t>for failure to</a:t>
              </a:r>
              <a:endParaRPr lang="en-US" altLang="en-US"/>
            </a:p>
          </p:txBody>
        </p:sp>
        <p:sp>
          <p:nvSpPr>
            <p:cNvPr id="240666" name="Rectangle 14"/>
            <p:cNvSpPr>
              <a:spLocks noChangeArrowheads="1"/>
            </p:cNvSpPr>
            <p:nvPr/>
          </p:nvSpPr>
          <p:spPr bwMode="auto">
            <a:xfrm>
              <a:off x="4127" y="3869"/>
              <a:ext cx="78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500">
                  <a:solidFill>
                    <a:srgbClr val="0000FF"/>
                  </a:solidFill>
                </a:rPr>
                <a:t>keep promises</a:t>
              </a:r>
              <a:endParaRPr lang="en-US" altLang="en-US"/>
            </a:p>
          </p:txBody>
        </p:sp>
        <p:sp>
          <p:nvSpPr>
            <p:cNvPr id="240667" name="Rectangle 15"/>
            <p:cNvSpPr>
              <a:spLocks noChangeArrowheads="1"/>
            </p:cNvSpPr>
            <p:nvPr/>
          </p:nvSpPr>
          <p:spPr bwMode="auto">
            <a:xfrm>
              <a:off x="612" y="1473"/>
              <a:ext cx="86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600">
                  <a:solidFill>
                    <a:srgbClr val="0000FF"/>
                  </a:solidFill>
                </a:rPr>
                <a:t>SHOULD</a:t>
              </a:r>
              <a:endParaRPr lang="en-US" altLang="en-US"/>
            </a:p>
          </p:txBody>
        </p:sp>
        <p:sp>
          <p:nvSpPr>
            <p:cNvPr id="240668" name="Rectangle 16"/>
            <p:cNvSpPr>
              <a:spLocks noChangeArrowheads="1"/>
            </p:cNvSpPr>
            <p:nvPr/>
          </p:nvSpPr>
          <p:spPr bwMode="auto">
            <a:xfrm>
              <a:off x="840" y="2373"/>
              <a:ext cx="43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600">
                  <a:solidFill>
                    <a:srgbClr val="0000FF"/>
                  </a:solidFill>
                </a:rPr>
                <a:t>CAN</a:t>
              </a:r>
              <a:endParaRPr lang="en-US" altLang="en-US"/>
            </a:p>
          </p:txBody>
        </p:sp>
        <p:sp>
          <p:nvSpPr>
            <p:cNvPr id="240669" name="Rectangle 17"/>
            <p:cNvSpPr>
              <a:spLocks noChangeArrowheads="1"/>
            </p:cNvSpPr>
            <p:nvPr/>
          </p:nvSpPr>
          <p:spPr bwMode="auto">
            <a:xfrm>
              <a:off x="815" y="2984"/>
              <a:ext cx="48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600">
                  <a:solidFill>
                    <a:srgbClr val="0000FF"/>
                  </a:solidFill>
                </a:rPr>
                <a:t>WILL</a:t>
              </a:r>
              <a:endParaRPr lang="en-US" altLang="en-US"/>
            </a:p>
          </p:txBody>
        </p:sp>
        <p:sp>
          <p:nvSpPr>
            <p:cNvPr id="240670" name="Rectangle 18"/>
            <p:cNvSpPr>
              <a:spLocks noChangeArrowheads="1"/>
            </p:cNvSpPr>
            <p:nvPr/>
          </p:nvSpPr>
          <p:spPr bwMode="auto">
            <a:xfrm>
              <a:off x="912" y="3584"/>
              <a:ext cx="3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600">
                  <a:solidFill>
                    <a:srgbClr val="0000FF"/>
                  </a:solidFill>
                </a:rPr>
                <a:t>DID</a:t>
              </a:r>
              <a:endParaRPr lang="en-US" altLang="en-US"/>
            </a:p>
          </p:txBody>
        </p:sp>
      </p:grpSp>
      <p:grpSp>
        <p:nvGrpSpPr>
          <p:cNvPr id="240644" name="Group 1066"/>
          <p:cNvGrpSpPr>
            <a:grpSpLocks/>
          </p:cNvGrpSpPr>
          <p:nvPr/>
        </p:nvGrpSpPr>
        <p:grpSpPr bwMode="auto">
          <a:xfrm>
            <a:off x="2544763" y="1276350"/>
            <a:ext cx="3316287" cy="4938713"/>
            <a:chOff x="1603" y="804"/>
            <a:chExt cx="2089" cy="3111"/>
          </a:xfrm>
        </p:grpSpPr>
        <p:sp>
          <p:nvSpPr>
            <p:cNvPr id="240645" name="Rectangle 20"/>
            <p:cNvSpPr>
              <a:spLocks noChangeArrowheads="1"/>
            </p:cNvSpPr>
            <p:nvPr/>
          </p:nvSpPr>
          <p:spPr bwMode="auto">
            <a:xfrm>
              <a:off x="1857" y="2885"/>
              <a:ext cx="16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000">
                  <a:solidFill>
                    <a:srgbClr val="0000FF"/>
                  </a:solidFill>
                </a:rPr>
                <a:t>Weekly Work Planning</a:t>
              </a:r>
              <a:endParaRPr lang="en-US" altLang="en-US"/>
            </a:p>
          </p:txBody>
        </p:sp>
        <p:sp>
          <p:nvSpPr>
            <p:cNvPr id="240646" name="Rectangle 24"/>
            <p:cNvSpPr>
              <a:spLocks noChangeArrowheads="1"/>
            </p:cNvSpPr>
            <p:nvPr/>
          </p:nvSpPr>
          <p:spPr bwMode="auto">
            <a:xfrm>
              <a:off x="1680" y="2290"/>
              <a:ext cx="198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000">
                  <a:solidFill>
                    <a:srgbClr val="0000FF"/>
                  </a:solidFill>
                </a:rPr>
                <a:t>Make Work Ready Planning</a:t>
              </a:r>
              <a:endParaRPr lang="en-US" altLang="en-US"/>
            </a:p>
          </p:txBody>
        </p:sp>
        <p:sp>
          <p:nvSpPr>
            <p:cNvPr id="240647" name="Rectangle 27"/>
            <p:cNvSpPr>
              <a:spLocks noChangeArrowheads="1"/>
            </p:cNvSpPr>
            <p:nvPr/>
          </p:nvSpPr>
          <p:spPr bwMode="auto">
            <a:xfrm>
              <a:off x="2326" y="3522"/>
              <a:ext cx="6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000">
                  <a:solidFill>
                    <a:srgbClr val="0000FF"/>
                  </a:solidFill>
                </a:rPr>
                <a:t>Learning</a:t>
              </a:r>
              <a:endParaRPr lang="en-US" altLang="en-US"/>
            </a:p>
          </p:txBody>
        </p:sp>
        <p:sp>
          <p:nvSpPr>
            <p:cNvPr id="240648" name="Rectangle 30"/>
            <p:cNvSpPr>
              <a:spLocks noChangeArrowheads="1"/>
            </p:cNvSpPr>
            <p:nvPr/>
          </p:nvSpPr>
          <p:spPr bwMode="auto">
            <a:xfrm>
              <a:off x="1978" y="877"/>
              <a:ext cx="132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a:solidFill>
                    <a:srgbClr val="0000FF"/>
                  </a:solidFill>
                </a:rPr>
                <a:t>Master Scheduling</a:t>
              </a:r>
              <a:endParaRPr lang="en-US" altLang="en-US"/>
            </a:p>
          </p:txBody>
        </p:sp>
        <p:sp>
          <p:nvSpPr>
            <p:cNvPr id="240649" name="Text Box 31"/>
            <p:cNvSpPr txBox="1">
              <a:spLocks noChangeArrowheads="1"/>
            </p:cNvSpPr>
            <p:nvPr/>
          </p:nvSpPr>
          <p:spPr bwMode="auto">
            <a:xfrm>
              <a:off x="2334" y="1154"/>
              <a:ext cx="6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20738" eaLnBrk="0" hangingPunct="0">
                <a:defRPr sz="2400">
                  <a:solidFill>
                    <a:schemeClr val="tx1"/>
                  </a:solidFill>
                  <a:latin typeface="Arial" charset="0"/>
                  <a:ea typeface="ヒラギノ角ゴ Pro W3" charset="-128"/>
                </a:defRPr>
              </a:lvl1pPr>
              <a:lvl2pPr marL="37931725" indent="-37474525" defTabSz="820738"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600">
                  <a:solidFill>
                    <a:srgbClr val="0000FF"/>
                  </a:solidFill>
                </a:rPr>
                <a:t>Milestones</a:t>
              </a:r>
              <a:endParaRPr lang="en-US" altLang="en-US" sz="2000">
                <a:solidFill>
                  <a:srgbClr val="0000FF"/>
                </a:solidFill>
              </a:endParaRPr>
            </a:p>
          </p:txBody>
        </p:sp>
        <p:sp>
          <p:nvSpPr>
            <p:cNvPr id="240650" name="Rectangle 35"/>
            <p:cNvSpPr>
              <a:spLocks noChangeArrowheads="1"/>
            </p:cNvSpPr>
            <p:nvPr/>
          </p:nvSpPr>
          <p:spPr bwMode="auto">
            <a:xfrm>
              <a:off x="1884" y="1649"/>
              <a:ext cx="153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a:solidFill>
                    <a:srgbClr val="0000FF"/>
                  </a:solidFill>
                </a:rPr>
                <a:t>Phase “Pull” Planning</a:t>
              </a:r>
              <a:endParaRPr lang="en-US" altLang="en-US"/>
            </a:p>
          </p:txBody>
        </p:sp>
        <p:sp>
          <p:nvSpPr>
            <p:cNvPr id="240651" name="Oval 1073"/>
            <p:cNvSpPr>
              <a:spLocks noChangeArrowheads="1"/>
            </p:cNvSpPr>
            <p:nvPr/>
          </p:nvSpPr>
          <p:spPr bwMode="auto">
            <a:xfrm>
              <a:off x="1632" y="1990"/>
              <a:ext cx="2060" cy="702"/>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40652" name="Oval 1074"/>
            <p:cNvSpPr>
              <a:spLocks noChangeArrowheads="1"/>
            </p:cNvSpPr>
            <p:nvPr/>
          </p:nvSpPr>
          <p:spPr bwMode="auto">
            <a:xfrm>
              <a:off x="1603" y="804"/>
              <a:ext cx="2060" cy="68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40653" name="Oval 1075"/>
            <p:cNvSpPr>
              <a:spLocks noChangeArrowheads="1"/>
            </p:cNvSpPr>
            <p:nvPr/>
          </p:nvSpPr>
          <p:spPr bwMode="auto">
            <a:xfrm>
              <a:off x="1603" y="1408"/>
              <a:ext cx="2060" cy="702"/>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40654" name="Oval 1076"/>
            <p:cNvSpPr>
              <a:spLocks noChangeArrowheads="1"/>
            </p:cNvSpPr>
            <p:nvPr/>
          </p:nvSpPr>
          <p:spPr bwMode="auto">
            <a:xfrm>
              <a:off x="1632" y="2592"/>
              <a:ext cx="2060" cy="702"/>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40655" name="Oval 1077"/>
            <p:cNvSpPr>
              <a:spLocks noChangeArrowheads="1"/>
            </p:cNvSpPr>
            <p:nvPr/>
          </p:nvSpPr>
          <p:spPr bwMode="auto">
            <a:xfrm>
              <a:off x="1603" y="3213"/>
              <a:ext cx="2060" cy="702"/>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685800" y="398463"/>
            <a:ext cx="7772400" cy="857250"/>
          </a:xfrm>
        </p:spPr>
        <p:txBody>
          <a:bodyPr/>
          <a:lstStyle/>
          <a:p>
            <a:pPr eaLnBrk="1" hangingPunct="1"/>
            <a:r>
              <a:rPr lang="en-US" altLang="en-US" sz="3600" b="1"/>
              <a:t>Project and Production Controls</a:t>
            </a:r>
            <a:endParaRPr lang="en-US" altLang="en-US"/>
          </a:p>
        </p:txBody>
      </p:sp>
      <p:pic>
        <p:nvPicPr>
          <p:cNvPr id="859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863" y="1236663"/>
            <a:ext cx="5799137" cy="41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9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2438" y="3159125"/>
            <a:ext cx="4697412"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2693" name="Group 5"/>
          <p:cNvGrpSpPr>
            <a:grpSpLocks/>
          </p:cNvGrpSpPr>
          <p:nvPr/>
        </p:nvGrpSpPr>
        <p:grpSpPr bwMode="auto">
          <a:xfrm>
            <a:off x="1052513" y="1246188"/>
            <a:ext cx="6677025" cy="5010150"/>
            <a:chOff x="662" y="785"/>
            <a:chExt cx="4207" cy="3156"/>
          </a:xfrm>
        </p:grpSpPr>
        <p:pic>
          <p:nvPicPr>
            <p:cNvPr id="24269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 y="785"/>
              <a:ext cx="4207" cy="31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42696" name="Line 7"/>
            <p:cNvSpPr>
              <a:spLocks noChangeShapeType="1"/>
            </p:cNvSpPr>
            <p:nvPr/>
          </p:nvSpPr>
          <p:spPr bwMode="auto">
            <a:xfrm>
              <a:off x="2836" y="2570"/>
              <a:ext cx="12" cy="15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42694" name="Rectangle 8"/>
          <p:cNvSpPr>
            <a:spLocks noChangeArrowheads="1"/>
          </p:cNvSpPr>
          <p:nvPr/>
        </p:nvSpPr>
        <p:spPr bwMode="auto">
          <a:xfrm>
            <a:off x="7610475"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5C81FED9-AEAB-2D4C-B5FE-FD560268F66E}" type="slidenum">
              <a:rPr lang="en-GB" altLang="en-US">
                <a:solidFill>
                  <a:srgbClr val="000000"/>
                </a:solidFill>
                <a:ea typeface="ＭＳ Ｐゴシック" charset="-128"/>
              </a:rPr>
              <a:pPr eaLnBrk="1" hangingPunct="1">
                <a:buSzPct val="45000"/>
                <a:buFont typeface="StarSymbol" charset="0"/>
                <a:buNone/>
              </a:pPr>
              <a:t>28</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591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59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4738" name="Rectangle 2"/>
          <p:cNvSpPr>
            <a:spLocks noChangeArrowheads="1"/>
          </p:cNvSpPr>
          <p:nvPr/>
        </p:nvSpPr>
        <p:spPr bwMode="auto">
          <a:xfrm>
            <a:off x="685800" y="412750"/>
            <a:ext cx="7924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lnSpc>
                <a:spcPct val="90000"/>
              </a:lnSpc>
            </a:pPr>
            <a:r>
              <a:rPr lang="en-US" altLang="en-US" b="1">
                <a:solidFill>
                  <a:srgbClr val="FFCC00"/>
                </a:solidFill>
              </a:rPr>
              <a:t>Percent Plan Complete (PPC) Chart</a:t>
            </a:r>
            <a:endParaRPr lang="en-US" altLang="en-US">
              <a:solidFill>
                <a:srgbClr val="FFCC00"/>
              </a:solidFill>
            </a:endParaRPr>
          </a:p>
        </p:txBody>
      </p:sp>
      <p:sp>
        <p:nvSpPr>
          <p:cNvPr id="244739" name="Rectangle 3"/>
          <p:cNvSpPr>
            <a:spLocks noChangeArrowheads="1"/>
          </p:cNvSpPr>
          <p:nvPr/>
        </p:nvSpPr>
        <p:spPr bwMode="auto">
          <a:xfrm>
            <a:off x="1600200" y="1143000"/>
            <a:ext cx="557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b="1">
                <a:solidFill>
                  <a:schemeClr val="bg1"/>
                </a:solidFill>
                <a:latin typeface="Times New Roman" charset="0"/>
              </a:rPr>
              <a:t>Rasacaven: Electrical Power Distribution</a:t>
            </a:r>
            <a:endParaRPr lang="en-GB" altLang="en-US" sz="4000">
              <a:solidFill>
                <a:schemeClr val="bg1"/>
              </a:solidFill>
              <a:latin typeface="Times New Roman" charset="0"/>
            </a:endParaRPr>
          </a:p>
        </p:txBody>
      </p:sp>
      <p:pic>
        <p:nvPicPr>
          <p:cNvPr id="2447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04988"/>
            <a:ext cx="87630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a:xfrm>
            <a:off x="533400" y="228600"/>
            <a:ext cx="7848600" cy="914400"/>
          </a:xfrm>
        </p:spPr>
        <p:txBody>
          <a:bodyPr/>
          <a:lstStyle/>
          <a:p>
            <a:pPr algn="l"/>
            <a:r>
              <a:rPr lang="en-US" altLang="en-US" sz="3600" b="1">
                <a:solidFill>
                  <a:srgbClr val="FF9900"/>
                </a:solidFill>
              </a:rPr>
              <a:t>Putting the pieces together</a:t>
            </a:r>
          </a:p>
        </p:txBody>
      </p:sp>
      <p:grpSp>
        <p:nvGrpSpPr>
          <p:cNvPr id="202755" name="Group 16"/>
          <p:cNvGrpSpPr>
            <a:grpSpLocks/>
          </p:cNvGrpSpPr>
          <p:nvPr/>
        </p:nvGrpSpPr>
        <p:grpSpPr bwMode="auto">
          <a:xfrm>
            <a:off x="2438400" y="1676400"/>
            <a:ext cx="4038600" cy="2744788"/>
            <a:chOff x="2438400" y="1676400"/>
            <a:chExt cx="4038600" cy="2744788"/>
          </a:xfrm>
        </p:grpSpPr>
        <p:sp>
          <p:nvSpPr>
            <p:cNvPr id="202760" name="TextBox 12"/>
            <p:cNvSpPr txBox="1">
              <a:spLocks noChangeArrowheads="1"/>
            </p:cNvSpPr>
            <p:nvPr/>
          </p:nvSpPr>
          <p:spPr bwMode="auto">
            <a:xfrm>
              <a:off x="3575017" y="2819400"/>
              <a:ext cx="1781658" cy="1077218"/>
            </a:xfrm>
            <a:prstGeom prst="rect">
              <a:avLst/>
            </a:pr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3200" b="1">
                  <a:solidFill>
                    <a:srgbClr val="008000"/>
                  </a:solidFill>
                </a:rPr>
                <a:t>Project</a:t>
              </a:r>
            </a:p>
            <a:p>
              <a:pPr algn="ctr" eaLnBrk="1" hangingPunct="1"/>
              <a:r>
                <a:rPr lang="en-US" altLang="en-US" sz="3200" b="1">
                  <a:solidFill>
                    <a:srgbClr val="008000"/>
                  </a:solidFill>
                </a:rPr>
                <a:t>Delivery</a:t>
              </a:r>
            </a:p>
          </p:txBody>
        </p:sp>
        <p:cxnSp>
          <p:nvCxnSpPr>
            <p:cNvPr id="202761" name="Straight Connector 4"/>
            <p:cNvCxnSpPr>
              <a:cxnSpLocks noChangeShapeType="1"/>
            </p:cNvCxnSpPr>
            <p:nvPr/>
          </p:nvCxnSpPr>
          <p:spPr bwMode="auto">
            <a:xfrm>
              <a:off x="2438400" y="4419600"/>
              <a:ext cx="4038600" cy="1588"/>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cxnSp>
        <p:cxnSp>
          <p:nvCxnSpPr>
            <p:cNvPr id="202762" name="Straight Connector 5"/>
            <p:cNvCxnSpPr>
              <a:cxnSpLocks noChangeShapeType="1"/>
            </p:cNvCxnSpPr>
            <p:nvPr/>
          </p:nvCxnSpPr>
          <p:spPr bwMode="auto">
            <a:xfrm rot="16200000" flipH="1">
              <a:off x="4076700" y="2019300"/>
              <a:ext cx="2743200" cy="20574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cxnSp>
        <p:cxnSp>
          <p:nvCxnSpPr>
            <p:cNvPr id="202763" name="Straight Connector 6"/>
            <p:cNvCxnSpPr>
              <a:cxnSpLocks noChangeShapeType="1"/>
            </p:cNvCxnSpPr>
            <p:nvPr/>
          </p:nvCxnSpPr>
          <p:spPr bwMode="auto">
            <a:xfrm rot="5400000" flipH="1" flipV="1">
              <a:off x="2057400" y="2057400"/>
              <a:ext cx="2743200" cy="19812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cxnSp>
      </p:grpSp>
      <p:sp>
        <p:nvSpPr>
          <p:cNvPr id="14" name="TextBox 13"/>
          <p:cNvSpPr txBox="1">
            <a:spLocks noChangeArrowheads="1"/>
          </p:cNvSpPr>
          <p:nvPr/>
        </p:nvSpPr>
        <p:spPr bwMode="auto">
          <a:xfrm rot="-3279324">
            <a:off x="2076450" y="2593976"/>
            <a:ext cx="2065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b="1">
                <a:solidFill>
                  <a:srgbClr val="FFFFFF"/>
                </a:solidFill>
              </a:rPr>
              <a:t>Organization</a:t>
            </a:r>
          </a:p>
        </p:txBody>
      </p:sp>
      <p:sp>
        <p:nvSpPr>
          <p:cNvPr id="15" name="TextBox 14"/>
          <p:cNvSpPr txBox="1">
            <a:spLocks noChangeArrowheads="1"/>
          </p:cNvSpPr>
          <p:nvPr/>
        </p:nvSpPr>
        <p:spPr bwMode="auto">
          <a:xfrm rot="3159185">
            <a:off x="4349750" y="2600325"/>
            <a:ext cx="2932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b="1">
                <a:solidFill>
                  <a:srgbClr val="FFFFFF"/>
                </a:solidFill>
              </a:rPr>
              <a:t>Commercial Terms</a:t>
            </a:r>
          </a:p>
        </p:txBody>
      </p:sp>
      <p:sp>
        <p:nvSpPr>
          <p:cNvPr id="16" name="TextBox 15"/>
          <p:cNvSpPr txBox="1">
            <a:spLocks noChangeArrowheads="1"/>
          </p:cNvSpPr>
          <p:nvPr/>
        </p:nvSpPr>
        <p:spPr bwMode="auto">
          <a:xfrm>
            <a:off x="3048000" y="4648200"/>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b="1">
                <a:solidFill>
                  <a:srgbClr val="FFFFFF"/>
                </a:solidFill>
              </a:rPr>
              <a:t>Operating System</a:t>
            </a:r>
          </a:p>
        </p:txBody>
      </p:sp>
      <p:sp>
        <p:nvSpPr>
          <p:cNvPr id="202759" name="Rectangle 10"/>
          <p:cNvSpPr>
            <a:spLocks noChangeArrowheads="1"/>
          </p:cNvSpPr>
          <p:nvPr/>
        </p:nvSpPr>
        <p:spPr bwMode="auto">
          <a:xfrm>
            <a:off x="4159250" y="6396038"/>
            <a:ext cx="561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97D4F1E1-C604-A640-B1F2-58225B6A1847}" type="slidenum">
              <a:rPr lang="en-GB" altLang="en-US">
                <a:solidFill>
                  <a:srgbClr val="FFFFFF"/>
                </a:solidFill>
                <a:ea typeface="ＭＳ Ｐゴシック" charset="-128"/>
              </a:rPr>
              <a:pPr eaLnBrk="1" hangingPunct="1">
                <a:buSzPct val="45000"/>
                <a:buFont typeface="StarSymbol" charset="0"/>
                <a:buNone/>
              </a:pPr>
              <a:t>3</a:t>
            </a:fld>
            <a:endParaRPr lang="en-GB" altLang="en-US">
              <a:solidFill>
                <a:srgbClr val="FFFFFF"/>
              </a:solidFill>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685800" y="381000"/>
            <a:ext cx="7924800" cy="1219200"/>
          </a:xfrm>
        </p:spPr>
        <p:txBody>
          <a:bodyPr lIns="90487" tIns="44450" rIns="90487" bIns="44450"/>
          <a:lstStyle/>
          <a:p>
            <a:pPr eaLnBrk="1" hangingPunct="1">
              <a:spcAft>
                <a:spcPct val="5000"/>
              </a:spcAft>
            </a:pPr>
            <a:r>
              <a:rPr lang="en-US" altLang="en-US" sz="3600" b="1">
                <a:solidFill>
                  <a:srgbClr val="0000FF"/>
                </a:solidFill>
              </a:rPr>
              <a:t>Quality Characteristics of Weekly Work Plans</a:t>
            </a:r>
            <a:endParaRPr lang="en-US" altLang="en-US" sz="3600">
              <a:solidFill>
                <a:srgbClr val="0000FF"/>
              </a:solidFill>
            </a:endParaRPr>
          </a:p>
        </p:txBody>
      </p:sp>
      <p:sp>
        <p:nvSpPr>
          <p:cNvPr id="844803" name="Rectangle 3"/>
          <p:cNvSpPr>
            <a:spLocks noGrp="1" noChangeArrowheads="1"/>
          </p:cNvSpPr>
          <p:nvPr>
            <p:ph type="body" idx="1"/>
          </p:nvPr>
        </p:nvSpPr>
        <p:spPr bwMode="auto">
          <a:xfrm>
            <a:off x="2514600" y="2286000"/>
            <a:ext cx="3790950" cy="402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eaLnBrk="1" hangingPunct="1">
              <a:lnSpc>
                <a:spcPct val="130000"/>
              </a:lnSpc>
              <a:spcBef>
                <a:spcPct val="0"/>
              </a:spcBef>
            </a:pPr>
            <a:r>
              <a:rPr lang="en-US" altLang="en-US" sz="2800" b="1">
                <a:solidFill>
                  <a:srgbClr val="0000FF"/>
                </a:solidFill>
              </a:rPr>
              <a:t>Definition</a:t>
            </a:r>
          </a:p>
          <a:p>
            <a:pPr eaLnBrk="1" hangingPunct="1">
              <a:lnSpc>
                <a:spcPct val="130000"/>
              </a:lnSpc>
              <a:spcBef>
                <a:spcPct val="0"/>
              </a:spcBef>
            </a:pPr>
            <a:r>
              <a:rPr lang="en-US" altLang="en-US" sz="2800" b="1">
                <a:solidFill>
                  <a:srgbClr val="0000FF"/>
                </a:solidFill>
              </a:rPr>
              <a:t>Soundness</a:t>
            </a:r>
          </a:p>
          <a:p>
            <a:pPr eaLnBrk="1" hangingPunct="1">
              <a:lnSpc>
                <a:spcPct val="130000"/>
              </a:lnSpc>
              <a:spcBef>
                <a:spcPct val="0"/>
              </a:spcBef>
            </a:pPr>
            <a:r>
              <a:rPr lang="en-US" altLang="en-US" sz="2800" b="1">
                <a:solidFill>
                  <a:srgbClr val="0000FF"/>
                </a:solidFill>
              </a:rPr>
              <a:t>Sequence</a:t>
            </a:r>
          </a:p>
          <a:p>
            <a:pPr eaLnBrk="1" hangingPunct="1">
              <a:lnSpc>
                <a:spcPct val="130000"/>
              </a:lnSpc>
              <a:spcBef>
                <a:spcPct val="0"/>
              </a:spcBef>
            </a:pPr>
            <a:r>
              <a:rPr lang="en-US" altLang="en-US" sz="2800" b="1">
                <a:solidFill>
                  <a:srgbClr val="0000FF"/>
                </a:solidFill>
              </a:rPr>
              <a:t>Size</a:t>
            </a:r>
          </a:p>
          <a:p>
            <a:pPr eaLnBrk="1" hangingPunct="1">
              <a:lnSpc>
                <a:spcPct val="130000"/>
              </a:lnSpc>
              <a:spcBef>
                <a:spcPct val="0"/>
              </a:spcBef>
            </a:pPr>
            <a:r>
              <a:rPr lang="en-US" altLang="en-US" sz="2800" b="1">
                <a:solidFill>
                  <a:srgbClr val="0000FF"/>
                </a:solidFill>
              </a:rPr>
              <a:t>Learning</a:t>
            </a:r>
            <a:endParaRPr lang="en-US" altLang="en-US" sz="280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4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48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48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48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448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0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8834" name="Object 2"/>
          <p:cNvGraphicFramePr>
            <a:graphicFrameLocks noChangeAspect="1"/>
          </p:cNvGraphicFramePr>
          <p:nvPr/>
        </p:nvGraphicFramePr>
        <p:xfrm>
          <a:off x="0" y="996950"/>
          <a:ext cx="9144000" cy="5081588"/>
        </p:xfrm>
        <a:graphic>
          <a:graphicData uri="http://schemas.openxmlformats.org/presentationml/2006/ole">
            <mc:AlternateContent xmlns:mc="http://schemas.openxmlformats.org/markup-compatibility/2006">
              <mc:Choice xmlns:v="urn:schemas-microsoft-com:vml" Requires="v">
                <p:oleObj spid="_x0000_s248836" name="Document" r:id="rId3" imgW="22834600" imgH="12674600" progId="">
                  <p:embed/>
                </p:oleObj>
              </mc:Choice>
              <mc:Fallback>
                <p:oleObj name="Document" r:id="rId3" imgW="22834600" imgH="126746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6950"/>
                        <a:ext cx="9144000" cy="5081588"/>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8835" name="TextBox 2"/>
          <p:cNvSpPr txBox="1">
            <a:spLocks noChangeArrowheads="1"/>
          </p:cNvSpPr>
          <p:nvPr/>
        </p:nvSpPr>
        <p:spPr bwMode="auto">
          <a:xfrm>
            <a:off x="1409700" y="517525"/>
            <a:ext cx="601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3200">
                <a:solidFill>
                  <a:schemeClr val="bg1"/>
                </a:solidFill>
              </a:rPr>
              <a:t>Construction Weekly Work Plan</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414338" y="220663"/>
            <a:ext cx="8153400" cy="787400"/>
          </a:xfrm>
        </p:spPr>
        <p:txBody>
          <a:bodyPr/>
          <a:lstStyle/>
          <a:p>
            <a:pPr algn="l" eaLnBrk="1" hangingPunct="1"/>
            <a:r>
              <a:rPr lang="en-US" altLang="en-US" sz="2400" b="1">
                <a:solidFill>
                  <a:srgbClr val="0000FF"/>
                </a:solidFill>
              </a:rPr>
              <a:t>Pull Planning: Designing the Network of Commitments</a:t>
            </a:r>
          </a:p>
        </p:txBody>
      </p:sp>
      <p:sp>
        <p:nvSpPr>
          <p:cNvPr id="249859" name="Rectangle 3"/>
          <p:cNvSpPr>
            <a:spLocks noGrp="1" noChangeArrowheads="1"/>
          </p:cNvSpPr>
          <p:nvPr>
            <p:ph type="body" idx="1"/>
          </p:nvPr>
        </p:nvSpPr>
        <p:spPr bwMode="auto">
          <a:xfrm>
            <a:off x="382588" y="1041400"/>
            <a:ext cx="8286750" cy="5189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2800"/>
              <a:t>Produces the best possible plan by involving all with relevant expertise planning near action. </a:t>
            </a:r>
          </a:p>
          <a:p>
            <a:pPr eaLnBrk="1" hangingPunct="1">
              <a:lnSpc>
                <a:spcPct val="90000"/>
              </a:lnSpc>
            </a:pPr>
            <a:r>
              <a:rPr lang="en-US" altLang="en-US" sz="2800"/>
              <a:t>Rehearsing together </a:t>
            </a:r>
          </a:p>
          <a:p>
            <a:pPr lvl="1" eaLnBrk="1" hangingPunct="1">
              <a:lnSpc>
                <a:spcPct val="90000"/>
              </a:lnSpc>
            </a:pPr>
            <a:r>
              <a:rPr lang="en-US" altLang="en-US" sz="2400"/>
              <a:t>Aligns understanding, reveals unexpected interactions, problems and value adding opportunities: Builds relationship.</a:t>
            </a:r>
          </a:p>
          <a:p>
            <a:pPr lvl="1" eaLnBrk="1" hangingPunct="1">
              <a:lnSpc>
                <a:spcPct val="90000"/>
              </a:lnSpc>
            </a:pPr>
            <a:r>
              <a:rPr lang="en-US" altLang="en-US" sz="2400"/>
              <a:t>Assures that everyone in a phase understands and supports the plan by the working as a team.</a:t>
            </a:r>
          </a:p>
          <a:p>
            <a:pPr lvl="1" eaLnBrk="1" hangingPunct="1">
              <a:lnSpc>
                <a:spcPct val="90000"/>
              </a:lnSpc>
            </a:pPr>
            <a:r>
              <a:rPr lang="en-US" altLang="en-US" sz="2400"/>
              <a:t>Assures the selection of value adding tasks that release other work by working backwards from the target completion date to produce a pull schedule.</a:t>
            </a:r>
          </a:p>
          <a:p>
            <a:pPr lvl="1" eaLnBrk="1" hangingPunct="1">
              <a:lnSpc>
                <a:spcPct val="90000"/>
              </a:lnSpc>
            </a:pPr>
            <a:r>
              <a:rPr lang="en-US" altLang="en-US" sz="2400"/>
              <a:t>Establishes the amount of time available for ‘contingency’ and how it should be allocated.</a:t>
            </a:r>
          </a:p>
          <a:p>
            <a:pPr eaLnBrk="1" hangingPunct="1">
              <a:lnSpc>
                <a:spcPct val="90000"/>
              </a:lnSpc>
            </a:pPr>
            <a:endParaRPr lang="en-US" altLang="en-US" sz="2800"/>
          </a:p>
        </p:txBody>
      </p:sp>
      <p:sp>
        <p:nvSpPr>
          <p:cNvPr id="249860" name="Rectangle 3"/>
          <p:cNvSpPr>
            <a:spLocks noChangeArrowheads="1"/>
          </p:cNvSpPr>
          <p:nvPr/>
        </p:nvSpPr>
        <p:spPr bwMode="auto">
          <a:xfrm>
            <a:off x="3919538"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8FE1E596-19D2-3F4C-9D04-A55A515B3189}" type="slidenum">
              <a:rPr lang="en-GB" altLang="en-US">
                <a:solidFill>
                  <a:srgbClr val="000000"/>
                </a:solidFill>
                <a:ea typeface="ＭＳ Ｐゴシック" charset="-128"/>
              </a:rPr>
              <a:pPr eaLnBrk="1" hangingPunct="1">
                <a:buSzPct val="45000"/>
                <a:buFont typeface="StarSymbol" charset="0"/>
                <a:buNone/>
              </a:pPr>
              <a:t>32</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3" descr="102_195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3" descr="000_00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3" y="566738"/>
            <a:ext cx="8588375"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1" name="Rectangle 2"/>
          <p:cNvSpPr>
            <a:spLocks noChangeArrowheads="1"/>
          </p:cNvSpPr>
          <p:nvPr/>
        </p:nvSpPr>
        <p:spPr bwMode="auto">
          <a:xfrm>
            <a:off x="3992563"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B7B9B715-CBCC-AE46-9EB3-F4E30E3B9AC9}" type="slidenum">
              <a:rPr lang="en-GB" altLang="en-US">
                <a:solidFill>
                  <a:srgbClr val="000000"/>
                </a:solidFill>
                <a:ea typeface="ＭＳ Ｐゴシック" charset="-128"/>
              </a:rPr>
              <a:pPr eaLnBrk="1" hangingPunct="1">
                <a:buSzPct val="45000"/>
                <a:buFont typeface="StarSymbol" charset="0"/>
                <a:buNone/>
              </a:pPr>
              <a:t>34</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3954" name="Title 1"/>
          <p:cNvSpPr>
            <a:spLocks noGrp="1"/>
          </p:cNvSpPr>
          <p:nvPr>
            <p:ph type="title"/>
          </p:nvPr>
        </p:nvSpPr>
        <p:spPr/>
        <p:txBody>
          <a:bodyPr/>
          <a:lstStyle/>
          <a:p>
            <a:endParaRPr lang="en-US" altLang="en-US"/>
          </a:p>
        </p:txBody>
      </p:sp>
      <p:sp>
        <p:nvSpPr>
          <p:cNvPr id="253955"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endParaRPr lang="en-US" altLang="en-US"/>
          </a:p>
        </p:txBody>
      </p:sp>
      <p:pic>
        <p:nvPicPr>
          <p:cNvPr id="2539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7" name="Rectangle 4"/>
          <p:cNvSpPr>
            <a:spLocks noChangeArrowheads="1"/>
          </p:cNvSpPr>
          <p:nvPr/>
        </p:nvSpPr>
        <p:spPr bwMode="auto">
          <a:xfrm>
            <a:off x="7610475"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63A461B1-9C52-9A47-BB4F-D35DA8DDD8F5}" type="slidenum">
              <a:rPr lang="en-GB" altLang="en-US">
                <a:solidFill>
                  <a:srgbClr val="000000"/>
                </a:solidFill>
                <a:ea typeface="ＭＳ Ｐゴシック" charset="-128"/>
              </a:rPr>
              <a:pPr eaLnBrk="1" hangingPunct="1">
                <a:buSzPct val="45000"/>
                <a:buFont typeface="StarSymbol" charset="0"/>
                <a:buNone/>
              </a:pPr>
              <a:t>35</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4978" name="Picture 4" descr="000_0007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375" y="0"/>
            <a:ext cx="746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Rectangle 2"/>
          <p:cNvSpPr>
            <a:spLocks noChangeArrowheads="1"/>
          </p:cNvSpPr>
          <p:nvPr/>
        </p:nvSpPr>
        <p:spPr bwMode="auto">
          <a:xfrm>
            <a:off x="8616950"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70CD7361-6154-754A-89E4-2944E3679A0E}" type="slidenum">
              <a:rPr lang="en-GB" altLang="en-US">
                <a:solidFill>
                  <a:srgbClr val="000000"/>
                </a:solidFill>
                <a:ea typeface="ＭＳ Ｐゴシック" charset="-128"/>
              </a:rPr>
              <a:pPr eaLnBrk="1" hangingPunct="1">
                <a:buSzPct val="45000"/>
                <a:buFont typeface="StarSymbol" charset="0"/>
                <a:buNone/>
              </a:pPr>
              <a:t>36</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02" name="Picture 3" descr="000_00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3" name="Rectangle 2"/>
          <p:cNvSpPr>
            <a:spLocks noChangeArrowheads="1"/>
          </p:cNvSpPr>
          <p:nvPr/>
        </p:nvSpPr>
        <p:spPr bwMode="auto">
          <a:xfrm>
            <a:off x="7610475"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620E34D2-B4EA-FF4B-9EFE-E88DB3C675FC}" type="slidenum">
              <a:rPr lang="en-GB" altLang="en-US">
                <a:solidFill>
                  <a:srgbClr val="000000"/>
                </a:solidFill>
                <a:ea typeface="ＭＳ Ｐゴシック" charset="-128"/>
              </a:rPr>
              <a:pPr eaLnBrk="1" hangingPunct="1">
                <a:buSzPct val="45000"/>
                <a:buFont typeface="StarSymbol" charset="0"/>
                <a:buNone/>
              </a:pPr>
              <a:t>37</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7026" name="Picture 1" descr="000_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925" y="0"/>
            <a:ext cx="8566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7" name="Rectangle 2"/>
          <p:cNvSpPr>
            <a:spLocks noChangeArrowheads="1"/>
          </p:cNvSpPr>
          <p:nvPr/>
        </p:nvSpPr>
        <p:spPr bwMode="auto">
          <a:xfrm>
            <a:off x="6459538"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FDB95CA9-A5A3-1645-9740-1A11316B0055}" type="slidenum">
              <a:rPr lang="en-GB" altLang="en-US">
                <a:solidFill>
                  <a:srgbClr val="000000"/>
                </a:solidFill>
                <a:ea typeface="ＭＳ Ｐゴシック" charset="-128"/>
              </a:rPr>
              <a:pPr eaLnBrk="1" hangingPunct="1">
                <a:buSzPct val="45000"/>
                <a:buFont typeface="StarSymbol" charset="0"/>
                <a:buNone/>
              </a:pPr>
              <a:t>38</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107-0746*_MVI" descr="107-0746*_M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lum bright="42000" contrast="30000"/>
            <a:extLst>
              <a:ext uri="{28A0092B-C50C-407E-A947-70E740481C1C}">
                <a14:useLocalDpi xmlns:a14="http://schemas.microsoft.com/office/drawing/2010/main" val="0"/>
              </a:ext>
            </a:extLst>
          </a:blip>
          <a:srcRect/>
          <a:stretch>
            <a:fillRect/>
          </a:stretch>
        </p:blipFill>
        <p:spPr bwMode="auto">
          <a:xfrm>
            <a:off x="0" y="-15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1" name="107-0746*_MVI.AVI" descr="/Users/greg_a_howell/Documents/Active Docs/1 Coming Meetings:PResentations/Z Past Seminars:Meetings/04 Meetings/04:02 IntroAtlanta/107-0746*_MVI.AVI">
            <a:hlinkClick r:id="" action="ppaction://media"/>
          </p:cNvPr>
          <p:cNvPicPr>
            <a:picLocks noChangeAspect="1" noChangeArrowheads="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580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8051"/>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58051"/>
                                        </p:tgtEl>
                                      </p:cBhvr>
                                    </p:cmd>
                                  </p:childTnLst>
                                </p:cTn>
                              </p:par>
                            </p:childTnLst>
                          </p:cTn>
                        </p:par>
                      </p:childTnLst>
                    </p:cTn>
                  </p:par>
                </p:childTnLst>
              </p:cTn>
              <p:nextCondLst>
                <p:cond evt="onClick" delay="0">
                  <p:tgtEl>
                    <p:spTgt spid="258051"/>
                  </p:tgtEl>
                </p:cond>
              </p:nextCondLst>
            </p:seq>
            <p:video>
              <p:cMediaNode vol="80000">
                <p:cTn id="12" fill="hold" display="0">
                  <p:stCondLst>
                    <p:cond delay="indefinite"/>
                  </p:stCondLst>
                </p:cTn>
                <p:tgtEl>
                  <p:spTgt spid="258051"/>
                </p:tgtEl>
              </p:cMediaNode>
            </p:video>
            <p:video>
              <p:cMediaNode vol="80000">
                <p:cTn id="13" fill="hold" display="0">
                  <p:stCondLst>
                    <p:cond delay="indefinite"/>
                  </p:stCondLst>
                </p:cTn>
                <p:tgtEl>
                  <p:spTgt spid="258050"/>
                </p:tgtEl>
              </p:cMediaNode>
            </p:video>
            <p:seq concurrent="1" nextAc="seek">
              <p:cTn id="14" restart="whenNotActive" fill="hold" evtFilter="cancelBubble" nodeType="interactiveSeq">
                <p:stCondLst>
                  <p:cond evt="onClick" delay="0">
                    <p:tgtEl>
                      <p:spTgt spid="25805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258050"/>
                                        </p:tgtEl>
                                      </p:cBhvr>
                                    </p:cmd>
                                  </p:childTnLst>
                                </p:cTn>
                              </p:par>
                            </p:childTnLst>
                          </p:cTn>
                        </p:par>
                      </p:childTnLst>
                    </p:cTn>
                  </p:par>
                </p:childTnLst>
              </p:cTn>
              <p:nextCondLst>
                <p:cond evt="onClick" delay="0">
                  <p:tgtEl>
                    <p:spTgt spid="25805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533400" y="304800"/>
            <a:ext cx="7772400" cy="1143000"/>
          </a:xfrm>
        </p:spPr>
        <p:txBody>
          <a:bodyPr>
            <a:normAutofit/>
          </a:bodyPr>
          <a:lstStyle/>
          <a:p>
            <a:pPr eaLnBrk="1" hangingPunct="1"/>
            <a:r>
              <a:rPr lang="en-US" altLang="en-US">
                <a:solidFill>
                  <a:srgbClr val="FFCC00"/>
                </a:solidFill>
                <a:ea typeface="ＭＳ Ｐゴシック" charset="-128"/>
              </a:rPr>
              <a:t>Lean in the Construction Industry: </a:t>
            </a:r>
            <a:br>
              <a:rPr lang="en-US" altLang="en-US">
                <a:solidFill>
                  <a:srgbClr val="FFCC00"/>
                </a:solidFill>
                <a:ea typeface="ＭＳ Ｐゴシック" charset="-128"/>
              </a:rPr>
            </a:br>
            <a:r>
              <a:rPr lang="en-US" altLang="en-US">
                <a:solidFill>
                  <a:srgbClr val="FFCC00"/>
                </a:solidFill>
                <a:ea typeface="ＭＳ Ｐゴシック" charset="-128"/>
              </a:rPr>
              <a:t>		Three Connected Opportunities </a:t>
            </a:r>
            <a:r>
              <a:rPr lang="en-US" altLang="en-US" sz="3200">
                <a:solidFill>
                  <a:srgbClr val="FFFFFF"/>
                </a:solidFill>
                <a:ea typeface="ＭＳ Ｐゴシック" charset="-128"/>
              </a:rPr>
              <a:t/>
            </a:r>
            <a:br>
              <a:rPr lang="en-US" altLang="en-US" sz="3200">
                <a:solidFill>
                  <a:srgbClr val="FFFFFF"/>
                </a:solidFill>
                <a:ea typeface="ＭＳ Ｐゴシック" charset="-128"/>
              </a:rPr>
            </a:br>
            <a:endParaRPr lang="en-US" altLang="en-US" sz="2300">
              <a:solidFill>
                <a:srgbClr val="FFFFFF"/>
              </a:solidFill>
              <a:ea typeface="ＭＳ Ｐゴシック" charset="-128"/>
            </a:endParaRPr>
          </a:p>
        </p:txBody>
      </p:sp>
      <p:sp>
        <p:nvSpPr>
          <p:cNvPr id="156675" name="Rectangle 3"/>
          <p:cNvSpPr>
            <a:spLocks noGrp="1" noChangeArrowheads="1"/>
          </p:cNvSpPr>
          <p:nvPr>
            <p:ph type="body" idx="1"/>
          </p:nvPr>
        </p:nvSpPr>
        <p:spPr>
          <a:xfrm>
            <a:off x="457200" y="1600200"/>
            <a:ext cx="8001000" cy="4495800"/>
          </a:xfrm>
        </p:spPr>
        <p:txBody>
          <a:bodyPr vert="horz" wrap="square" lIns="91440" tIns="45720" rIns="91440" bIns="45720" numCol="1" anchor="t" anchorCtr="0" compatLnSpc="1">
            <a:prstTxWarp prst="textNoShape">
              <a:avLst/>
            </a:prstTxWarp>
          </a:bodyPr>
          <a:lstStyle/>
          <a:p>
            <a:pPr marL="609600" indent="-609600" eaLnBrk="1" hangingPunct="1">
              <a:spcAft>
                <a:spcPts val="2400"/>
              </a:spcAft>
              <a:buFontTx/>
              <a:buAutoNum type="arabicPeriod"/>
            </a:pPr>
            <a:r>
              <a:rPr lang="en-US" altLang="en-US" sz="3600" b="1">
                <a:solidFill>
                  <a:srgbClr val="FF9900"/>
                </a:solidFill>
                <a:ea typeface="ＭＳ Ｐゴシック" charset="-128"/>
              </a:rPr>
              <a:t>IMPECCABLE COORDINATION</a:t>
            </a:r>
          </a:p>
          <a:p>
            <a:pPr marL="609600" indent="-609600" eaLnBrk="1" hangingPunct="1">
              <a:spcAft>
                <a:spcPts val="2400"/>
              </a:spcAft>
              <a:buFontTx/>
              <a:buAutoNum type="arabicPeriod"/>
            </a:pPr>
            <a:r>
              <a:rPr lang="en-US" altLang="en-US" sz="3600" b="1">
                <a:ea typeface="ＭＳ Ｐゴシック" charset="-128"/>
              </a:rPr>
              <a:t>ORGANIZING PROJECTS AS PRODUCTION SYSTEMS</a:t>
            </a:r>
          </a:p>
          <a:p>
            <a:pPr marL="609600" indent="-609600" eaLnBrk="1" hangingPunct="1">
              <a:spcAft>
                <a:spcPts val="2400"/>
              </a:spcAft>
              <a:buFontTx/>
              <a:buAutoNum type="arabicPeriod"/>
            </a:pPr>
            <a:r>
              <a:rPr lang="en-US" altLang="en-US" sz="3600" b="1">
                <a:ea typeface="ＭＳ Ｐゴシック" charset="-128"/>
              </a:rPr>
              <a:t>THE PROJECT AS A COLLECTIVE ENTERPRISE</a:t>
            </a:r>
          </a:p>
        </p:txBody>
      </p:sp>
      <p:sp>
        <p:nvSpPr>
          <p:cNvPr id="203780" name="TextBox 3"/>
          <p:cNvSpPr txBox="1">
            <a:spLocks noChangeArrowheads="1"/>
          </p:cNvSpPr>
          <p:nvPr/>
        </p:nvSpPr>
        <p:spPr bwMode="auto">
          <a:xfrm>
            <a:off x="423863" y="6415088"/>
            <a:ext cx="27003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a:t>© Lean Construction Institute, 2009</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3" descr="000_00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609600" y="0"/>
            <a:ext cx="7772400" cy="1143000"/>
          </a:xfrm>
        </p:spPr>
        <p:txBody>
          <a:bodyPr/>
          <a:lstStyle/>
          <a:p>
            <a:pPr eaLnBrk="1" hangingPunct="1"/>
            <a:r>
              <a:rPr lang="en-US" altLang="en-US" sz="3200" b="1">
                <a:solidFill>
                  <a:srgbClr val="0000FF"/>
                </a:solidFill>
              </a:rPr>
              <a:t>Functions of Master Schedules</a:t>
            </a:r>
          </a:p>
        </p:txBody>
      </p:sp>
      <p:sp>
        <p:nvSpPr>
          <p:cNvPr id="261123" name="Rectangle 3"/>
          <p:cNvSpPr>
            <a:spLocks noGrp="1" noChangeArrowheads="1"/>
          </p:cNvSpPr>
          <p:nvPr>
            <p:ph type="body" idx="1"/>
          </p:nvPr>
        </p:nvSpPr>
        <p:spPr bwMode="auto">
          <a:xfrm>
            <a:off x="533400" y="1447800"/>
            <a:ext cx="823436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Demonstrate the feasibility of completing the work within the available time</a:t>
            </a:r>
          </a:p>
          <a:p>
            <a:pPr eaLnBrk="1" hangingPunct="1"/>
            <a:r>
              <a:rPr lang="en-US" altLang="en-US"/>
              <a:t>Develop and display execution strategies </a:t>
            </a:r>
          </a:p>
          <a:p>
            <a:pPr eaLnBrk="1" hangingPunct="1"/>
            <a:r>
              <a:rPr lang="en-US" altLang="en-US"/>
              <a:t>Determine when long lead items will be needed</a:t>
            </a:r>
          </a:p>
          <a:p>
            <a:pPr eaLnBrk="1" hangingPunct="1"/>
            <a:r>
              <a:rPr lang="en-US" altLang="en-US"/>
              <a:t>Identify milestones important to client or stakeholders</a:t>
            </a:r>
          </a:p>
        </p:txBody>
      </p:sp>
      <p:sp>
        <p:nvSpPr>
          <p:cNvPr id="261124" name="Rectangle 3"/>
          <p:cNvSpPr>
            <a:spLocks noChangeArrowheads="1"/>
          </p:cNvSpPr>
          <p:nvPr/>
        </p:nvSpPr>
        <p:spPr bwMode="auto">
          <a:xfrm>
            <a:off x="7610475"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98F7112B-6ADF-5043-97CD-99CFE6D9007A}" type="slidenum">
              <a:rPr lang="en-GB" altLang="en-US">
                <a:solidFill>
                  <a:srgbClr val="000000"/>
                </a:solidFill>
                <a:ea typeface="ＭＳ Ｐゴシック" charset="-128"/>
              </a:rPr>
              <a:pPr eaLnBrk="1" hangingPunct="1">
                <a:buSzPct val="45000"/>
                <a:buFont typeface="StarSymbol" charset="0"/>
                <a:buNone/>
              </a:pPr>
              <a:t>41</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ext Box 2"/>
          <p:cNvSpPr txBox="1">
            <a:spLocks noChangeArrowheads="1"/>
          </p:cNvSpPr>
          <p:nvPr/>
        </p:nvSpPr>
        <p:spPr bwMode="auto">
          <a:xfrm>
            <a:off x="320675" y="342900"/>
            <a:ext cx="79375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3200" b="1">
                <a:solidFill>
                  <a:srgbClr val="0000FF"/>
                </a:solidFill>
              </a:rPr>
              <a:t>Essential Planning Questions </a:t>
            </a:r>
          </a:p>
        </p:txBody>
      </p:sp>
      <p:sp>
        <p:nvSpPr>
          <p:cNvPr id="263171" name="Freeform 4"/>
          <p:cNvSpPr>
            <a:spLocks/>
          </p:cNvSpPr>
          <p:nvPr/>
        </p:nvSpPr>
        <p:spPr bwMode="auto">
          <a:xfrm>
            <a:off x="250825" y="5308600"/>
            <a:ext cx="3105150" cy="1050925"/>
          </a:xfrm>
          <a:custGeom>
            <a:avLst/>
            <a:gdLst>
              <a:gd name="T0" fmla="*/ 0 w 1956"/>
              <a:gd name="T1" fmla="*/ 2147483647 h 611"/>
              <a:gd name="T2" fmla="*/ 2147483647 w 1956"/>
              <a:gd name="T3" fmla="*/ 2147483647 h 611"/>
              <a:gd name="T4" fmla="*/ 2147483647 w 1956"/>
              <a:gd name="T5" fmla="*/ 2147483647 h 611"/>
              <a:gd name="T6" fmla="*/ 2147483647 w 1956"/>
              <a:gd name="T7" fmla="*/ 2147483647 h 611"/>
              <a:gd name="T8" fmla="*/ 2147483647 w 1956"/>
              <a:gd name="T9" fmla="*/ 2147483647 h 611"/>
              <a:gd name="T10" fmla="*/ 2147483647 w 1956"/>
              <a:gd name="T11" fmla="*/ 2147483647 h 611"/>
              <a:gd name="T12" fmla="*/ 2147483647 w 1956"/>
              <a:gd name="T13" fmla="*/ 0 h 611"/>
              <a:gd name="T14" fmla="*/ 2147483647 w 1956"/>
              <a:gd name="T15" fmla="*/ 2147483647 h 611"/>
              <a:gd name="T16" fmla="*/ 2147483647 w 1956"/>
              <a:gd name="T17" fmla="*/ 2147483647 h 611"/>
              <a:gd name="T18" fmla="*/ 2147483647 w 1956"/>
              <a:gd name="T19" fmla="*/ 2147483647 h 611"/>
              <a:gd name="T20" fmla="*/ 2147483647 w 1956"/>
              <a:gd name="T21" fmla="*/ 2147483647 h 611"/>
              <a:gd name="T22" fmla="*/ 2147483647 w 1956"/>
              <a:gd name="T23" fmla="*/ 2147483647 h 611"/>
              <a:gd name="T24" fmla="*/ 2147483647 w 1956"/>
              <a:gd name="T25" fmla="*/ 2147483647 h 611"/>
              <a:gd name="T26" fmla="*/ 2147483647 w 1956"/>
              <a:gd name="T27" fmla="*/ 2147483647 h 611"/>
              <a:gd name="T28" fmla="*/ 2147483647 w 1956"/>
              <a:gd name="T29" fmla="*/ 2147483647 h 611"/>
              <a:gd name="T30" fmla="*/ 2147483647 w 1956"/>
              <a:gd name="T31" fmla="*/ 2147483647 h 611"/>
              <a:gd name="T32" fmla="*/ 2147483647 w 1956"/>
              <a:gd name="T33" fmla="*/ 2147483647 h 611"/>
              <a:gd name="T34" fmla="*/ 2147483647 w 1956"/>
              <a:gd name="T35" fmla="*/ 2147483647 h 611"/>
              <a:gd name="T36" fmla="*/ 2147483647 w 1956"/>
              <a:gd name="T37" fmla="*/ 2147483647 h 611"/>
              <a:gd name="T38" fmla="*/ 2147483647 w 1956"/>
              <a:gd name="T39" fmla="*/ 2147483647 h 611"/>
              <a:gd name="T40" fmla="*/ 2147483647 w 1956"/>
              <a:gd name="T41" fmla="*/ 2147483647 h 611"/>
              <a:gd name="T42" fmla="*/ 2147483647 w 1956"/>
              <a:gd name="T43" fmla="*/ 2147483647 h 611"/>
              <a:gd name="T44" fmla="*/ 2147483647 w 1956"/>
              <a:gd name="T45" fmla="*/ 2147483647 h 611"/>
              <a:gd name="T46" fmla="*/ 2147483647 w 1956"/>
              <a:gd name="T47" fmla="*/ 2147483647 h 611"/>
              <a:gd name="T48" fmla="*/ 2147483647 w 1956"/>
              <a:gd name="T49" fmla="*/ 2147483647 h 611"/>
              <a:gd name="T50" fmla="*/ 0 w 1956"/>
              <a:gd name="T51" fmla="*/ 2147483647 h 6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56"/>
              <a:gd name="T79" fmla="*/ 0 h 611"/>
              <a:gd name="T80" fmla="*/ 1956 w 1956"/>
              <a:gd name="T81" fmla="*/ 611 h 6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56" h="611">
                <a:moveTo>
                  <a:pt x="0" y="311"/>
                </a:moveTo>
                <a:lnTo>
                  <a:pt x="24" y="251"/>
                </a:lnTo>
                <a:lnTo>
                  <a:pt x="72" y="191"/>
                </a:lnTo>
                <a:lnTo>
                  <a:pt x="168" y="131"/>
                </a:lnTo>
                <a:lnTo>
                  <a:pt x="288" y="95"/>
                </a:lnTo>
                <a:lnTo>
                  <a:pt x="600" y="23"/>
                </a:lnTo>
                <a:lnTo>
                  <a:pt x="972" y="0"/>
                </a:lnTo>
                <a:lnTo>
                  <a:pt x="1356" y="23"/>
                </a:lnTo>
                <a:lnTo>
                  <a:pt x="1668" y="95"/>
                </a:lnTo>
                <a:lnTo>
                  <a:pt x="1788" y="131"/>
                </a:lnTo>
                <a:lnTo>
                  <a:pt x="1872" y="191"/>
                </a:lnTo>
                <a:lnTo>
                  <a:pt x="1932" y="251"/>
                </a:lnTo>
                <a:lnTo>
                  <a:pt x="1956" y="311"/>
                </a:lnTo>
                <a:lnTo>
                  <a:pt x="1932" y="371"/>
                </a:lnTo>
                <a:lnTo>
                  <a:pt x="1872" y="431"/>
                </a:lnTo>
                <a:lnTo>
                  <a:pt x="1788" y="479"/>
                </a:lnTo>
                <a:lnTo>
                  <a:pt x="1668" y="527"/>
                </a:lnTo>
                <a:lnTo>
                  <a:pt x="1356" y="587"/>
                </a:lnTo>
                <a:lnTo>
                  <a:pt x="972" y="611"/>
                </a:lnTo>
                <a:lnTo>
                  <a:pt x="600" y="587"/>
                </a:lnTo>
                <a:lnTo>
                  <a:pt x="288" y="527"/>
                </a:lnTo>
                <a:lnTo>
                  <a:pt x="168" y="479"/>
                </a:lnTo>
                <a:lnTo>
                  <a:pt x="72" y="431"/>
                </a:lnTo>
                <a:lnTo>
                  <a:pt x="24" y="371"/>
                </a:lnTo>
                <a:lnTo>
                  <a:pt x="0" y="3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63172" name="Freeform 11"/>
          <p:cNvSpPr>
            <a:spLocks/>
          </p:cNvSpPr>
          <p:nvPr/>
        </p:nvSpPr>
        <p:spPr bwMode="auto">
          <a:xfrm>
            <a:off x="392113" y="5510213"/>
            <a:ext cx="3105150" cy="1054100"/>
          </a:xfrm>
          <a:custGeom>
            <a:avLst/>
            <a:gdLst>
              <a:gd name="T0" fmla="*/ 0 w 1956"/>
              <a:gd name="T1" fmla="*/ 2147483647 h 612"/>
              <a:gd name="T2" fmla="*/ 2147483647 w 1956"/>
              <a:gd name="T3" fmla="*/ 2147483647 h 612"/>
              <a:gd name="T4" fmla="*/ 2147483647 w 1956"/>
              <a:gd name="T5" fmla="*/ 2147483647 h 612"/>
              <a:gd name="T6" fmla="*/ 2147483647 w 1956"/>
              <a:gd name="T7" fmla="*/ 2147483647 h 612"/>
              <a:gd name="T8" fmla="*/ 2147483647 w 1956"/>
              <a:gd name="T9" fmla="*/ 2147483647 h 612"/>
              <a:gd name="T10" fmla="*/ 2147483647 w 1956"/>
              <a:gd name="T11" fmla="*/ 2147483647 h 612"/>
              <a:gd name="T12" fmla="*/ 2147483647 w 1956"/>
              <a:gd name="T13" fmla="*/ 0 h 612"/>
              <a:gd name="T14" fmla="*/ 2147483647 w 1956"/>
              <a:gd name="T15" fmla="*/ 2147483647 h 612"/>
              <a:gd name="T16" fmla="*/ 2147483647 w 1956"/>
              <a:gd name="T17" fmla="*/ 2147483647 h 612"/>
              <a:gd name="T18" fmla="*/ 2147483647 w 1956"/>
              <a:gd name="T19" fmla="*/ 2147483647 h 612"/>
              <a:gd name="T20" fmla="*/ 2147483647 w 1956"/>
              <a:gd name="T21" fmla="*/ 2147483647 h 612"/>
              <a:gd name="T22" fmla="*/ 2147483647 w 1956"/>
              <a:gd name="T23" fmla="*/ 2147483647 h 612"/>
              <a:gd name="T24" fmla="*/ 2147483647 w 1956"/>
              <a:gd name="T25" fmla="*/ 2147483647 h 612"/>
              <a:gd name="T26" fmla="*/ 2147483647 w 1956"/>
              <a:gd name="T27" fmla="*/ 2147483647 h 612"/>
              <a:gd name="T28" fmla="*/ 2147483647 w 1956"/>
              <a:gd name="T29" fmla="*/ 2147483647 h 612"/>
              <a:gd name="T30" fmla="*/ 2147483647 w 1956"/>
              <a:gd name="T31" fmla="*/ 2147483647 h 612"/>
              <a:gd name="T32" fmla="*/ 2147483647 w 1956"/>
              <a:gd name="T33" fmla="*/ 2147483647 h 612"/>
              <a:gd name="T34" fmla="*/ 2147483647 w 1956"/>
              <a:gd name="T35" fmla="*/ 2147483647 h 612"/>
              <a:gd name="T36" fmla="*/ 2147483647 w 1956"/>
              <a:gd name="T37" fmla="*/ 2147483647 h 612"/>
              <a:gd name="T38" fmla="*/ 2147483647 w 1956"/>
              <a:gd name="T39" fmla="*/ 2147483647 h 612"/>
              <a:gd name="T40" fmla="*/ 2147483647 w 1956"/>
              <a:gd name="T41" fmla="*/ 2147483647 h 612"/>
              <a:gd name="T42" fmla="*/ 2147483647 w 1956"/>
              <a:gd name="T43" fmla="*/ 2147483647 h 612"/>
              <a:gd name="T44" fmla="*/ 2147483647 w 1956"/>
              <a:gd name="T45" fmla="*/ 2147483647 h 612"/>
              <a:gd name="T46" fmla="*/ 2147483647 w 1956"/>
              <a:gd name="T47" fmla="*/ 2147483647 h 612"/>
              <a:gd name="T48" fmla="*/ 2147483647 w 1956"/>
              <a:gd name="T49" fmla="*/ 2147483647 h 612"/>
              <a:gd name="T50" fmla="*/ 0 w 1956"/>
              <a:gd name="T51" fmla="*/ 2147483647 h 6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56"/>
              <a:gd name="T79" fmla="*/ 0 h 612"/>
              <a:gd name="T80" fmla="*/ 1956 w 1956"/>
              <a:gd name="T81" fmla="*/ 612 h 6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56" h="612">
                <a:moveTo>
                  <a:pt x="0" y="312"/>
                </a:moveTo>
                <a:lnTo>
                  <a:pt x="24" y="252"/>
                </a:lnTo>
                <a:lnTo>
                  <a:pt x="72" y="192"/>
                </a:lnTo>
                <a:lnTo>
                  <a:pt x="168" y="144"/>
                </a:lnTo>
                <a:lnTo>
                  <a:pt x="288" y="96"/>
                </a:lnTo>
                <a:lnTo>
                  <a:pt x="600" y="24"/>
                </a:lnTo>
                <a:lnTo>
                  <a:pt x="972" y="0"/>
                </a:lnTo>
                <a:lnTo>
                  <a:pt x="1356" y="24"/>
                </a:lnTo>
                <a:lnTo>
                  <a:pt x="1668" y="96"/>
                </a:lnTo>
                <a:lnTo>
                  <a:pt x="1788" y="144"/>
                </a:lnTo>
                <a:lnTo>
                  <a:pt x="1872" y="192"/>
                </a:lnTo>
                <a:lnTo>
                  <a:pt x="1932" y="252"/>
                </a:lnTo>
                <a:lnTo>
                  <a:pt x="1956" y="312"/>
                </a:lnTo>
                <a:lnTo>
                  <a:pt x="1932" y="372"/>
                </a:lnTo>
                <a:lnTo>
                  <a:pt x="1872" y="432"/>
                </a:lnTo>
                <a:lnTo>
                  <a:pt x="1788" y="480"/>
                </a:lnTo>
                <a:lnTo>
                  <a:pt x="1668" y="528"/>
                </a:lnTo>
                <a:lnTo>
                  <a:pt x="1356" y="588"/>
                </a:lnTo>
                <a:lnTo>
                  <a:pt x="972" y="612"/>
                </a:lnTo>
                <a:lnTo>
                  <a:pt x="600" y="588"/>
                </a:lnTo>
                <a:lnTo>
                  <a:pt x="288" y="528"/>
                </a:lnTo>
                <a:lnTo>
                  <a:pt x="168" y="480"/>
                </a:lnTo>
                <a:lnTo>
                  <a:pt x="72" y="432"/>
                </a:lnTo>
                <a:lnTo>
                  <a:pt x="24" y="372"/>
                </a:lnTo>
                <a:lnTo>
                  <a:pt x="0" y="3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63173" name="Text Box 3"/>
          <p:cNvSpPr txBox="1">
            <a:spLocks noChangeArrowheads="1"/>
          </p:cNvSpPr>
          <p:nvPr/>
        </p:nvSpPr>
        <p:spPr bwMode="auto">
          <a:xfrm>
            <a:off x="3463925" y="2370138"/>
            <a:ext cx="568007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eaLnBrk="0" hangingPunct="0">
              <a:defRPr sz="2400">
                <a:solidFill>
                  <a:schemeClr val="tx1"/>
                </a:solidFill>
                <a:latin typeface="Arial" charset="0"/>
                <a:ea typeface="ヒラギノ角ゴ Pro W3" charset="-128"/>
              </a:defRPr>
            </a:lvl1pPr>
            <a:lvl2pPr marL="37931725" indent="-37474525" defTabSz="820738"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600">
                <a:solidFill>
                  <a:srgbClr val="0000FF"/>
                </a:solidFill>
              </a:rPr>
              <a:t>Do we understand how we are going to do the work?</a:t>
            </a:r>
          </a:p>
          <a:p>
            <a:pPr eaLnBrk="1" hangingPunct="1"/>
            <a:r>
              <a:rPr lang="en-US" altLang="en-US" sz="1600">
                <a:solidFill>
                  <a:srgbClr val="0000FF"/>
                </a:solidFill>
              </a:rPr>
              <a:t>Have we designed the network of commitments to make it happen?</a:t>
            </a:r>
          </a:p>
          <a:p>
            <a:pPr eaLnBrk="1" hangingPunct="1">
              <a:lnSpc>
                <a:spcPct val="85000"/>
              </a:lnSpc>
            </a:pPr>
            <a:r>
              <a:rPr lang="en-US" altLang="en-US" sz="1600">
                <a:solidFill>
                  <a:srgbClr val="0000FF"/>
                </a:solidFill>
              </a:rPr>
              <a:t>Are we confident we can deliver the milestone?</a:t>
            </a:r>
          </a:p>
        </p:txBody>
      </p:sp>
      <p:sp>
        <p:nvSpPr>
          <p:cNvPr id="263174" name="Text Box 5"/>
          <p:cNvSpPr txBox="1">
            <a:spLocks noChangeArrowheads="1"/>
          </p:cNvSpPr>
          <p:nvPr/>
        </p:nvSpPr>
        <p:spPr bwMode="auto">
          <a:xfrm>
            <a:off x="3500438" y="3489325"/>
            <a:ext cx="561022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eaLnBrk="0" hangingPunct="0">
              <a:defRPr sz="2400">
                <a:solidFill>
                  <a:schemeClr val="tx1"/>
                </a:solidFill>
                <a:latin typeface="Arial" charset="0"/>
                <a:ea typeface="ヒラギノ角ゴ Pro W3" charset="-128"/>
              </a:defRPr>
            </a:lvl1pPr>
            <a:lvl2pPr marL="37931725" indent="-37474525" defTabSz="820738"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lnSpc>
                <a:spcPct val="85000"/>
              </a:lnSpc>
            </a:pPr>
            <a:r>
              <a:rPr lang="en-US" altLang="en-US" sz="1600">
                <a:solidFill>
                  <a:srgbClr val="0000FF"/>
                </a:solidFill>
              </a:rPr>
              <a:t>Is the network of commitments active? </a:t>
            </a:r>
          </a:p>
          <a:p>
            <a:pPr eaLnBrk="1" hangingPunct="1">
              <a:lnSpc>
                <a:spcPct val="85000"/>
              </a:lnSpc>
            </a:pPr>
            <a:r>
              <a:rPr lang="en-US" altLang="en-US" sz="1600">
                <a:solidFill>
                  <a:srgbClr val="0000FF"/>
                </a:solidFill>
              </a:rPr>
              <a:t>Are reliable promises in place to make work ready in the right sequence and amounts to deliver the milestone?</a:t>
            </a:r>
          </a:p>
          <a:p>
            <a:pPr eaLnBrk="1" hangingPunct="1">
              <a:lnSpc>
                <a:spcPct val="85000"/>
              </a:lnSpc>
            </a:pPr>
            <a:r>
              <a:rPr lang="en-US" altLang="en-US" sz="1600">
                <a:solidFill>
                  <a:srgbClr val="0000FF"/>
                </a:solidFill>
              </a:rPr>
              <a:t>Are we confident the work will begin and end as planned?</a:t>
            </a:r>
          </a:p>
        </p:txBody>
      </p:sp>
      <p:sp>
        <p:nvSpPr>
          <p:cNvPr id="263175" name="Text Box 7"/>
          <p:cNvSpPr txBox="1">
            <a:spLocks noChangeArrowheads="1"/>
          </p:cNvSpPr>
          <p:nvPr/>
        </p:nvSpPr>
        <p:spPr bwMode="auto">
          <a:xfrm>
            <a:off x="3502025" y="4568825"/>
            <a:ext cx="548957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eaLnBrk="0" hangingPunct="0">
              <a:defRPr sz="2400">
                <a:solidFill>
                  <a:schemeClr val="tx1"/>
                </a:solidFill>
                <a:latin typeface="Arial" charset="0"/>
                <a:ea typeface="ヒラギノ角ゴ Pro W3" charset="-128"/>
              </a:defRPr>
            </a:lvl1pPr>
            <a:lvl2pPr marL="37931725" indent="-37474525" defTabSz="820738"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lnSpc>
                <a:spcPct val="80000"/>
              </a:lnSpc>
            </a:pPr>
            <a:r>
              <a:rPr lang="en-US" altLang="en-US" sz="1600">
                <a:solidFill>
                  <a:srgbClr val="0000FF"/>
                </a:solidFill>
              </a:rPr>
              <a:t>How will we coordinate and adjust?</a:t>
            </a:r>
          </a:p>
          <a:p>
            <a:pPr eaLnBrk="1" hangingPunct="1">
              <a:lnSpc>
                <a:spcPct val="80000"/>
              </a:lnSpc>
            </a:pPr>
            <a:r>
              <a:rPr lang="en-US" altLang="en-US" sz="1600">
                <a:solidFill>
                  <a:srgbClr val="0000FF"/>
                </a:solidFill>
              </a:rPr>
              <a:t>Have we promised our tasks will be done as planned or said no?</a:t>
            </a:r>
          </a:p>
        </p:txBody>
      </p:sp>
      <p:sp>
        <p:nvSpPr>
          <p:cNvPr id="263176" name="Text Box 8"/>
          <p:cNvSpPr txBox="1">
            <a:spLocks noChangeArrowheads="1"/>
          </p:cNvSpPr>
          <p:nvPr/>
        </p:nvSpPr>
        <p:spPr bwMode="auto">
          <a:xfrm>
            <a:off x="3506788" y="5429250"/>
            <a:ext cx="54324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eaLnBrk="0" hangingPunct="0">
              <a:defRPr sz="2400">
                <a:solidFill>
                  <a:schemeClr val="tx1"/>
                </a:solidFill>
                <a:latin typeface="Arial" charset="0"/>
                <a:ea typeface="ヒラギノ角ゴ Pro W3" charset="-128"/>
              </a:defRPr>
            </a:lvl1pPr>
            <a:lvl2pPr marL="37931725" indent="-37474525" defTabSz="820738"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lnSpc>
                <a:spcPct val="90000"/>
              </a:lnSpc>
            </a:pPr>
            <a:r>
              <a:rPr lang="en-US" altLang="en-US" sz="1600">
                <a:solidFill>
                  <a:srgbClr val="0000FF"/>
                </a:solidFill>
              </a:rPr>
              <a:t>What have we learned, what needs changing so we can improve our performance? </a:t>
            </a:r>
          </a:p>
        </p:txBody>
      </p:sp>
      <p:sp>
        <p:nvSpPr>
          <p:cNvPr id="263177" name="Text Box 9"/>
          <p:cNvSpPr txBox="1">
            <a:spLocks noChangeArrowheads="1"/>
          </p:cNvSpPr>
          <p:nvPr/>
        </p:nvSpPr>
        <p:spPr bwMode="auto">
          <a:xfrm>
            <a:off x="3487738" y="1554163"/>
            <a:ext cx="550862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eaLnBrk="0" hangingPunct="0">
              <a:defRPr sz="2400">
                <a:solidFill>
                  <a:schemeClr val="tx1"/>
                </a:solidFill>
                <a:latin typeface="Arial" charset="0"/>
                <a:ea typeface="ヒラギノ角ゴ Pro W3" charset="-128"/>
              </a:defRPr>
            </a:lvl1pPr>
            <a:lvl2pPr marL="37931725" indent="-37474525" defTabSz="820738"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lnSpc>
                <a:spcPct val="85000"/>
              </a:lnSpc>
            </a:pPr>
            <a:r>
              <a:rPr lang="en-US" altLang="en-US" sz="1600">
                <a:solidFill>
                  <a:srgbClr val="0000FF"/>
                </a:solidFill>
              </a:rPr>
              <a:t>Are we confident we can deliver the project within the set limits? </a:t>
            </a:r>
          </a:p>
          <a:p>
            <a:pPr eaLnBrk="1" hangingPunct="1">
              <a:lnSpc>
                <a:spcPct val="85000"/>
              </a:lnSpc>
            </a:pPr>
            <a:r>
              <a:rPr lang="en-US" altLang="en-US" sz="1600">
                <a:solidFill>
                  <a:srgbClr val="0000FF"/>
                </a:solidFill>
              </a:rPr>
              <a:t>Who holds the promise to make this happen?</a:t>
            </a:r>
          </a:p>
        </p:txBody>
      </p:sp>
      <p:sp>
        <p:nvSpPr>
          <p:cNvPr id="263178" name="Line 32"/>
          <p:cNvSpPr>
            <a:spLocks noChangeShapeType="1"/>
          </p:cNvSpPr>
          <p:nvPr/>
        </p:nvSpPr>
        <p:spPr bwMode="auto">
          <a:xfrm>
            <a:off x="3587750" y="4445000"/>
            <a:ext cx="5324475"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63179" name="Line 33"/>
          <p:cNvSpPr>
            <a:spLocks noChangeShapeType="1"/>
          </p:cNvSpPr>
          <p:nvPr/>
        </p:nvSpPr>
        <p:spPr bwMode="auto">
          <a:xfrm>
            <a:off x="3587750" y="5341938"/>
            <a:ext cx="5324475"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63180" name="Line 34"/>
          <p:cNvSpPr>
            <a:spLocks noChangeShapeType="1"/>
          </p:cNvSpPr>
          <p:nvPr/>
        </p:nvSpPr>
        <p:spPr bwMode="auto">
          <a:xfrm>
            <a:off x="3598863" y="3441700"/>
            <a:ext cx="5326062"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63181" name="Line 35"/>
          <p:cNvSpPr>
            <a:spLocks noChangeShapeType="1"/>
          </p:cNvSpPr>
          <p:nvPr/>
        </p:nvSpPr>
        <p:spPr bwMode="auto">
          <a:xfrm>
            <a:off x="3598863" y="2344738"/>
            <a:ext cx="5326062"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grpSp>
        <p:nvGrpSpPr>
          <p:cNvPr id="263182" name="Group 28"/>
          <p:cNvGrpSpPr>
            <a:grpSpLocks/>
          </p:cNvGrpSpPr>
          <p:nvPr/>
        </p:nvGrpSpPr>
        <p:grpSpPr bwMode="auto">
          <a:xfrm>
            <a:off x="381000" y="1524000"/>
            <a:ext cx="3117850" cy="1039813"/>
            <a:chOff x="463550" y="1371600"/>
            <a:chExt cx="3117850" cy="765175"/>
          </a:xfrm>
        </p:grpSpPr>
        <p:sp>
          <p:nvSpPr>
            <p:cNvPr id="263200" name="Oval 4"/>
            <p:cNvSpPr>
              <a:spLocks noChangeArrowheads="1"/>
            </p:cNvSpPr>
            <p:nvPr/>
          </p:nvSpPr>
          <p:spPr bwMode="auto">
            <a:xfrm>
              <a:off x="463550" y="1371600"/>
              <a:ext cx="3117850" cy="765175"/>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63201" name="Rectangle 12"/>
            <p:cNvSpPr>
              <a:spLocks noChangeArrowheads="1"/>
            </p:cNvSpPr>
            <p:nvPr/>
          </p:nvSpPr>
          <p:spPr bwMode="auto">
            <a:xfrm>
              <a:off x="1011238" y="1517650"/>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a:solidFill>
                    <a:srgbClr val="0000FF"/>
                  </a:solidFill>
                </a:rPr>
                <a:t>Master Scheduling</a:t>
              </a:r>
              <a:endParaRPr lang="en-US" altLang="en-US"/>
            </a:p>
          </p:txBody>
        </p:sp>
        <p:sp>
          <p:nvSpPr>
            <p:cNvPr id="263202" name="Text Box 13"/>
            <p:cNvSpPr txBox="1">
              <a:spLocks noChangeArrowheads="1"/>
            </p:cNvSpPr>
            <p:nvPr/>
          </p:nvSpPr>
          <p:spPr bwMode="auto">
            <a:xfrm>
              <a:off x="1452563" y="1814513"/>
              <a:ext cx="971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20738" eaLnBrk="0" hangingPunct="0">
                <a:defRPr sz="2400">
                  <a:solidFill>
                    <a:schemeClr val="tx1"/>
                  </a:solidFill>
                  <a:latin typeface="Arial" charset="0"/>
                  <a:ea typeface="ヒラギノ角ゴ Pro W3" charset="-128"/>
                </a:defRPr>
              </a:lvl1pPr>
              <a:lvl2pPr marL="37931725" indent="-37474525" defTabSz="820738"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600">
                  <a:solidFill>
                    <a:srgbClr val="0000FF"/>
                  </a:solidFill>
                </a:rPr>
                <a:t>Milestones</a:t>
              </a:r>
              <a:endParaRPr lang="en-US" altLang="en-US" sz="2000">
                <a:solidFill>
                  <a:srgbClr val="0000FF"/>
                </a:solidFill>
              </a:endParaRPr>
            </a:p>
          </p:txBody>
        </p:sp>
      </p:grpSp>
      <p:grpSp>
        <p:nvGrpSpPr>
          <p:cNvPr id="263183" name="Group 27"/>
          <p:cNvGrpSpPr>
            <a:grpSpLocks/>
          </p:cNvGrpSpPr>
          <p:nvPr/>
        </p:nvGrpSpPr>
        <p:grpSpPr bwMode="auto">
          <a:xfrm>
            <a:off x="381000" y="2455863"/>
            <a:ext cx="3117850" cy="1039812"/>
            <a:chOff x="463550" y="2305050"/>
            <a:chExt cx="3117850" cy="765175"/>
          </a:xfrm>
        </p:grpSpPr>
        <p:sp>
          <p:nvSpPr>
            <p:cNvPr id="263197" name="Rectangle 14"/>
            <p:cNvSpPr>
              <a:spLocks noChangeArrowheads="1"/>
            </p:cNvSpPr>
            <p:nvPr/>
          </p:nvSpPr>
          <p:spPr bwMode="auto">
            <a:xfrm>
              <a:off x="1211263" y="2443163"/>
              <a:ext cx="1751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2000">
                  <a:solidFill>
                    <a:srgbClr val="0000FF"/>
                  </a:solidFill>
                </a:rPr>
                <a:t>Pull Scheduling</a:t>
              </a:r>
              <a:endParaRPr lang="en-US" altLang="en-US"/>
            </a:p>
          </p:txBody>
        </p:sp>
        <p:sp>
          <p:nvSpPr>
            <p:cNvPr id="263198" name="Text Box 15"/>
            <p:cNvSpPr txBox="1">
              <a:spLocks noChangeArrowheads="1"/>
            </p:cNvSpPr>
            <p:nvPr/>
          </p:nvSpPr>
          <p:spPr bwMode="auto">
            <a:xfrm>
              <a:off x="1325563" y="2760663"/>
              <a:ext cx="12747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20738" eaLnBrk="0" hangingPunct="0">
                <a:defRPr sz="2400">
                  <a:solidFill>
                    <a:schemeClr val="tx1"/>
                  </a:solidFill>
                  <a:latin typeface="Arial" charset="0"/>
                  <a:ea typeface="ヒラギノ角ゴ Pro W3" charset="-128"/>
                </a:defRPr>
              </a:lvl1pPr>
              <a:lvl2pPr marL="37931725" indent="-37474525" defTabSz="820738"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solidFill>
                    <a:srgbClr val="0000FF"/>
                  </a:solidFill>
                </a:rPr>
                <a:t>Specify hand off</a:t>
              </a:r>
            </a:p>
          </p:txBody>
        </p:sp>
        <p:sp>
          <p:nvSpPr>
            <p:cNvPr id="263199" name="Oval 17"/>
            <p:cNvSpPr>
              <a:spLocks noChangeArrowheads="1"/>
            </p:cNvSpPr>
            <p:nvPr/>
          </p:nvSpPr>
          <p:spPr bwMode="auto">
            <a:xfrm>
              <a:off x="463550" y="2305050"/>
              <a:ext cx="3117850" cy="765175"/>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grpSp>
        <p:nvGrpSpPr>
          <p:cNvPr id="263184" name="Group 34"/>
          <p:cNvGrpSpPr>
            <a:grpSpLocks/>
          </p:cNvGrpSpPr>
          <p:nvPr/>
        </p:nvGrpSpPr>
        <p:grpSpPr bwMode="auto">
          <a:xfrm>
            <a:off x="381000" y="5251450"/>
            <a:ext cx="3117850" cy="1225550"/>
            <a:chOff x="457200" y="5126038"/>
            <a:chExt cx="3117850" cy="901700"/>
          </a:xfrm>
        </p:grpSpPr>
        <p:sp>
          <p:nvSpPr>
            <p:cNvPr id="263194" name="Rectangle 10"/>
            <p:cNvSpPr>
              <a:spLocks noChangeArrowheads="1"/>
            </p:cNvSpPr>
            <p:nvPr/>
          </p:nvSpPr>
          <p:spPr bwMode="auto">
            <a:xfrm>
              <a:off x="1522413" y="5160963"/>
              <a:ext cx="989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000">
                  <a:solidFill>
                    <a:srgbClr val="0000FF"/>
                  </a:solidFill>
                </a:rPr>
                <a:t>Learning</a:t>
              </a:r>
              <a:endParaRPr lang="en-US" altLang="en-US"/>
            </a:p>
          </p:txBody>
        </p:sp>
        <p:sp>
          <p:nvSpPr>
            <p:cNvPr id="263195" name="Rectangle 11"/>
            <p:cNvSpPr>
              <a:spLocks noChangeArrowheads="1"/>
            </p:cNvSpPr>
            <p:nvPr/>
          </p:nvSpPr>
          <p:spPr bwMode="auto">
            <a:xfrm>
              <a:off x="747713" y="5413375"/>
              <a:ext cx="2541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500">
                  <a:solidFill>
                    <a:srgbClr val="0000FF"/>
                  </a:solidFill>
                </a:rPr>
                <a:t>Measure PPC, act on reasons</a:t>
              </a:r>
            </a:p>
            <a:p>
              <a:pPr algn="ctr" eaLnBrk="1" hangingPunct="1"/>
              <a:r>
                <a:rPr lang="en-US" altLang="en-US" sz="1500">
                  <a:solidFill>
                    <a:srgbClr val="0000FF"/>
                  </a:solidFill>
                </a:rPr>
                <a:t>for failure to keep promises</a:t>
              </a:r>
              <a:endParaRPr lang="en-US" altLang="en-US"/>
            </a:p>
          </p:txBody>
        </p:sp>
        <p:sp>
          <p:nvSpPr>
            <p:cNvPr id="263196" name="Oval 20"/>
            <p:cNvSpPr>
              <a:spLocks noChangeArrowheads="1"/>
            </p:cNvSpPr>
            <p:nvPr/>
          </p:nvSpPr>
          <p:spPr bwMode="auto">
            <a:xfrm>
              <a:off x="457200" y="5126038"/>
              <a:ext cx="3117850" cy="9017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grpSp>
        <p:nvGrpSpPr>
          <p:cNvPr id="263185" name="Group 35"/>
          <p:cNvGrpSpPr>
            <a:grpSpLocks/>
          </p:cNvGrpSpPr>
          <p:nvPr/>
        </p:nvGrpSpPr>
        <p:grpSpPr bwMode="auto">
          <a:xfrm>
            <a:off x="381000" y="3387725"/>
            <a:ext cx="3117850" cy="1039813"/>
            <a:chOff x="463550" y="3227388"/>
            <a:chExt cx="3117850" cy="765175"/>
          </a:xfrm>
        </p:grpSpPr>
        <p:sp>
          <p:nvSpPr>
            <p:cNvPr id="263191" name="Rectangle 8"/>
            <p:cNvSpPr>
              <a:spLocks noChangeArrowheads="1"/>
            </p:cNvSpPr>
            <p:nvPr/>
          </p:nvSpPr>
          <p:spPr bwMode="auto">
            <a:xfrm>
              <a:off x="914400" y="3352800"/>
              <a:ext cx="2316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000">
                  <a:solidFill>
                    <a:srgbClr val="0000FF"/>
                  </a:solidFill>
                </a:rPr>
                <a:t>Lookahead Planning</a:t>
              </a:r>
              <a:endParaRPr lang="en-US" altLang="en-US"/>
            </a:p>
          </p:txBody>
        </p:sp>
        <p:sp>
          <p:nvSpPr>
            <p:cNvPr id="263192" name="Oval 21"/>
            <p:cNvSpPr>
              <a:spLocks noChangeArrowheads="1"/>
            </p:cNvSpPr>
            <p:nvPr/>
          </p:nvSpPr>
          <p:spPr bwMode="auto">
            <a:xfrm>
              <a:off x="463550" y="3227388"/>
              <a:ext cx="3117850" cy="765175"/>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63193" name="Rectangle 23"/>
            <p:cNvSpPr>
              <a:spLocks noChangeArrowheads="1"/>
            </p:cNvSpPr>
            <p:nvPr/>
          </p:nvSpPr>
          <p:spPr bwMode="auto">
            <a:xfrm>
              <a:off x="1219200" y="3657600"/>
              <a:ext cx="1789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500">
                  <a:solidFill>
                    <a:srgbClr val="0000FF"/>
                  </a:solidFill>
                </a:rPr>
                <a:t>Make ready &amp; launch</a:t>
              </a:r>
              <a:endParaRPr lang="en-US" altLang="en-US"/>
            </a:p>
          </p:txBody>
        </p:sp>
      </p:grpSp>
      <p:grpSp>
        <p:nvGrpSpPr>
          <p:cNvPr id="263186" name="Group 33"/>
          <p:cNvGrpSpPr>
            <a:grpSpLocks/>
          </p:cNvGrpSpPr>
          <p:nvPr/>
        </p:nvGrpSpPr>
        <p:grpSpPr bwMode="auto">
          <a:xfrm>
            <a:off x="381000" y="4319588"/>
            <a:ext cx="3117850" cy="1039812"/>
            <a:chOff x="463550" y="4167188"/>
            <a:chExt cx="3117850" cy="765175"/>
          </a:xfrm>
        </p:grpSpPr>
        <p:sp>
          <p:nvSpPr>
            <p:cNvPr id="263188" name="Oval 19"/>
            <p:cNvSpPr>
              <a:spLocks noChangeArrowheads="1"/>
            </p:cNvSpPr>
            <p:nvPr/>
          </p:nvSpPr>
          <p:spPr bwMode="auto">
            <a:xfrm>
              <a:off x="463550" y="4167188"/>
              <a:ext cx="3117850" cy="765175"/>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63189" name="Rectangle 24"/>
            <p:cNvSpPr>
              <a:spLocks noChangeArrowheads="1"/>
            </p:cNvSpPr>
            <p:nvPr/>
          </p:nvSpPr>
          <p:spPr bwMode="auto">
            <a:xfrm>
              <a:off x="738188" y="4340225"/>
              <a:ext cx="2554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000">
                  <a:solidFill>
                    <a:srgbClr val="0000FF"/>
                  </a:solidFill>
                </a:rPr>
                <a:t>Weekly Work Planning</a:t>
              </a:r>
              <a:endParaRPr lang="en-US" altLang="en-US"/>
            </a:p>
          </p:txBody>
        </p:sp>
        <p:sp>
          <p:nvSpPr>
            <p:cNvPr id="263190" name="Rectangle 25"/>
            <p:cNvSpPr>
              <a:spLocks noChangeArrowheads="1"/>
            </p:cNvSpPr>
            <p:nvPr/>
          </p:nvSpPr>
          <p:spPr bwMode="auto">
            <a:xfrm>
              <a:off x="1655763" y="4627563"/>
              <a:ext cx="698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500">
                  <a:solidFill>
                    <a:srgbClr val="0000FF"/>
                  </a:solidFill>
                </a:rPr>
                <a:t>Promise</a:t>
              </a:r>
              <a:endParaRPr lang="en-US" altLang="en-US"/>
            </a:p>
          </p:txBody>
        </p:sp>
      </p:grpSp>
      <p:sp>
        <p:nvSpPr>
          <p:cNvPr id="263187" name="Rectangle 35"/>
          <p:cNvSpPr>
            <a:spLocks noChangeArrowheads="1"/>
          </p:cNvSpPr>
          <p:nvPr/>
        </p:nvSpPr>
        <p:spPr bwMode="auto">
          <a:xfrm>
            <a:off x="7610475"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CDB427EB-5B0C-F847-A730-71BA3EF73CD9}" type="slidenum">
              <a:rPr lang="en-GB" altLang="en-US">
                <a:solidFill>
                  <a:srgbClr val="000000"/>
                </a:solidFill>
                <a:ea typeface="ＭＳ Ｐゴシック" charset="-128"/>
              </a:rPr>
              <a:pPr eaLnBrk="1" hangingPunct="1">
                <a:buSzPct val="45000"/>
                <a:buFont typeface="StarSymbol" charset="0"/>
                <a:buNone/>
              </a:pPr>
              <a:t>42</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685800" y="503238"/>
            <a:ext cx="7772400" cy="838200"/>
          </a:xfrm>
        </p:spPr>
        <p:txBody>
          <a:bodyPr/>
          <a:lstStyle/>
          <a:p>
            <a:pPr eaLnBrk="1" hangingPunct="1"/>
            <a:r>
              <a:rPr lang="en-US" altLang="en-US" sz="4800"/>
              <a:t>Project Management Works</a:t>
            </a:r>
          </a:p>
        </p:txBody>
      </p:sp>
      <p:sp>
        <p:nvSpPr>
          <p:cNvPr id="265219" name="Rectangle 3"/>
          <p:cNvSpPr>
            <a:spLocks noGrp="1" noChangeArrowheads="1"/>
          </p:cNvSpPr>
          <p:nvPr>
            <p:ph type="body" idx="1"/>
          </p:nvPr>
        </p:nvSpPr>
        <p:spPr bwMode="auto">
          <a:xfrm>
            <a:off x="685800" y="2133600"/>
            <a:ext cx="77724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r>
              <a:rPr lang="en-US" altLang="en-US" sz="2400"/>
              <a:t>	When Practices, Systems and Leadership produce </a:t>
            </a:r>
            <a:r>
              <a:rPr lang="en-US" altLang="en-US" sz="2400" b="1"/>
              <a:t>coherent commitments</a:t>
            </a:r>
            <a:r>
              <a:rPr lang="en-US" altLang="en-US" sz="2400"/>
              <a:t> connecting the </a:t>
            </a:r>
            <a:r>
              <a:rPr lang="en-US" altLang="en-US" sz="2400" b="1"/>
              <a:t>promise of the project</a:t>
            </a:r>
            <a:r>
              <a:rPr lang="en-US" altLang="en-US" sz="2400"/>
              <a:t> to the work of specialists, and coordinates their actions.</a:t>
            </a:r>
          </a:p>
          <a:p>
            <a:pPr lvl="1" eaLnBrk="1" hangingPunct="1"/>
            <a:r>
              <a:rPr lang="en-US" altLang="en-US" sz="2000"/>
              <a:t>Creating predictable workflow within and between workgroups</a:t>
            </a:r>
          </a:p>
          <a:p>
            <a:pPr lvl="1" eaLnBrk="1" hangingPunct="1"/>
            <a:r>
              <a:rPr lang="en-US" altLang="en-US" sz="2000"/>
              <a:t>Allowing decisions to be delayed to the last responsible moment.</a:t>
            </a:r>
          </a:p>
          <a:p>
            <a:pPr lvl="1" eaLnBrk="1" hangingPunct="1"/>
            <a:r>
              <a:rPr lang="en-US" altLang="en-US" sz="2000"/>
              <a:t>Adjusting appropriately in the moment to increase value and reduce waste.</a:t>
            </a:r>
          </a:p>
        </p:txBody>
      </p:sp>
      <p:sp>
        <p:nvSpPr>
          <p:cNvPr id="265220" name="Rectangle 3"/>
          <p:cNvSpPr>
            <a:spLocks noChangeArrowheads="1"/>
          </p:cNvSpPr>
          <p:nvPr/>
        </p:nvSpPr>
        <p:spPr bwMode="auto">
          <a:xfrm>
            <a:off x="7610475"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3CE3F2D3-2CC9-C343-92E3-4EAE28B472A0}" type="slidenum">
              <a:rPr lang="en-GB" altLang="en-US">
                <a:solidFill>
                  <a:srgbClr val="000000"/>
                </a:solidFill>
                <a:ea typeface="ＭＳ Ｐゴシック" charset="-128"/>
              </a:rPr>
              <a:pPr eaLnBrk="1" hangingPunct="1">
                <a:buSzPct val="45000"/>
                <a:buFont typeface="StarSymbol" charset="0"/>
                <a:buNone/>
              </a:pPr>
              <a:t>43</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itle 3"/>
          <p:cNvSpPr>
            <a:spLocks noGrp="1"/>
          </p:cNvSpPr>
          <p:nvPr>
            <p:ph type="title"/>
          </p:nvPr>
        </p:nvSpPr>
        <p:spPr/>
        <p:txBody>
          <a:bodyPr/>
          <a:lstStyle/>
          <a:p>
            <a:r>
              <a:rPr lang="en-US" altLang="en-US">
                <a:solidFill>
                  <a:srgbClr val="FF9900"/>
                </a:solidFill>
                <a:ea typeface="ＭＳ Ｐゴシック" charset="-128"/>
              </a:rPr>
              <a:t>What are your takeaways from what you have heard about coordination and control?</a:t>
            </a:r>
          </a:p>
        </p:txBody>
      </p:sp>
      <p:sp>
        <p:nvSpPr>
          <p:cNvPr id="267267"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ＭＳ Ｐゴシック" charset="-128"/>
              </a:rPr>
              <a:t>…</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itle 1"/>
          <p:cNvSpPr>
            <a:spLocks noGrp="1"/>
          </p:cNvSpPr>
          <p:nvPr>
            <p:ph type="title"/>
          </p:nvPr>
        </p:nvSpPr>
        <p:spPr/>
        <p:txBody>
          <a:bodyPr/>
          <a:lstStyle/>
          <a:p>
            <a:r>
              <a:rPr lang="en-US" altLang="en-US">
                <a:solidFill>
                  <a:srgbClr val="FF9900"/>
                </a:solidFill>
                <a:ea typeface="ＭＳ Ｐゴシック" charset="-128"/>
              </a:rPr>
              <a:t>What questions have been provoked?</a:t>
            </a:r>
          </a:p>
        </p:txBody>
      </p:sp>
      <p:sp>
        <p:nvSpPr>
          <p:cNvPr id="268291"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FF"/>
                </a:solidFill>
                <a:ea typeface="ＭＳ Ｐゴシック" charset="-128"/>
              </a:rPr>
              <a:t>…</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517525" y="295275"/>
            <a:ext cx="7772400" cy="838200"/>
          </a:xfrm>
        </p:spPr>
        <p:txBody>
          <a:bodyPr/>
          <a:lstStyle/>
          <a:p>
            <a:pPr eaLnBrk="1" hangingPunct="1"/>
            <a:r>
              <a:rPr lang="en-US" altLang="en-US" sz="3200">
                <a:solidFill>
                  <a:srgbClr val="FFCC00"/>
                </a:solidFill>
                <a:ea typeface="ＭＳ Ｐゴシック" charset="-128"/>
              </a:rPr>
              <a:t>Project Management Works</a:t>
            </a:r>
          </a:p>
        </p:txBody>
      </p:sp>
      <p:sp>
        <p:nvSpPr>
          <p:cNvPr id="269315" name="Rectangle 3"/>
          <p:cNvSpPr>
            <a:spLocks noGrp="1" noChangeArrowheads="1"/>
          </p:cNvSpPr>
          <p:nvPr>
            <p:ph type="body" idx="1"/>
          </p:nvPr>
        </p:nvSpPr>
        <p:spPr bwMode="auto">
          <a:xfrm>
            <a:off x="542925" y="1395413"/>
            <a:ext cx="77724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r>
              <a:rPr lang="en-US" altLang="en-US" sz="2400">
                <a:ea typeface="ＭＳ Ｐゴシック" charset="-128"/>
              </a:rPr>
              <a:t>	When Practices, Systems and Leadership produce </a:t>
            </a:r>
            <a:r>
              <a:rPr lang="en-US" altLang="en-US" sz="2400" b="1">
                <a:ea typeface="ＭＳ Ｐゴシック" charset="-128"/>
              </a:rPr>
              <a:t>coherent commitments</a:t>
            </a:r>
            <a:r>
              <a:rPr lang="en-US" altLang="en-US" sz="2400">
                <a:ea typeface="ＭＳ Ｐゴシック" charset="-128"/>
              </a:rPr>
              <a:t> connecting the </a:t>
            </a:r>
            <a:r>
              <a:rPr lang="en-US" altLang="en-US" sz="2400" b="1">
                <a:ea typeface="ＭＳ Ｐゴシック" charset="-128"/>
              </a:rPr>
              <a:t>promise of the project</a:t>
            </a:r>
            <a:r>
              <a:rPr lang="en-US" altLang="en-US" sz="2400">
                <a:ea typeface="ＭＳ Ｐゴシック" charset="-128"/>
              </a:rPr>
              <a:t> to the work of specialists, and coordinates their actions.</a:t>
            </a:r>
          </a:p>
          <a:p>
            <a:pPr lvl="1" eaLnBrk="1" hangingPunct="1"/>
            <a:r>
              <a:rPr lang="en-US" altLang="en-US" sz="2000">
                <a:ea typeface="ＭＳ Ｐゴシック" charset="-128"/>
              </a:rPr>
              <a:t>Creating predictable workflow within and between workgroups</a:t>
            </a:r>
          </a:p>
          <a:p>
            <a:pPr lvl="1" eaLnBrk="1" hangingPunct="1"/>
            <a:r>
              <a:rPr lang="en-US" altLang="en-US" sz="2000">
                <a:ea typeface="ＭＳ Ｐゴシック" charset="-128"/>
              </a:rPr>
              <a:t>Allowing decisions to be delayed to the last responsible moment.</a:t>
            </a:r>
          </a:p>
          <a:p>
            <a:pPr lvl="1" eaLnBrk="1" hangingPunct="1"/>
            <a:r>
              <a:rPr lang="en-US" altLang="en-US" sz="2000">
                <a:ea typeface="ＭＳ Ｐゴシック" charset="-128"/>
              </a:rPr>
              <a:t>Adjusting appropriately in the moment to increase value and reduce waste.</a:t>
            </a:r>
            <a:endParaRPr lang="en-US" altLang="en-US" sz="2400">
              <a:ea typeface="ＭＳ Ｐゴシック" charset="-128"/>
            </a:endParaRPr>
          </a:p>
          <a:p>
            <a:pPr eaLnBrk="1" hangingPunct="1">
              <a:buFontTx/>
              <a:buNone/>
            </a:pPr>
            <a:r>
              <a:rPr lang="en-US" altLang="en-US" sz="2400" b="1">
                <a:ea typeface="ＭＳ Ｐゴシック" charset="-128"/>
              </a:rPr>
              <a:t>Taking responsibility for the details of production at each level the place to start.</a:t>
            </a:r>
          </a:p>
        </p:txBody>
      </p:sp>
      <p:sp>
        <p:nvSpPr>
          <p:cNvPr id="269316" name="Rectangle 3"/>
          <p:cNvSpPr>
            <a:spLocks noChangeArrowheads="1"/>
          </p:cNvSpPr>
          <p:nvPr/>
        </p:nvSpPr>
        <p:spPr bwMode="auto">
          <a:xfrm>
            <a:off x="7610475"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1558C355-4986-8146-BCE0-063A407AF770}" type="slidenum">
              <a:rPr lang="en-GB" altLang="en-US">
                <a:solidFill>
                  <a:srgbClr val="000000"/>
                </a:solidFill>
                <a:ea typeface="ＭＳ Ｐゴシック" charset="-128"/>
              </a:rPr>
              <a:pPr eaLnBrk="1" hangingPunct="1">
                <a:buSzPct val="45000"/>
                <a:buFont typeface="StarSymbol" charset="0"/>
                <a:buNone/>
              </a:pPr>
              <a:t>46</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title"/>
          </p:nvPr>
        </p:nvSpPr>
        <p:spPr/>
        <p:txBody>
          <a:bodyPr/>
          <a:lstStyle/>
          <a:p>
            <a:r>
              <a:rPr lang="en-US" altLang="en-US">
                <a:ea typeface="ＭＳ Ｐゴシック" charset="-128"/>
              </a:rPr>
              <a:t>BP ULSD Project Overview</a:t>
            </a:r>
          </a:p>
        </p:txBody>
      </p:sp>
      <p:sp>
        <p:nvSpPr>
          <p:cNvPr id="271363" name="Rectangle 8"/>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endParaRPr lang="en-US" altLang="en-US">
              <a:ea typeface="ＭＳ Ｐゴシック" charset="-128"/>
            </a:endParaRPr>
          </a:p>
        </p:txBody>
      </p:sp>
      <p:pic>
        <p:nvPicPr>
          <p:cNvPr id="271364" name="Picture 9" descr="P31036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0"/>
            <a:ext cx="9197975"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5" name="TextBox 4"/>
          <p:cNvSpPr txBox="1">
            <a:spLocks noChangeArrowheads="1"/>
          </p:cNvSpPr>
          <p:nvPr/>
        </p:nvSpPr>
        <p:spPr bwMode="auto">
          <a:xfrm>
            <a:off x="198438" y="198438"/>
            <a:ext cx="56626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solidFill>
                  <a:schemeClr val="bg1"/>
                </a:solidFill>
              </a:rPr>
              <a:t>Subcontractor Case: BMW Constructors</a:t>
            </a:r>
          </a:p>
          <a:p>
            <a:pPr eaLnBrk="1" hangingPunct="1"/>
            <a:r>
              <a:rPr lang="en-US" altLang="en-US">
                <a:solidFill>
                  <a:schemeClr val="bg1"/>
                </a:solidFill>
              </a:rPr>
              <a:t>BP Whiting Refinery Project</a:t>
            </a:r>
          </a:p>
        </p:txBody>
      </p:sp>
      <p:sp>
        <p:nvSpPr>
          <p:cNvPr id="271366" name="TextBox 2"/>
          <p:cNvSpPr txBox="1">
            <a:spLocks noChangeArrowheads="1"/>
          </p:cNvSpPr>
          <p:nvPr/>
        </p:nvSpPr>
        <p:spPr bwMode="auto">
          <a:xfrm>
            <a:off x="423863" y="6415088"/>
            <a:ext cx="2962275"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a:t>Courtesy of Strategic Project Solutions</a:t>
            </a:r>
          </a:p>
        </p:txBody>
      </p:sp>
      <p:sp>
        <p:nvSpPr>
          <p:cNvPr id="271367" name="Rectangle 6"/>
          <p:cNvSpPr>
            <a:spLocks noChangeArrowheads="1"/>
          </p:cNvSpPr>
          <p:nvPr/>
        </p:nvSpPr>
        <p:spPr bwMode="auto">
          <a:xfrm>
            <a:off x="7610475"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7875648E-792C-584B-88A2-51DDDAE310F2}" type="slidenum">
              <a:rPr lang="en-GB" altLang="en-US">
                <a:solidFill>
                  <a:srgbClr val="000000"/>
                </a:solidFill>
                <a:ea typeface="ＭＳ Ｐゴシック" charset="-128"/>
              </a:rPr>
              <a:pPr eaLnBrk="1" hangingPunct="1">
                <a:buSzPct val="45000"/>
                <a:buFont typeface="StarSymbol" charset="0"/>
                <a:buNone/>
              </a:pPr>
              <a:t>47</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Box 2"/>
          <p:cNvSpPr txBox="1">
            <a:spLocks noChangeArrowheads="1"/>
          </p:cNvSpPr>
          <p:nvPr/>
        </p:nvSpPr>
        <p:spPr bwMode="auto">
          <a:xfrm>
            <a:off x="423863" y="6415088"/>
            <a:ext cx="2962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a:t>Courtesy of Strategic Project Solutions</a:t>
            </a:r>
          </a:p>
        </p:txBody>
      </p:sp>
      <p:graphicFrame>
        <p:nvGraphicFramePr>
          <p:cNvPr id="5" name="Table 4"/>
          <p:cNvGraphicFramePr>
            <a:graphicFrameLocks noGrp="1"/>
          </p:cNvGraphicFramePr>
          <p:nvPr/>
        </p:nvGraphicFramePr>
        <p:xfrm>
          <a:off x="34925" y="803275"/>
          <a:ext cx="9109075" cy="4900613"/>
        </p:xfrm>
        <a:graphic>
          <a:graphicData uri="http://schemas.openxmlformats.org/drawingml/2006/table">
            <a:tbl>
              <a:tblPr/>
              <a:tblGrid>
                <a:gridCol w="2789238"/>
                <a:gridCol w="1004887"/>
                <a:gridCol w="896938"/>
                <a:gridCol w="1754187"/>
                <a:gridCol w="1392238"/>
                <a:gridCol w="1271587"/>
              </a:tblGrid>
              <a:tr h="450850">
                <a:tc gridSpan="6">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charset="0"/>
                          <a:ea typeface="ヒラギノ角ゴ Pro W3" charset="-128"/>
                        </a:rPr>
                        <a:t>COST CONTROL</a:t>
                      </a:r>
                      <a:r>
                        <a:rPr kumimoji="0" lang="en-US" altLang="en-US" sz="2400" b="0" i="0" u="none" strike="noStrike" cap="none" normalizeH="0" baseline="0">
                          <a:ln>
                            <a:noFill/>
                          </a:ln>
                          <a:solidFill>
                            <a:srgbClr val="FFFFFF"/>
                          </a:solidFill>
                          <a:effectLst/>
                          <a:latin typeface="Times New Roman" charset="0"/>
                          <a:ea typeface="ヒラギノ角ゴ Pro W3" charset="-128"/>
                        </a:rPr>
                        <a:t> </a:t>
                      </a:r>
                      <a:endParaRPr kumimoji="0" lang="en-US" altLang="en-US" sz="2400" b="1" i="0" u="none" strike="noStrike" cap="none" normalizeH="0" baseline="0">
                        <a:ln>
                          <a:noFill/>
                        </a:ln>
                        <a:solidFill>
                          <a:srgbClr val="FFFFFF"/>
                        </a:solidFill>
                        <a:effectLst/>
                        <a:latin typeface="Arial" charset="0"/>
                        <a:ea typeface="ヒラギノ角ゴ Pro W3" charset="-128"/>
                      </a:endParaRPr>
                    </a:p>
                  </a:txBody>
                  <a:tcPr marL="8925" marR="8925" marT="8925"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6969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018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FFFF"/>
                          </a:solidFill>
                          <a:effectLst/>
                          <a:latin typeface="Verdana" charset="0"/>
                          <a:ea typeface="ヒラギノ角ゴ Pro W3" charset="-128"/>
                        </a:rPr>
                        <a:t> </a:t>
                      </a:r>
                    </a:p>
                  </a:txBody>
                  <a:tcPr marL="8925" marR="8925" marT="89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rowSpan="3" gridSpan="2">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BP's APPROPRIATIONS BUDGET (SEE NOTES 1 &amp; 2) </a:t>
                      </a:r>
                    </a:p>
                  </a:txBody>
                  <a:tcPr marL="8925" marR="8925" marT="8925"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rowSpan="3" hMerge="1">
                  <a:txBody>
                    <a:bodyPr/>
                    <a:lstStyle/>
                    <a:p>
                      <a:endParaRPr lang="en-US"/>
                    </a:p>
                  </a:txBody>
                  <a:tcPr/>
                </a:tc>
                <a:tc rowSpan="3">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FORECAST ACTUAL @ COMPLETION (SEE NOTES 1, 2 &amp; 3) </a:t>
                      </a:r>
                    </a:p>
                  </a:txBody>
                  <a:tcPr marL="8925" marR="8925" marT="8925"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rowSpan="3" gridSpan="2">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FORECAST SAVINGS @ COMPLETION (SEE NOTES 1,3 &amp; 4) </a:t>
                      </a:r>
                    </a:p>
                  </a:txBody>
                  <a:tcPr marL="8925" marR="8925" marT="8925"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rowSpan="3" hMerge="1">
                  <a:txBody>
                    <a:bodyPr/>
                    <a:lstStyle/>
                    <a:p>
                      <a:endParaRPr lang="en-US"/>
                    </a:p>
                  </a:txBody>
                  <a:tcPr/>
                </a:tc>
              </a:tr>
              <a:tr h="239713">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800" b="1" i="0" u="none" strike="noStrike" cap="none" normalizeH="0" baseline="0">
                        <a:ln>
                          <a:noFill/>
                        </a:ln>
                        <a:solidFill>
                          <a:srgbClr val="FFFFFF"/>
                        </a:solidFill>
                        <a:effectLst/>
                        <a:latin typeface="Verdana" charset="0"/>
                        <a:ea typeface="ヒラギノ角ゴ Pro W3" charset="-128"/>
                      </a:endParaRPr>
                    </a:p>
                  </a:txBody>
                  <a:tcPr marL="8925" marR="8925" marT="8925" marB="0" anchor="b" horzOverflow="overflow">
                    <a:lnL>
                      <a:noFill/>
                    </a:lnL>
                    <a:lnR>
                      <a:noFill/>
                    </a:lnR>
                    <a:lnT>
                      <a:noFill/>
                    </a:lnT>
                    <a:lnB>
                      <a:noFill/>
                    </a:lnB>
                    <a:lnTlToBr>
                      <a:noFill/>
                    </a:lnTlToBr>
                    <a:lnBlToTr>
                      <a:noFill/>
                    </a:lnBlToTr>
                    <a:noFill/>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r>
              <a:tr h="239713">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800" b="1" i="0" u="none" strike="noStrike" cap="none" normalizeH="0" baseline="0">
                        <a:ln>
                          <a:noFill/>
                        </a:ln>
                        <a:solidFill>
                          <a:srgbClr val="FFFFFF"/>
                        </a:solidFill>
                        <a:effectLst/>
                        <a:latin typeface="Verdana" charset="0"/>
                        <a:ea typeface="ヒラギノ角ゴ Pro W3" charset="-128"/>
                      </a:endParaRPr>
                    </a:p>
                  </a:txBody>
                  <a:tcPr marL="8925" marR="8925" marT="8925" marB="0" anchor="b" horzOverflow="overflow">
                    <a:lnL>
                      <a:noFill/>
                    </a:lnL>
                    <a:lnR>
                      <a:noFill/>
                    </a:lnR>
                    <a:lnT>
                      <a:noFill/>
                    </a:lnT>
                    <a:lnB>
                      <a:noFill/>
                    </a:lnB>
                    <a:lnTlToBr>
                      <a:noFill/>
                    </a:lnTlToBr>
                    <a:lnBlToTr>
                      <a:noFill/>
                    </a:lnBlToTr>
                    <a:noFill/>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r>
              <a:tr h="303213">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Direct Labor</a:t>
                      </a:r>
                    </a:p>
                  </a:txBody>
                  <a:tcPr marL="8925" marR="8925" marT="8925" marB="0" anchor="b" horzOverflow="overflow">
                    <a:lnL>
                      <a:noFill/>
                    </a:lnL>
                    <a:lnR>
                      <a:noFill/>
                    </a:lnR>
                    <a:lnT>
                      <a:noFill/>
                    </a:lnT>
                    <a:lnB>
                      <a:noFill/>
                    </a:lnB>
                    <a:lnTlToBr>
                      <a:noFill/>
                    </a:lnTlToBr>
                    <a:lnBlToTr>
                      <a:noFill/>
                    </a:lnBlToTr>
                    <a:noFill/>
                  </a:tcPr>
                </a:tc>
                <a:tc gridSpan="2">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$20,000,000 </a:t>
                      </a:r>
                    </a:p>
                  </a:txBody>
                  <a:tcPr marL="8925" marR="8925" marT="8925" marB="0" anchor="b"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$15,400,000 </a:t>
                      </a:r>
                    </a:p>
                  </a:txBody>
                  <a:tcPr marL="8925" marR="8925" marT="8925" marB="0" anchor="b"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$4,600,000 </a:t>
                      </a:r>
                    </a:p>
                  </a:txBody>
                  <a:tcPr marL="8925" marR="8925" marT="8925" marB="0" anchor="b"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23%</a:t>
                      </a:r>
                    </a:p>
                  </a:txBody>
                  <a:tcPr marL="8925" marR="8925" marT="8925" marB="0" anchor="b" horzOverflow="overflow">
                    <a:lnL>
                      <a:noFill/>
                    </a:lnL>
                    <a:lnR>
                      <a:noFill/>
                    </a:lnR>
                    <a:lnT>
                      <a:noFill/>
                    </a:lnT>
                    <a:lnB>
                      <a:noFill/>
                    </a:lnB>
                    <a:lnTlToBr>
                      <a:noFill/>
                    </a:lnTlToBr>
                    <a:lnBlToTr>
                      <a:noFill/>
                    </a:lnBlToTr>
                    <a:noFill/>
                  </a:tcPr>
                </a:tc>
              </a:tr>
              <a:tr h="1039813">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Indirect Labor, Misc. Material &amp; Supplies, Management &amp; Support Staff Expense, Implementation Support</a:t>
                      </a:r>
                      <a:r>
                        <a:rPr kumimoji="0" lang="en-US" altLang="en-US" sz="1400" b="1" i="0" u="none" strike="noStrike" cap="none" normalizeH="0" baseline="0">
                          <a:ln>
                            <a:noFill/>
                          </a:ln>
                          <a:solidFill>
                            <a:srgbClr val="FFFFFF"/>
                          </a:solidFill>
                          <a:effectLst/>
                          <a:latin typeface="Times New Roman" charset="0"/>
                          <a:ea typeface="ヒラギノ角ゴ Pro W3" charset="-128"/>
                        </a:rPr>
                        <a:t> </a:t>
                      </a:r>
                      <a:endParaRPr kumimoji="0" lang="en-US" altLang="en-US" sz="1400" b="1" i="0" u="none" strike="noStrike" cap="none" normalizeH="0" baseline="0">
                        <a:ln>
                          <a:noFill/>
                        </a:ln>
                        <a:solidFill>
                          <a:srgbClr val="FFFFFF"/>
                        </a:solidFill>
                        <a:effectLst/>
                        <a:latin typeface="Arial"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gridSpan="2">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$22,000,000 </a:t>
                      </a:r>
                    </a:p>
                  </a:txBody>
                  <a:tcPr marL="8925" marR="8925" marT="8925"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$21,140,000 </a:t>
                      </a:r>
                    </a:p>
                  </a:txBody>
                  <a:tcPr marL="8925" marR="8925" marT="8925"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$860,000 </a:t>
                      </a:r>
                    </a:p>
                  </a:txBody>
                  <a:tcPr marL="8925" marR="8925" marT="8925"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4%</a:t>
                      </a:r>
                    </a:p>
                  </a:txBody>
                  <a:tcPr marL="8925" marR="8925" marT="8925"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303213">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TOTAL COST</a:t>
                      </a:r>
                      <a:r>
                        <a:rPr kumimoji="0" lang="en-US" altLang="en-US" sz="1400" b="1" i="0" u="none" strike="noStrike" cap="none" normalizeH="0" baseline="0">
                          <a:ln>
                            <a:noFill/>
                          </a:ln>
                          <a:solidFill>
                            <a:srgbClr val="FFFFFF"/>
                          </a:solidFill>
                          <a:effectLst/>
                          <a:latin typeface="Times New Roman" charset="0"/>
                          <a:ea typeface="ヒラギノ角ゴ Pro W3" charset="-128"/>
                        </a:rPr>
                        <a:t> </a:t>
                      </a:r>
                      <a:endParaRPr kumimoji="0" lang="en-US" altLang="en-US" sz="1400" b="1" i="0" u="none" strike="noStrike" cap="none" normalizeH="0" baseline="0">
                        <a:ln>
                          <a:noFill/>
                        </a:ln>
                        <a:solidFill>
                          <a:srgbClr val="FFFFFF"/>
                        </a:solidFill>
                        <a:effectLst/>
                        <a:latin typeface="Arial"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gridSpan="2">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$42,000,000 </a:t>
                      </a:r>
                    </a:p>
                  </a:txBody>
                  <a:tcPr marL="8925" marR="8925" marT="8925" marB="0" anchor="ctr" horzOverflow="overflow">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$36,540,000 </a:t>
                      </a:r>
                    </a:p>
                  </a:txBody>
                  <a:tcPr marL="8925" marR="8925" marT="8925" marB="0" anchor="ctr" horzOverflow="overflow">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$5,460,000 </a:t>
                      </a:r>
                    </a:p>
                  </a:txBody>
                  <a:tcPr marL="8925" marR="8925" marT="8925" marB="0" anchor="ctr" horzOverflow="overflow">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13%</a:t>
                      </a:r>
                    </a:p>
                  </a:txBody>
                  <a:tcPr marL="8925" marR="8925" marT="8925" marB="0" anchor="ctr" horzOverflow="overflow">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25558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Verdana" charset="0"/>
                        <a:ea typeface="ヒラギノ角ゴ Pro W3" charset="-128"/>
                      </a:endParaRPr>
                    </a:p>
                  </a:txBody>
                  <a:tcPr marL="8925" marR="8925" marT="8925" marB="0" anchor="b" horzOverflow="overflow">
                    <a:lnL>
                      <a:noFill/>
                    </a:lnL>
                    <a:lnR>
                      <a:noFill/>
                    </a:lnR>
                    <a:lnT>
                      <a:noFill/>
                    </a:lnT>
                    <a:lnB>
                      <a:noFill/>
                    </a:lnB>
                    <a:lnTlToBr>
                      <a:noFill/>
                    </a:lnTlToBr>
                    <a:lnBlToTr>
                      <a:noFill/>
                    </a:lnBlToTr>
                    <a:noFill/>
                  </a:tcPr>
                </a:tc>
                <a:tc gridSpan="2">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FFFFFF"/>
                          </a:solidFill>
                          <a:effectLst/>
                          <a:latin typeface="Arial" charset="0"/>
                          <a:ea typeface="ヒラギノ角ゴ Pro W3" charset="-128"/>
                        </a:rPr>
                        <a:t> </a:t>
                      </a:r>
                    </a:p>
                  </a:txBody>
                  <a:tcPr marL="8925" marR="8925" marT="8925" marB="0" anchor="b" horzOverflow="overflow">
                    <a:lnL>
                      <a:noFill/>
                    </a:lnL>
                    <a:lnR>
                      <a:noFill/>
                    </a:lnR>
                    <a:lnT w="190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Verdana" charset="0"/>
                          <a:ea typeface="ヒラギノ角ゴ Pro W3" charset="-128"/>
                        </a:rPr>
                        <a:t> </a:t>
                      </a:r>
                    </a:p>
                  </a:txBody>
                  <a:tcPr marL="8925" marR="8925" marT="8925" marB="0" anchor="b" horzOverflow="overflow">
                    <a:lnL>
                      <a:noFill/>
                    </a:lnL>
                    <a:lnR>
                      <a:noFill/>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Verdana" charset="0"/>
                          <a:ea typeface="ヒラギノ角ゴ Pro W3" charset="-128"/>
                        </a:rPr>
                        <a:t> </a:t>
                      </a:r>
                    </a:p>
                  </a:txBody>
                  <a:tcPr marL="8925" marR="8925" marT="8925" marB="0" anchor="b" horzOverflow="overflow">
                    <a:lnL>
                      <a:noFill/>
                    </a:lnL>
                    <a:lnR>
                      <a:noFill/>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Verdana" charset="0"/>
                          <a:ea typeface="ヒラギノ角ゴ Pro W3" charset="-128"/>
                        </a:rPr>
                        <a:t> </a:t>
                      </a:r>
                    </a:p>
                  </a:txBody>
                  <a:tcPr marL="8925" marR="8925" marT="8925" marB="0" anchor="b" horzOverflow="overflow">
                    <a:lnL>
                      <a:noFill/>
                    </a:lnL>
                    <a:lnR>
                      <a:noFill/>
                    </a:lnR>
                    <a:lnT w="19050" cap="flat" cmpd="sng" algn="ctr">
                      <a:solidFill>
                        <a:srgbClr val="000000"/>
                      </a:solidFill>
                      <a:prstDash val="solid"/>
                      <a:round/>
                      <a:headEnd type="none" w="med" len="med"/>
                      <a:tailEnd type="none" w="med" len="med"/>
                    </a:lnT>
                    <a:lnB>
                      <a:noFill/>
                    </a:lnB>
                    <a:lnTlToBr>
                      <a:noFill/>
                    </a:lnTlToBr>
                    <a:lnBlToTr>
                      <a:noFill/>
                    </a:lnBlToTr>
                    <a:noFill/>
                  </a:tcPr>
                </a:tc>
              </a:tr>
              <a:tr h="347663">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400" b="1" i="0" u="sng" strike="noStrike" cap="none" normalizeH="0" baseline="0">
                          <a:ln>
                            <a:noFill/>
                          </a:ln>
                          <a:solidFill>
                            <a:srgbClr val="FFFFFF"/>
                          </a:solidFill>
                          <a:effectLst/>
                          <a:latin typeface="Arial" charset="0"/>
                          <a:ea typeface="ヒラギノ角ゴ Pro W3" charset="-128"/>
                        </a:rPr>
                        <a:t>NOTES</a:t>
                      </a:r>
                      <a:r>
                        <a:rPr kumimoji="0" lang="en-US" altLang="en-US" sz="1400" b="1" i="0" u="none" strike="noStrike" cap="none" normalizeH="0" baseline="0">
                          <a:ln>
                            <a:noFill/>
                          </a:ln>
                          <a:solidFill>
                            <a:srgbClr val="FFFFFF"/>
                          </a:solidFill>
                          <a:effectLst/>
                          <a:latin typeface="Times New Roman" charset="0"/>
                          <a:ea typeface="ヒラギノ角ゴ Pro W3" charset="-128"/>
                        </a:rPr>
                        <a:t> </a:t>
                      </a:r>
                      <a:endParaRPr kumimoji="0" lang="en-US" altLang="en-US" sz="1400" b="1" i="0" u="sng" strike="noStrike" cap="none" normalizeH="0" baseline="0">
                        <a:ln>
                          <a:noFill/>
                        </a:ln>
                        <a:solidFill>
                          <a:srgbClr val="FFFFFF"/>
                        </a:solidFill>
                        <a:effectLst/>
                        <a:latin typeface="Arial"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gridSpan="2">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FFFFFF"/>
                        </a:solidFill>
                        <a:effectLst/>
                        <a:latin typeface="Arial"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Verdana"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Verdana"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Verdana" charset="0"/>
                        <a:ea typeface="ヒラギノ角ゴ Pro W3" charset="-128"/>
                      </a:endParaRPr>
                    </a:p>
                  </a:txBody>
                  <a:tcPr marL="8925" marR="8925" marT="8925" marB="0" anchor="b" horzOverflow="overflow">
                    <a:lnL>
                      <a:noFill/>
                    </a:lnL>
                    <a:lnR>
                      <a:noFill/>
                    </a:lnR>
                    <a:lnT>
                      <a:noFill/>
                    </a:lnT>
                    <a:lnB>
                      <a:noFill/>
                    </a:lnB>
                    <a:lnTlToBr>
                      <a:noFill/>
                    </a:lnTlToBr>
                    <a:lnBlToTr>
                      <a:noFill/>
                    </a:lnBlToTr>
                    <a:noFill/>
                  </a:tcPr>
                </a:tc>
              </a:tr>
              <a:tr h="347663">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1) Base Scope</a:t>
                      </a:r>
                      <a:r>
                        <a:rPr kumimoji="0" lang="en-US" altLang="en-US" sz="1400" b="1" i="0" u="none" strike="noStrike" cap="none" normalizeH="0" baseline="0">
                          <a:ln>
                            <a:noFill/>
                          </a:ln>
                          <a:solidFill>
                            <a:srgbClr val="FFFFFF"/>
                          </a:solidFill>
                          <a:effectLst/>
                          <a:latin typeface="Times New Roman" charset="0"/>
                          <a:ea typeface="ヒラギノ角ゴ Pro W3" charset="-128"/>
                        </a:rPr>
                        <a:t> </a:t>
                      </a:r>
                      <a:endParaRPr kumimoji="0" lang="en-US" altLang="en-US" sz="1400" b="1" i="0" u="none" strike="noStrike" cap="none" normalizeH="0" baseline="0">
                        <a:ln>
                          <a:noFill/>
                        </a:ln>
                        <a:solidFill>
                          <a:srgbClr val="FFFFFF"/>
                        </a:solidFill>
                        <a:effectLst/>
                        <a:latin typeface="Arial"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gridSpan="2">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FFFFFF"/>
                        </a:solidFill>
                        <a:effectLst/>
                        <a:latin typeface="Arial"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Verdana"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Verdana"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Verdana" charset="0"/>
                        <a:ea typeface="ヒラギノ角ゴ Pro W3" charset="-128"/>
                      </a:endParaRPr>
                    </a:p>
                  </a:txBody>
                  <a:tcPr marL="8925" marR="8925" marT="8925" marB="0" anchor="b" horzOverflow="overflow">
                    <a:lnL>
                      <a:noFill/>
                    </a:lnL>
                    <a:lnR>
                      <a:noFill/>
                    </a:lnR>
                    <a:lnT>
                      <a:noFill/>
                    </a:lnT>
                    <a:lnB>
                      <a:noFill/>
                    </a:lnB>
                    <a:lnTlToBr>
                      <a:noFill/>
                    </a:lnTlToBr>
                    <a:lnBlToTr>
                      <a:noFill/>
                    </a:lnBlToTr>
                    <a:noFill/>
                  </a:tcPr>
                </a:tc>
              </a:tr>
              <a:tr h="330200">
                <a:tc gridSpan="5">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2) Does NOT include Implementation Support Investment of $400,000</a:t>
                      </a:r>
                      <a:r>
                        <a:rPr kumimoji="0" lang="en-US" altLang="en-US" sz="1400" b="1" i="0" u="none" strike="noStrike" cap="none" normalizeH="0" baseline="0">
                          <a:ln>
                            <a:noFill/>
                          </a:ln>
                          <a:solidFill>
                            <a:srgbClr val="FFFFFF"/>
                          </a:solidFill>
                          <a:effectLst/>
                          <a:latin typeface="Times New Roman" charset="0"/>
                          <a:ea typeface="ヒラギノ角ゴ Pro W3" charset="-128"/>
                        </a:rPr>
                        <a:t> </a:t>
                      </a:r>
                      <a:endParaRPr kumimoji="0" lang="en-US" altLang="en-US" sz="1400" b="1" i="0" u="none" strike="noStrike" cap="none" normalizeH="0" baseline="0">
                        <a:ln>
                          <a:noFill/>
                        </a:ln>
                        <a:solidFill>
                          <a:srgbClr val="FFFFFF"/>
                        </a:solidFill>
                        <a:effectLst/>
                        <a:latin typeface="Arial"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Verdana" charset="0"/>
                        <a:ea typeface="ヒラギノ角ゴ Pro W3" charset="-128"/>
                      </a:endParaRPr>
                    </a:p>
                  </a:txBody>
                  <a:tcPr marL="8925" marR="8925" marT="8925" marB="0" anchor="b" horzOverflow="overflow">
                    <a:lnL>
                      <a:noFill/>
                    </a:lnL>
                    <a:lnR>
                      <a:noFill/>
                    </a:lnR>
                    <a:lnT>
                      <a:noFill/>
                    </a:lnT>
                    <a:lnB>
                      <a:noFill/>
                    </a:lnB>
                    <a:lnTlToBr>
                      <a:noFill/>
                    </a:lnTlToBr>
                    <a:lnBlToTr>
                      <a:noFill/>
                    </a:lnBlToTr>
                    <a:noFill/>
                  </a:tcPr>
                </a:tc>
              </a:tr>
              <a:tr h="330200">
                <a:tc gridSpan="5">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3) Includes actual Implementation Support Investment of ~ $400,000</a:t>
                      </a:r>
                      <a:r>
                        <a:rPr kumimoji="0" lang="en-US" altLang="en-US" sz="1400" b="1" i="0" u="none" strike="noStrike" cap="none" normalizeH="0" baseline="0">
                          <a:ln>
                            <a:noFill/>
                          </a:ln>
                          <a:solidFill>
                            <a:srgbClr val="FFFFFF"/>
                          </a:solidFill>
                          <a:effectLst/>
                          <a:latin typeface="Times New Roman" charset="0"/>
                          <a:ea typeface="ヒラギノ角ゴ Pro W3" charset="-128"/>
                        </a:rPr>
                        <a:t> </a:t>
                      </a:r>
                      <a:endParaRPr kumimoji="0" lang="en-US" altLang="en-US" sz="1400" b="1" i="0" u="none" strike="noStrike" cap="none" normalizeH="0" baseline="0">
                        <a:ln>
                          <a:noFill/>
                        </a:ln>
                        <a:solidFill>
                          <a:srgbClr val="FFFFFF"/>
                        </a:solidFill>
                        <a:effectLst/>
                        <a:latin typeface="Arial"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Verdana" charset="0"/>
                        <a:ea typeface="ヒラギノ角ゴ Pro W3" charset="-128"/>
                      </a:endParaRPr>
                    </a:p>
                  </a:txBody>
                  <a:tcPr marL="8925" marR="8925" marT="8925" marB="0" anchor="b" horzOverflow="overflow">
                    <a:lnL>
                      <a:noFill/>
                    </a:lnL>
                    <a:lnR>
                      <a:noFill/>
                    </a:lnR>
                    <a:lnT>
                      <a:noFill/>
                    </a:lnT>
                    <a:lnB>
                      <a:noFill/>
                    </a:lnB>
                    <a:lnTlToBr>
                      <a:noFill/>
                    </a:lnTlToBr>
                    <a:lnBlToTr>
                      <a:noFill/>
                    </a:lnBlToTr>
                    <a:noFill/>
                  </a:tcPr>
                </a:tc>
              </a:tr>
              <a:tr h="330200">
                <a:tc gridSpan="2">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charset="0"/>
                          <a:ea typeface="ヒラギノ角ゴ Pro W3" charset="-128"/>
                        </a:rPr>
                        <a:t>4) at 85% Complete</a:t>
                      </a:r>
                      <a:r>
                        <a:rPr kumimoji="0" lang="en-US" altLang="en-US" sz="1400" b="1" i="0" u="none" strike="noStrike" cap="none" normalizeH="0" baseline="0">
                          <a:ln>
                            <a:noFill/>
                          </a:ln>
                          <a:solidFill>
                            <a:srgbClr val="FFFFFF"/>
                          </a:solidFill>
                          <a:effectLst/>
                          <a:latin typeface="Times New Roman" charset="0"/>
                          <a:ea typeface="ヒラギノ角ゴ Pro W3" charset="-128"/>
                        </a:rPr>
                        <a:t> </a:t>
                      </a:r>
                      <a:endParaRPr kumimoji="0" lang="en-US" altLang="en-US" sz="1400" b="1" i="0" u="none" strike="noStrike" cap="none" normalizeH="0" baseline="0">
                        <a:ln>
                          <a:noFill/>
                        </a:ln>
                        <a:solidFill>
                          <a:srgbClr val="FFFFFF"/>
                        </a:solidFill>
                        <a:effectLst/>
                        <a:latin typeface="Arial"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Verdana"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Verdana"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Verdana" charset="0"/>
                        <a:ea typeface="ヒラギノ角ゴ Pro W3" charset="-128"/>
                      </a:endParaRPr>
                    </a:p>
                  </a:txBody>
                  <a:tcPr marL="8925" marR="8925" marT="8925"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Verdana" charset="0"/>
                        <a:ea typeface="ヒラギノ角ゴ Pro W3" charset="-128"/>
                      </a:endParaRPr>
                    </a:p>
                  </a:txBody>
                  <a:tcPr marL="8925" marR="8925" marT="8925" marB="0" anchor="b" horzOverflow="overflow">
                    <a:lnL>
                      <a:noFill/>
                    </a:lnL>
                    <a:lnR>
                      <a:noFill/>
                    </a:lnR>
                    <a:lnT>
                      <a:noFill/>
                    </a:lnT>
                    <a:lnB>
                      <a:noFill/>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465" name="Group 249"/>
          <p:cNvGraphicFramePr>
            <a:graphicFrameLocks noGrp="1"/>
          </p:cNvGraphicFramePr>
          <p:nvPr/>
        </p:nvGraphicFramePr>
        <p:xfrm>
          <a:off x="0" y="277813"/>
          <a:ext cx="9144000" cy="5359400"/>
        </p:xfrm>
        <a:graphic>
          <a:graphicData uri="http://schemas.openxmlformats.org/drawingml/2006/table">
            <a:tbl>
              <a:tblPr/>
              <a:tblGrid>
                <a:gridCol w="208280"/>
                <a:gridCol w="1347787"/>
                <a:gridCol w="3557588"/>
                <a:gridCol w="2352675"/>
                <a:gridCol w="1470025"/>
                <a:gridCol w="208280"/>
              </a:tblGrid>
              <a:tr h="4191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charset="0"/>
                          <a:ea typeface="ヒラギノ角ゴ Pro W3" charset="-128"/>
                        </a:rPr>
                        <a:t> </a:t>
                      </a:r>
                      <a:endParaRPr kumimoji="0" lang="en-US" altLang="en-US" sz="3200" b="0" i="0" u="none" strike="noStrike" cap="none" normalizeH="0" baseline="0">
                        <a:ln>
                          <a:noFill/>
                        </a:ln>
                        <a:solidFill>
                          <a:srgbClr val="000000"/>
                        </a:solidFill>
                        <a:effectLst/>
                        <a:latin typeface="Times New Roman" charset="0"/>
                        <a:ea typeface="ヒラギノ角ゴ Pro W3" charset="-128"/>
                      </a:endParaRPr>
                    </a:p>
                  </a:txBody>
                  <a:tcPr anchor="b"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69696"/>
                    </a:solidFill>
                  </a:tcPr>
                </a:tc>
                <a:tc gridSpan="4">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Arial" charset="0"/>
                          <a:ea typeface="ヒラギノ角ゴ Pro W3" charset="-128"/>
                        </a:rPr>
                        <a:t>CRAFT BUY-IN and PRODUCTIVITY</a:t>
                      </a:r>
                      <a:endParaRPr kumimoji="0" lang="en-US" altLang="en-US" sz="3200" b="0" i="0" u="none" strike="noStrike" cap="none" normalizeH="0" baseline="0">
                        <a:ln>
                          <a:noFill/>
                        </a:ln>
                        <a:solidFill>
                          <a:srgbClr val="000000"/>
                        </a:solidFill>
                        <a:effectLst/>
                        <a:latin typeface="Times New Roman" charset="0"/>
                        <a:ea typeface="ヒラギノ角ゴ Pro W3" charset="-128"/>
                      </a:endParaRPr>
                    </a:p>
                  </a:txBody>
                  <a:tcPr anchor="b"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69696"/>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charset="0"/>
                          <a:ea typeface="ヒラギノ角ゴ Pro W3" charset="-128"/>
                        </a:rPr>
                        <a:t> </a:t>
                      </a:r>
                      <a:endParaRPr kumimoji="0" lang="en-US" altLang="en-US" sz="3200" b="0" i="0" u="none" strike="noStrike" cap="none" normalizeH="0" baseline="0">
                        <a:ln>
                          <a:noFill/>
                        </a:ln>
                        <a:solidFill>
                          <a:srgbClr val="000000"/>
                        </a:solidFill>
                        <a:effectLst/>
                        <a:latin typeface="Times New Roman" charset="0"/>
                        <a:ea typeface="ヒラギノ角ゴ Pro W3" charset="-128"/>
                      </a:endParaRPr>
                    </a:p>
                  </a:txBody>
                  <a:tcPr anchor="b"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69696"/>
                    </a:solidFill>
                  </a:tcPr>
                </a:tc>
              </a:tr>
              <a:tr h="614363">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Times New Roman" charset="0"/>
                        <a:ea typeface="ヒラギノ角ゴ Pro W3" charset="-128"/>
                      </a:endParaRPr>
                    </a:p>
                  </a:txBody>
                  <a:tcPr anchor="b" horzOverflow="overflow">
                    <a:lnL w="254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rowSpan="4">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sng" strike="noStrike" cap="none" normalizeH="0" baseline="0">
                          <a:ln>
                            <a:noFill/>
                          </a:ln>
                          <a:solidFill>
                            <a:schemeClr val="tx1"/>
                          </a:solidFill>
                          <a:effectLst/>
                          <a:latin typeface="Arial" charset="0"/>
                          <a:ea typeface="ヒラギノ角ゴ Pro W3" charset="-128"/>
                        </a:rPr>
                        <a:t>LEVEL OF BUY-IN</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rowSpan="4">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sng" strike="noStrike" cap="none" normalizeH="0" baseline="0">
                          <a:ln>
                            <a:noFill/>
                          </a:ln>
                          <a:solidFill>
                            <a:schemeClr val="tx1"/>
                          </a:solidFill>
                          <a:effectLst/>
                          <a:latin typeface="Arial" charset="0"/>
                          <a:ea typeface="ヒラギノ角ゴ Pro W3" charset="-128"/>
                        </a:rPr>
                        <a:t>CRAFT/SCOPE</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rowSpan="4">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charset="0"/>
                          <a:ea typeface="ヒラギノ角ゴ Pro W3" charset="-128"/>
                        </a:rPr>
                        <a:t>DIRECT LABOR</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charset="0"/>
                          <a:ea typeface="ヒラギノ角ゴ Pro W3" charset="-128"/>
                        </a:rPr>
                        <a:t>JOB-TO-DATE</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sng" strike="noStrike" cap="none" normalizeH="0" baseline="0">
                          <a:ln>
                            <a:noFill/>
                          </a:ln>
                          <a:solidFill>
                            <a:schemeClr val="tx1"/>
                          </a:solidFill>
                          <a:effectLst/>
                          <a:latin typeface="Arial" charset="0"/>
                          <a:ea typeface="ヒラギノ角ゴ Pro W3" charset="-128"/>
                        </a:rPr>
                        <a:t>PRODUCTIVITY</a:t>
                      </a:r>
                      <a:r>
                        <a:rPr kumimoji="0" lang="en-US" altLang="en-US" sz="1600" b="1" i="0" u="sng" strike="noStrike" cap="none" normalizeH="0" baseline="30000">
                          <a:ln>
                            <a:noFill/>
                          </a:ln>
                          <a:solidFill>
                            <a:schemeClr val="tx1"/>
                          </a:solidFill>
                          <a:effectLst/>
                          <a:latin typeface="Arial" charset="0"/>
                          <a:ea typeface="ヒラギノ角ゴ Pro W3" charset="-128"/>
                        </a:rPr>
                        <a:t>1</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rowSpan="4">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charset="0"/>
                          <a:ea typeface="ヒラギノ角ゴ Pro W3" charset="-128"/>
                        </a:rPr>
                        <a:t>JOB-TO-DATE OR</a:t>
                      </a:r>
                      <a:endParaRPr kumimoji="0" lang="en-US" altLang="en-US" sz="1600" b="0" i="0" u="none" strike="noStrike" cap="none" normalizeH="0" baseline="0">
                        <a:ln>
                          <a:noFill/>
                        </a:ln>
                        <a:solidFill>
                          <a:srgbClr val="FFFFFF"/>
                        </a:solidFill>
                        <a:effectLst/>
                        <a:latin typeface="Times New Roman" charset="0"/>
                        <a:ea typeface="ヒラギノ角ゴ Pro W3" charset="-128"/>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charset="0"/>
                          <a:ea typeface="ヒラギノ角ゴ Pro W3" charset="-128"/>
                        </a:rPr>
                        <a:t>FORECAST</a:t>
                      </a:r>
                      <a:endParaRPr kumimoji="0" lang="en-US" altLang="en-US" sz="1600" b="0" i="0" u="none" strike="noStrike" cap="none" normalizeH="0" baseline="0">
                        <a:ln>
                          <a:noFill/>
                        </a:ln>
                        <a:solidFill>
                          <a:srgbClr val="FFFFFF"/>
                        </a:solidFill>
                        <a:effectLst/>
                        <a:latin typeface="Times New Roman" charset="0"/>
                        <a:ea typeface="ヒラギノ角ゴ Pro W3" charset="-128"/>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charset="0"/>
                          <a:ea typeface="ヒラギノ角ゴ Pro W3" charset="-128"/>
                        </a:rPr>
                        <a:t>SAVINGS/</a:t>
                      </a:r>
                      <a:endParaRPr kumimoji="0" lang="en-US" altLang="en-US" sz="1600" b="0" i="0" u="none" strike="noStrike" cap="none" normalizeH="0" baseline="0">
                        <a:ln>
                          <a:noFill/>
                        </a:ln>
                        <a:solidFill>
                          <a:srgbClr val="FFFFFF"/>
                        </a:solidFill>
                        <a:effectLst/>
                        <a:latin typeface="Times New Roman" charset="0"/>
                        <a:ea typeface="ヒラギノ角ゴ Pro W3" charset="-128"/>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sng" strike="noStrike" cap="none" normalizeH="0" baseline="0">
                          <a:ln>
                            <a:noFill/>
                          </a:ln>
                          <a:solidFill>
                            <a:srgbClr val="FFFFFF"/>
                          </a:solidFill>
                          <a:effectLst/>
                          <a:latin typeface="Arial" charset="0"/>
                          <a:ea typeface="ヒラギノ角ゴ Pro W3" charset="-128"/>
                        </a:rPr>
                        <a:t>OVERRUN</a:t>
                      </a:r>
                      <a:endParaRPr kumimoji="0" lang="en-US" altLang="en-US" sz="1600" b="0" i="0" u="none" strike="noStrike" cap="none" normalizeH="0" baseline="0">
                        <a:ln>
                          <a:noFill/>
                        </a:ln>
                        <a:solidFill>
                          <a:srgbClr val="FFFFFF"/>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ヒラギノ角ゴ Pro W3" charset="-128"/>
                      </a:endParaRPr>
                    </a:p>
                  </a:txBody>
                  <a:tcPr anchor="b" horzOverflow="overflow">
                    <a:lnL>
                      <a:noFill/>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614363">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Times New Roman" charset="0"/>
                        <a:ea typeface="ヒラギノ角ゴ Pro W3" charset="-128"/>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ヒラギノ角ゴ Pro W3" charset="-128"/>
                      </a:endParaRPr>
                    </a:p>
                  </a:txBody>
                  <a:tcPr anchor="b"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r>
              <a:tr h="3556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Times New Roman" charset="0"/>
                        <a:ea typeface="ヒラギノ角ゴ Pro W3" charset="-128"/>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ヒラギノ角ゴ Pro W3" charset="-128"/>
                      </a:endParaRPr>
                    </a:p>
                  </a:txBody>
                  <a:tcPr anchor="b"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r>
              <a:tr h="238125">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Times New Roman" charset="0"/>
                        <a:ea typeface="ヒラギノ角ゴ Pro W3" charset="-128"/>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ヒラギノ角ゴ Pro W3" charset="-128"/>
                      </a:endParaRPr>
                    </a:p>
                  </a:txBody>
                  <a:tcPr anchor="b"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r>
              <a:tr h="614363">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Times New Roman" charset="0"/>
                        <a:ea typeface="ヒラギノ角ゴ Pro W3" charset="-128"/>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ヒラギノ角ゴ Pro W3" charset="-128"/>
                        </a:rPr>
                        <a:t>LOW</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ヒラギノ角ゴ Pro W3" charset="-128"/>
                        </a:rPr>
                        <a:t>ELECTRICAL - ELECTRICAL SYSTEMS</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charset="0"/>
                          <a:ea typeface="ヒラギノ角ゴ Pro W3" charset="-128"/>
                        </a:rPr>
                        <a:t>0.84</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CC0000"/>
                          </a:solidFill>
                          <a:effectLst/>
                          <a:latin typeface="Arial" charset="0"/>
                          <a:ea typeface="ヒラギノ角ゴ Pro W3" charset="-128"/>
                        </a:rPr>
                        <a:t>($0.50 MM)</a:t>
                      </a:r>
                      <a:endParaRPr kumimoji="0" lang="en-US" altLang="en-US" sz="1600" b="0" i="0" u="none" strike="noStrike" cap="none" normalizeH="0" baseline="0">
                        <a:ln>
                          <a:noFill/>
                        </a:ln>
                        <a:solidFill>
                          <a:srgbClr val="CC0000"/>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ヒラギノ角ゴ Pro W3" charset="-128"/>
                      </a:endParaRPr>
                    </a:p>
                  </a:txBody>
                  <a:tcPr anchor="b"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r>
              <a:tr h="87153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Times New Roman" charset="0"/>
                        <a:ea typeface="ヒラギノ角ゴ Pro W3" charset="-128"/>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ヒラギノ角ゴ Pro W3" charset="-128"/>
                        </a:rPr>
                        <a:t>MEDIUM</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ヒラギノ角ゴ Pro W3" charset="-128"/>
                        </a:rPr>
                        <a:t>CIVIL &amp; STRUCTURAL - FOUNDATIONS &amp; STRECTURAL STEEL</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charset="0"/>
                          <a:ea typeface="ヒラギノ角ゴ Pro W3" charset="-128"/>
                        </a:rPr>
                        <a:t>1.06</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6600"/>
                          </a:solidFill>
                          <a:effectLst/>
                          <a:latin typeface="Arial" charset="0"/>
                          <a:ea typeface="ヒラギノ角ゴ Pro W3" charset="-128"/>
                        </a:rPr>
                        <a:t>$1.90 MM</a:t>
                      </a:r>
                      <a:endParaRPr kumimoji="0" lang="en-US" altLang="en-US" sz="1600" b="0" i="0" u="none" strike="noStrike" cap="none" normalizeH="0" baseline="0">
                        <a:ln>
                          <a:noFill/>
                        </a:ln>
                        <a:solidFill>
                          <a:srgbClr val="006600"/>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ヒラギノ角ゴ Pro W3" charset="-128"/>
                      </a:endParaRPr>
                    </a:p>
                  </a:txBody>
                  <a:tcPr anchor="b"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r>
              <a:tr h="3556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Times New Roman" charset="0"/>
                        <a:ea typeface="ヒラギノ角ゴ Pro W3" charset="-128"/>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ヒラギノ角ゴ Pro W3" charset="-128"/>
                        </a:rPr>
                        <a:t>HIGH</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ヒラギノ角ゴ Pro W3" charset="-128"/>
                        </a:rPr>
                        <a:t>MECHANICAL - PIPING</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Arial" charset="0"/>
                          <a:ea typeface="ヒラギノ角ゴ Pro W3" charset="-128"/>
                        </a:rPr>
                        <a:t>1.31</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6600"/>
                          </a:solidFill>
                          <a:effectLst/>
                          <a:latin typeface="Arial" charset="0"/>
                          <a:ea typeface="ヒラギノ角ゴ Pro W3" charset="-128"/>
                        </a:rPr>
                        <a:t>$2.50 MM</a:t>
                      </a:r>
                      <a:endParaRPr kumimoji="0" lang="en-US" altLang="en-US" sz="1600" b="0" i="0" u="none" strike="noStrike" cap="none" normalizeH="0" baseline="0">
                        <a:ln>
                          <a:noFill/>
                        </a:ln>
                        <a:solidFill>
                          <a:srgbClr val="006600"/>
                        </a:solidFill>
                        <a:effectLst/>
                        <a:latin typeface="Times New Roman" charset="0"/>
                        <a:ea typeface="ヒラギノ角ゴ Pro W3" charset="-128"/>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ヒラギノ角ゴ Pro W3" charset="-128"/>
                      </a:endParaRPr>
                    </a:p>
                  </a:txBody>
                  <a:tcPr anchor="b"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r>
              <a:tr h="3556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Times New Roman" charset="0"/>
                        <a:ea typeface="ヒラギノ角ゴ Pro W3" charset="-128"/>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0" i="0" u="none" strike="noStrike" cap="none" normalizeH="0" baseline="0">
                        <a:ln>
                          <a:noFill/>
                        </a:ln>
                        <a:solidFill>
                          <a:schemeClr val="tx1"/>
                        </a:solidFill>
                        <a:effectLst/>
                        <a:latin typeface="Verdana"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ea typeface="ヒラギノ角ゴ Pro W3" charset="-128"/>
                        </a:rPr>
                        <a:t>TOTAL</a:t>
                      </a:r>
                      <a:endParaRPr kumimoji="0" lang="en-US" altLang="en-US" sz="2000" b="1"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charset="0"/>
                          <a:ea typeface="ヒラギノ角ゴ Pro W3" charset="-128"/>
                        </a:rPr>
                        <a:t>1.11</a:t>
                      </a:r>
                      <a:endParaRPr kumimoji="0" lang="en-US" altLang="en-US" sz="2000" b="1"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6600"/>
                          </a:solidFill>
                          <a:effectLst/>
                          <a:latin typeface="Arial" charset="0"/>
                          <a:ea typeface="ヒラギノ角ゴ Pro W3" charset="-128"/>
                        </a:rPr>
                        <a:t>$3.90 MM</a:t>
                      </a:r>
                      <a:endParaRPr kumimoji="0" lang="en-US" altLang="en-US" sz="2000" b="1" i="0" u="none" strike="noStrike" cap="none" normalizeH="0" baseline="0">
                        <a:ln>
                          <a:noFill/>
                        </a:ln>
                        <a:solidFill>
                          <a:srgbClr val="006600"/>
                        </a:solidFill>
                        <a:effectLst/>
                        <a:latin typeface="Times New Roman" charset="0"/>
                        <a:ea typeface="ヒラギノ角ゴ Pro W3" charset="-128"/>
                      </a:endParaRPr>
                    </a:p>
                  </a:txBody>
                  <a:tcPr anchor="ctr" horzOverflow="overflow">
                    <a:lnL>
                      <a:noFill/>
                    </a:lnL>
                    <a:lnR>
                      <a:noFill/>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ヒラギノ角ゴ Pro W3" charset="-128"/>
                      </a:endParaRPr>
                    </a:p>
                  </a:txBody>
                  <a:tcPr anchor="b"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r>
              <a:tr h="3556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Times New Roman" charset="0"/>
                        <a:ea typeface="ヒラギノ角ゴ Pro W3" charset="-128"/>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0" i="0" u="none" strike="noStrike" cap="none" normalizeH="0" baseline="0">
                        <a:ln>
                          <a:noFill/>
                        </a:ln>
                        <a:solidFill>
                          <a:schemeClr val="tx1"/>
                        </a:solidFill>
                        <a:effectLst/>
                        <a:latin typeface="Verdana"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0" i="0" u="none" strike="noStrike" cap="none" normalizeH="0" baseline="0">
                        <a:ln>
                          <a:noFill/>
                        </a:ln>
                        <a:solidFill>
                          <a:schemeClr val="tx1"/>
                        </a:solidFill>
                        <a:effectLst/>
                        <a:latin typeface="Verdana"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0" i="0" u="none" strike="noStrike" cap="none" normalizeH="0" baseline="0">
                        <a:ln>
                          <a:noFill/>
                        </a:ln>
                        <a:solidFill>
                          <a:schemeClr val="tx1"/>
                        </a:solidFill>
                        <a:effectLst/>
                        <a:latin typeface="Verdana" charset="0"/>
                        <a:ea typeface="ヒラギノ角ゴ Pro W3" charset="-128"/>
                      </a:endParaRPr>
                    </a:p>
                  </a:txBody>
                  <a:tcPr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0" i="0" u="none" strike="noStrike" cap="none" normalizeH="0" baseline="0">
                        <a:ln>
                          <a:noFill/>
                        </a:ln>
                        <a:solidFill>
                          <a:srgbClr val="000000"/>
                        </a:solidFill>
                        <a:effectLst/>
                        <a:latin typeface="Verdana" charset="0"/>
                        <a:ea typeface="ヒラギノ角ゴ Pro W3" charset="-128"/>
                      </a:endParaRPr>
                    </a:p>
                  </a:txBody>
                  <a:tcPr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ヒラギノ角ゴ Pro W3" charset="-128"/>
                      </a:endParaRPr>
                    </a:p>
                  </a:txBody>
                  <a:tcPr anchor="b"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r>
              <a:tr h="3556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Times New Roman" charset="0"/>
                        <a:ea typeface="ヒラギノ角ゴ Pro W3" charset="-128"/>
                      </a:endParaRPr>
                    </a:p>
                  </a:txBody>
                  <a:tcPr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600" b="0" i="0" u="sng" strike="noStrike" cap="none" normalizeH="0" baseline="0">
                          <a:ln>
                            <a:noFill/>
                          </a:ln>
                          <a:solidFill>
                            <a:schemeClr val="tx1"/>
                          </a:solidFill>
                          <a:effectLst/>
                          <a:latin typeface="Arial" charset="0"/>
                          <a:ea typeface="ヒラギノ角ゴ Pro W3" charset="-128"/>
                        </a:rPr>
                        <a:t>NOTES</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ヒラギノ角ゴ Pro W3" charset="-128"/>
                        </a:rPr>
                        <a:t>1) Budgeted productivity equals 1.00</a:t>
                      </a:r>
                      <a:endParaRPr kumimoji="0" lang="en-US" altLang="en-US" sz="1600" b="0" i="0" u="none" strike="noStrike" cap="none" normalizeH="0" baseline="0">
                        <a:ln>
                          <a:noFill/>
                        </a:ln>
                        <a:solidFill>
                          <a:schemeClr val="tx1"/>
                        </a:solidFill>
                        <a:effectLst/>
                        <a:latin typeface="Times New Roman"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0" i="0" u="none" strike="noStrike" cap="none" normalizeH="0" baseline="0">
                        <a:ln>
                          <a:noFill/>
                        </a:ln>
                        <a:solidFill>
                          <a:schemeClr val="tx1"/>
                        </a:solidFill>
                        <a:effectLst/>
                        <a:latin typeface="Verdana"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0" i="0" u="none" strike="noStrike" cap="none" normalizeH="0" baseline="0">
                        <a:ln>
                          <a:noFill/>
                        </a:ln>
                        <a:solidFill>
                          <a:srgbClr val="000000"/>
                        </a:solidFill>
                        <a:effectLst/>
                        <a:latin typeface="Verdana" charset="0"/>
                        <a:ea typeface="ヒラギノ角ゴ Pro W3"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ヒラギノ角ゴ Pro W3" charset="-128"/>
                      </a:endParaRPr>
                    </a:p>
                  </a:txBody>
                  <a:tcPr anchor="b"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r>
            </a:tbl>
          </a:graphicData>
        </a:graphic>
      </p:graphicFrame>
      <p:sp>
        <p:nvSpPr>
          <p:cNvPr id="273469" name="TextBox 2"/>
          <p:cNvSpPr txBox="1">
            <a:spLocks noChangeArrowheads="1"/>
          </p:cNvSpPr>
          <p:nvPr/>
        </p:nvSpPr>
        <p:spPr bwMode="auto">
          <a:xfrm>
            <a:off x="423863" y="6415088"/>
            <a:ext cx="2962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a:t>Courtesy of Strategic Project Solutions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pPr eaLnBrk="1" hangingPunct="1"/>
            <a:r>
              <a:rPr lang="en-US" altLang="en-US">
                <a:solidFill>
                  <a:srgbClr val="FFCC00"/>
                </a:solidFill>
                <a:ea typeface="ＭＳ Ｐゴシック" charset="-128"/>
              </a:rPr>
              <a:t>Parade of Trades Assumptions</a:t>
            </a:r>
          </a:p>
        </p:txBody>
      </p:sp>
      <p:sp>
        <p:nvSpPr>
          <p:cNvPr id="205827"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indent="-514350" eaLnBrk="1" hangingPunct="1">
              <a:buFont typeface="Calibri" charset="0"/>
              <a:buAutoNum type="arabicPeriod"/>
            </a:pPr>
            <a:r>
              <a:rPr lang="en-US" altLang="en-US" sz="2000">
                <a:ea typeface="ＭＳ Ｐゴシック" charset="-128"/>
              </a:rPr>
              <a:t>The project has 35 units of work to be processed.</a:t>
            </a:r>
          </a:p>
          <a:p>
            <a:pPr marL="514350" indent="-514350" eaLnBrk="1" hangingPunct="1">
              <a:buFont typeface="Calibri" charset="0"/>
              <a:buAutoNum type="arabicPeriod"/>
            </a:pPr>
            <a:r>
              <a:rPr lang="en-US" altLang="en-US" sz="2000">
                <a:ea typeface="ＭＳ Ｐゴシック" charset="-128"/>
              </a:rPr>
              <a:t>There are seven trades, each of which must process all 35 units of work in order for the project to complete.</a:t>
            </a:r>
          </a:p>
          <a:p>
            <a:pPr marL="514350" indent="-514350" eaLnBrk="1" hangingPunct="1">
              <a:buFont typeface="Calibri" charset="0"/>
              <a:buAutoNum type="arabicPeriod"/>
            </a:pPr>
            <a:r>
              <a:rPr lang="en-US" altLang="en-US" sz="2000">
                <a:ea typeface="ＭＳ Ｐゴシック" charset="-128"/>
              </a:rPr>
              <a:t>The trades come onto the project a week apart.</a:t>
            </a:r>
          </a:p>
          <a:p>
            <a:pPr marL="514350" indent="-514350" eaLnBrk="1" hangingPunct="1">
              <a:buFont typeface="Calibri" charset="0"/>
              <a:buAutoNum type="arabicPeriod"/>
            </a:pPr>
            <a:r>
              <a:rPr lang="en-US" altLang="en-US" sz="2000">
                <a:ea typeface="ＭＳ Ｐゴシック" charset="-128"/>
              </a:rPr>
              <a:t>The trades work in sequence, with each following trade able to work only on what was produced in the previous week by the prior trade.</a:t>
            </a:r>
          </a:p>
          <a:p>
            <a:pPr marL="514350" indent="-514350" eaLnBrk="1" hangingPunct="1">
              <a:buFont typeface="Calibri" charset="0"/>
              <a:buAutoNum type="arabicPeriod"/>
            </a:pPr>
            <a:r>
              <a:rPr lang="en-US" altLang="en-US" sz="2000">
                <a:ea typeface="ＭＳ Ｐゴシック" charset="-128"/>
              </a:rPr>
              <a:t>Work is done by rolling a dye (singular of ‘dice’) and passing the number of units rolled—up to the number of units the trade has to work on.</a:t>
            </a:r>
          </a:p>
          <a:p>
            <a:pPr marL="514350" indent="-514350" eaLnBrk="1" hangingPunct="1">
              <a:buFont typeface="Calibri" charset="0"/>
              <a:buAutoNum type="arabicPeriod"/>
            </a:pPr>
            <a:r>
              <a:rPr lang="en-US" altLang="en-US" sz="2000">
                <a:ea typeface="ＭＳ Ｐゴシック" charset="-128"/>
              </a:rPr>
              <a:t>The number rolled represents the number of workers brought to the site that week by the trade rolling the dye. Each worker is able to process one unit of work in the week.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itle 1"/>
          <p:cNvSpPr>
            <a:spLocks noGrp="1"/>
          </p:cNvSpPr>
          <p:nvPr>
            <p:ph type="title"/>
          </p:nvPr>
        </p:nvSpPr>
        <p:spPr>
          <a:xfrm>
            <a:off x="228600" y="274638"/>
            <a:ext cx="8686800" cy="639762"/>
          </a:xfrm>
        </p:spPr>
        <p:txBody>
          <a:bodyPr/>
          <a:lstStyle/>
          <a:p>
            <a:pPr eaLnBrk="1" hangingPunct="1"/>
            <a:r>
              <a:rPr lang="en-US" altLang="en-US" sz="3200">
                <a:solidFill>
                  <a:schemeClr val="tx1"/>
                </a:solidFill>
                <a:ea typeface="ＭＳ Ｐゴシック" charset="-128"/>
              </a:rPr>
              <a:t>Correlation between PPC and Productivity</a:t>
            </a:r>
          </a:p>
        </p:txBody>
      </p:sp>
      <p:sp>
        <p:nvSpPr>
          <p:cNvPr id="274435" name="Table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p>
        </p:txBody>
      </p:sp>
      <p:pic>
        <p:nvPicPr>
          <p:cNvPr id="274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667000" y="2209800"/>
            <a:ext cx="2743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t>Example: If PPC=80%, productivity=1.21; 21% better than budget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519113" y="346075"/>
            <a:ext cx="7772400" cy="1143000"/>
          </a:xfrm>
        </p:spPr>
        <p:txBody>
          <a:bodyPr>
            <a:normAutofit/>
          </a:bodyPr>
          <a:lstStyle/>
          <a:p>
            <a:pPr eaLnBrk="1" hangingPunct="1"/>
            <a:r>
              <a:rPr lang="en-US" altLang="en-US" sz="2300">
                <a:solidFill>
                  <a:srgbClr val="FF9900"/>
                </a:solidFill>
                <a:ea typeface="ＭＳ Ｐゴシック" charset="-128"/>
              </a:rPr>
              <a:t>Lean in the Construction Industry: </a:t>
            </a:r>
            <a:br>
              <a:rPr lang="en-US" altLang="en-US" sz="2300">
                <a:solidFill>
                  <a:srgbClr val="FF9900"/>
                </a:solidFill>
                <a:ea typeface="ＭＳ Ｐゴシック" charset="-128"/>
              </a:rPr>
            </a:br>
            <a:r>
              <a:rPr lang="en-US" altLang="en-US" sz="2300">
                <a:solidFill>
                  <a:srgbClr val="FF9900"/>
                </a:solidFill>
                <a:ea typeface="ＭＳ Ｐゴシック" charset="-128"/>
              </a:rPr>
              <a:t>	Three Connected Opportunities </a:t>
            </a:r>
            <a:r>
              <a:rPr lang="en-US" altLang="en-US" sz="3200">
                <a:solidFill>
                  <a:srgbClr val="FF9900"/>
                </a:solidFill>
                <a:ea typeface="ＭＳ Ｐゴシック" charset="-128"/>
              </a:rPr>
              <a:t/>
            </a:r>
            <a:br>
              <a:rPr lang="en-US" altLang="en-US" sz="3200">
                <a:solidFill>
                  <a:srgbClr val="FF9900"/>
                </a:solidFill>
                <a:ea typeface="ＭＳ Ｐゴシック" charset="-128"/>
              </a:rPr>
            </a:br>
            <a:endParaRPr lang="en-US" altLang="en-US" sz="2300">
              <a:solidFill>
                <a:srgbClr val="FF9900"/>
              </a:solidFill>
              <a:ea typeface="ＭＳ Ｐゴシック" charset="-128"/>
            </a:endParaRPr>
          </a:p>
        </p:txBody>
      </p:sp>
      <p:sp>
        <p:nvSpPr>
          <p:cNvPr id="156675" name="Rectangle 3"/>
          <p:cNvSpPr>
            <a:spLocks noGrp="1" noChangeArrowheads="1"/>
          </p:cNvSpPr>
          <p:nvPr>
            <p:ph type="body" idx="1"/>
          </p:nvPr>
        </p:nvSpPr>
        <p:spPr>
          <a:xfrm>
            <a:off x="457200" y="1600200"/>
            <a:ext cx="8001000" cy="4495800"/>
          </a:xfrm>
        </p:spPr>
        <p:txBody>
          <a:bodyPr vert="horz" wrap="square" lIns="91440" tIns="45720" rIns="91440" bIns="45720" numCol="1" anchor="t" anchorCtr="0" compatLnSpc="1">
            <a:prstTxWarp prst="textNoShape">
              <a:avLst/>
            </a:prstTxWarp>
          </a:bodyPr>
          <a:lstStyle/>
          <a:p>
            <a:pPr marL="609600" indent="-609600" eaLnBrk="1" hangingPunct="1">
              <a:spcAft>
                <a:spcPts val="2400"/>
              </a:spcAft>
              <a:buFontTx/>
              <a:buAutoNum type="arabicPeriod"/>
            </a:pPr>
            <a:r>
              <a:rPr lang="en-US" altLang="en-US" sz="3600" b="1">
                <a:ea typeface="ＭＳ Ｐゴシック" charset="-128"/>
              </a:rPr>
              <a:t>IMPECCABLE COORDINATION</a:t>
            </a:r>
          </a:p>
          <a:p>
            <a:pPr marL="609600" indent="-609600" eaLnBrk="1" hangingPunct="1">
              <a:spcAft>
                <a:spcPts val="2400"/>
              </a:spcAft>
              <a:buFontTx/>
              <a:buAutoNum type="arabicPeriod"/>
            </a:pPr>
            <a:r>
              <a:rPr lang="en-US" altLang="en-US" sz="3600" b="1">
                <a:ea typeface="ＭＳ Ｐゴシック" charset="-128"/>
              </a:rPr>
              <a:t>ORGANIZING PROJECTS AS PRODUCTION SYSTEMS</a:t>
            </a:r>
          </a:p>
          <a:p>
            <a:pPr marL="609600" indent="-609600" eaLnBrk="1" hangingPunct="1">
              <a:spcAft>
                <a:spcPts val="2400"/>
              </a:spcAft>
              <a:buFontTx/>
              <a:buAutoNum type="arabicPeriod"/>
            </a:pPr>
            <a:r>
              <a:rPr lang="en-US" altLang="en-US" sz="3600" b="1">
                <a:ea typeface="ＭＳ Ｐゴシック" charset="-128"/>
              </a:rPr>
              <a:t>THE PROJECT AS A COLLECTIVE ENTERPRISE</a:t>
            </a:r>
          </a:p>
        </p:txBody>
      </p:sp>
      <p:sp>
        <p:nvSpPr>
          <p:cNvPr id="276484" name="TextBox 3"/>
          <p:cNvSpPr txBox="1">
            <a:spLocks noChangeArrowheads="1"/>
          </p:cNvSpPr>
          <p:nvPr/>
        </p:nvSpPr>
        <p:spPr bwMode="auto">
          <a:xfrm>
            <a:off x="423863" y="6415088"/>
            <a:ext cx="27003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a:t>© Lean Construction Institute, 2009</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p:nvPr>
        </p:nvSpPr>
        <p:spPr>
          <a:xfrm>
            <a:off x="323850" y="534988"/>
            <a:ext cx="8488363" cy="1143000"/>
          </a:xfrm>
        </p:spPr>
        <p:txBody>
          <a:bodyPr/>
          <a:lstStyle/>
          <a:p>
            <a:r>
              <a:rPr lang="en-US" altLang="en-US" sz="3600">
                <a:solidFill>
                  <a:srgbClr val="FFCC00"/>
                </a:solidFill>
              </a:rPr>
              <a:t>Production System Design: </a:t>
            </a:r>
            <a:br>
              <a:rPr lang="en-US" altLang="en-US" sz="3600">
                <a:solidFill>
                  <a:srgbClr val="FFCC00"/>
                </a:solidFill>
              </a:rPr>
            </a:br>
            <a:r>
              <a:rPr lang="en-US" altLang="en-US" sz="3600">
                <a:solidFill>
                  <a:srgbClr val="FFCC00"/>
                </a:solidFill>
              </a:rPr>
              <a:t>The Structure and Management of Work</a:t>
            </a:r>
          </a:p>
        </p:txBody>
      </p:sp>
      <p:sp>
        <p:nvSpPr>
          <p:cNvPr id="278531" name="Content Placeholder 2"/>
          <p:cNvSpPr>
            <a:spLocks noGrp="1"/>
          </p:cNvSpPr>
          <p:nvPr>
            <p:ph idx="1"/>
          </p:nvPr>
        </p:nvSpPr>
        <p:spPr bwMode="auto">
          <a:xfrm>
            <a:off x="530225" y="1739900"/>
            <a:ext cx="7772400"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indent="-514350">
              <a:buFontTx/>
              <a:buAutoNum type="arabicPeriod"/>
            </a:pPr>
            <a:r>
              <a:rPr lang="en-US" altLang="en-US"/>
              <a:t>Assemble airplanes in 5 connected steps.</a:t>
            </a:r>
          </a:p>
          <a:p>
            <a:pPr marL="514350" indent="-514350">
              <a:buFontTx/>
              <a:buAutoNum type="arabicPeriod"/>
            </a:pPr>
            <a:r>
              <a:rPr lang="en-US" altLang="en-US"/>
              <a:t>Three timed period separated by reflection, learning and improvement.</a:t>
            </a:r>
          </a:p>
          <a:p>
            <a:pPr marL="514350" indent="-514350">
              <a:buFontTx/>
              <a:buAutoNum type="arabicPeriod"/>
            </a:pPr>
            <a:r>
              <a:rPr lang="en-US" altLang="en-US"/>
              <a:t>Assembly, inventory, batching, signaling, motivation, control and improvement.</a:t>
            </a:r>
          </a:p>
          <a:p>
            <a:pPr marL="514350" indent="-514350">
              <a:buFontTx/>
              <a:buAutoNum type="arabicPeriod"/>
            </a:pPr>
            <a:r>
              <a:rPr lang="en-US" altLang="en-US"/>
              <a:t>The relationship between product and process design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9554" name="Text Box 2"/>
          <p:cNvSpPr txBox="1">
            <a:spLocks noChangeArrowheads="1"/>
          </p:cNvSpPr>
          <p:nvPr/>
        </p:nvSpPr>
        <p:spPr bwMode="auto">
          <a:xfrm>
            <a:off x="2286000" y="304800"/>
            <a:ext cx="5327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3600">
                <a:latin typeface="Times" charset="0"/>
              </a:rPr>
              <a:t>Phase 1-3 Assembly Layout</a:t>
            </a:r>
            <a:endParaRPr lang="en-US" altLang="en-US">
              <a:latin typeface="Times" charset="0"/>
            </a:endParaRPr>
          </a:p>
        </p:txBody>
      </p:sp>
      <p:sp>
        <p:nvSpPr>
          <p:cNvPr id="279555" name="AutoShape 3"/>
          <p:cNvSpPr>
            <a:spLocks noChangeArrowheads="1"/>
          </p:cNvSpPr>
          <p:nvPr/>
        </p:nvSpPr>
        <p:spPr bwMode="auto">
          <a:xfrm>
            <a:off x="457200" y="17526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79556" name="Oval 4"/>
          <p:cNvSpPr>
            <a:spLocks noChangeArrowheads="1"/>
          </p:cNvSpPr>
          <p:nvPr/>
        </p:nvSpPr>
        <p:spPr bwMode="auto">
          <a:xfrm>
            <a:off x="2895600" y="1143000"/>
            <a:ext cx="5715000" cy="5257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79557" name="Text Box 5"/>
          <p:cNvSpPr txBox="1">
            <a:spLocks noChangeArrowheads="1"/>
          </p:cNvSpPr>
          <p:nvPr/>
        </p:nvSpPr>
        <p:spPr bwMode="auto">
          <a:xfrm>
            <a:off x="7315200" y="2514600"/>
            <a:ext cx="822325"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WS1</a:t>
            </a:r>
          </a:p>
        </p:txBody>
      </p:sp>
      <p:sp>
        <p:nvSpPr>
          <p:cNvPr id="279558" name="Text Box 6"/>
          <p:cNvSpPr txBox="1">
            <a:spLocks noChangeArrowheads="1"/>
          </p:cNvSpPr>
          <p:nvPr/>
        </p:nvSpPr>
        <p:spPr bwMode="auto">
          <a:xfrm>
            <a:off x="5257800" y="1447800"/>
            <a:ext cx="822325"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WS2</a:t>
            </a:r>
          </a:p>
        </p:txBody>
      </p:sp>
      <p:sp>
        <p:nvSpPr>
          <p:cNvPr id="279559" name="Text Box 7"/>
          <p:cNvSpPr txBox="1">
            <a:spLocks noChangeArrowheads="1"/>
          </p:cNvSpPr>
          <p:nvPr/>
        </p:nvSpPr>
        <p:spPr bwMode="auto">
          <a:xfrm>
            <a:off x="3200400" y="4191000"/>
            <a:ext cx="822325"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WS4</a:t>
            </a:r>
          </a:p>
        </p:txBody>
      </p:sp>
      <p:sp>
        <p:nvSpPr>
          <p:cNvPr id="279560" name="Text Box 8"/>
          <p:cNvSpPr txBox="1">
            <a:spLocks noChangeArrowheads="1"/>
          </p:cNvSpPr>
          <p:nvPr/>
        </p:nvSpPr>
        <p:spPr bwMode="auto">
          <a:xfrm>
            <a:off x="3276600" y="2438400"/>
            <a:ext cx="822325" cy="485775"/>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WS3</a:t>
            </a:r>
          </a:p>
        </p:txBody>
      </p:sp>
      <p:sp>
        <p:nvSpPr>
          <p:cNvPr id="279561" name="Text Box 9"/>
          <p:cNvSpPr txBox="1">
            <a:spLocks noChangeArrowheads="1"/>
          </p:cNvSpPr>
          <p:nvPr/>
        </p:nvSpPr>
        <p:spPr bwMode="auto">
          <a:xfrm>
            <a:off x="5181600" y="5181600"/>
            <a:ext cx="839788" cy="850900"/>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WS5</a:t>
            </a:r>
          </a:p>
          <a:p>
            <a:pPr eaLnBrk="1" hangingPunct="1"/>
            <a:r>
              <a:rPr lang="en-US" altLang="en-US">
                <a:latin typeface="Times" charset="0"/>
              </a:rPr>
              <a:t>(QC)</a:t>
            </a:r>
          </a:p>
        </p:txBody>
      </p:sp>
      <p:sp>
        <p:nvSpPr>
          <p:cNvPr id="279562" name="Text Box 10"/>
          <p:cNvSpPr txBox="1">
            <a:spLocks noChangeArrowheads="1"/>
          </p:cNvSpPr>
          <p:nvPr/>
        </p:nvSpPr>
        <p:spPr bwMode="auto">
          <a:xfrm>
            <a:off x="7467600" y="4343400"/>
            <a:ext cx="822325"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WS6</a:t>
            </a:r>
          </a:p>
        </p:txBody>
      </p:sp>
      <p:sp>
        <p:nvSpPr>
          <p:cNvPr id="279563" name="AutoShape 11"/>
          <p:cNvSpPr>
            <a:spLocks noChangeArrowheads="1"/>
          </p:cNvSpPr>
          <p:nvPr/>
        </p:nvSpPr>
        <p:spPr bwMode="auto">
          <a:xfrm>
            <a:off x="3276600" y="32766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79564" name="AutoShape 12"/>
          <p:cNvSpPr>
            <a:spLocks noChangeArrowheads="1"/>
          </p:cNvSpPr>
          <p:nvPr/>
        </p:nvSpPr>
        <p:spPr bwMode="auto">
          <a:xfrm>
            <a:off x="4191000" y="18288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79565" name="AutoShape 13"/>
          <p:cNvSpPr>
            <a:spLocks noChangeArrowheads="1"/>
          </p:cNvSpPr>
          <p:nvPr/>
        </p:nvSpPr>
        <p:spPr bwMode="auto">
          <a:xfrm>
            <a:off x="6629400" y="18288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79566" name="AutoShape 14"/>
          <p:cNvSpPr>
            <a:spLocks noChangeArrowheads="1"/>
          </p:cNvSpPr>
          <p:nvPr/>
        </p:nvSpPr>
        <p:spPr bwMode="auto">
          <a:xfrm>
            <a:off x="4038600" y="51816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79567" name="Text Box 15"/>
          <p:cNvSpPr txBox="1">
            <a:spLocks noChangeArrowheads="1"/>
          </p:cNvSpPr>
          <p:nvPr/>
        </p:nvSpPr>
        <p:spPr bwMode="auto">
          <a:xfrm>
            <a:off x="1143000" y="1766888"/>
            <a:ext cx="1703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600" b="1">
                <a:latin typeface="Times" charset="0"/>
              </a:rPr>
              <a:t>Incoming Queues</a:t>
            </a:r>
          </a:p>
        </p:txBody>
      </p:sp>
      <p:sp>
        <p:nvSpPr>
          <p:cNvPr id="279568" name="Line 16"/>
          <p:cNvSpPr>
            <a:spLocks noChangeShapeType="1"/>
          </p:cNvSpPr>
          <p:nvPr/>
        </p:nvSpPr>
        <p:spPr bwMode="auto">
          <a:xfrm flipH="1" flipV="1">
            <a:off x="7162800" y="2057400"/>
            <a:ext cx="533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9569" name="Line 17"/>
          <p:cNvSpPr>
            <a:spLocks noChangeShapeType="1"/>
          </p:cNvSpPr>
          <p:nvPr/>
        </p:nvSpPr>
        <p:spPr bwMode="auto">
          <a:xfrm flipH="1" flipV="1">
            <a:off x="6096000" y="1676400"/>
            <a:ext cx="609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9570" name="Line 18"/>
          <p:cNvSpPr>
            <a:spLocks noChangeShapeType="1"/>
          </p:cNvSpPr>
          <p:nvPr/>
        </p:nvSpPr>
        <p:spPr bwMode="auto">
          <a:xfrm flipH="1">
            <a:off x="4648200" y="1676400"/>
            <a:ext cx="609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9571" name="Line 19"/>
          <p:cNvSpPr>
            <a:spLocks noChangeShapeType="1"/>
          </p:cNvSpPr>
          <p:nvPr/>
        </p:nvSpPr>
        <p:spPr bwMode="auto">
          <a:xfrm flipH="1">
            <a:off x="3733800" y="1981200"/>
            <a:ext cx="533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9572" name="Line 20"/>
          <p:cNvSpPr>
            <a:spLocks noChangeShapeType="1"/>
          </p:cNvSpPr>
          <p:nvPr/>
        </p:nvSpPr>
        <p:spPr bwMode="auto">
          <a:xfrm flipH="1">
            <a:off x="3657600" y="28956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9573" name="Line 21"/>
          <p:cNvSpPr>
            <a:spLocks noChangeShapeType="1"/>
          </p:cNvSpPr>
          <p:nvPr/>
        </p:nvSpPr>
        <p:spPr bwMode="auto">
          <a:xfrm flipH="1">
            <a:off x="3581400" y="36576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9574" name="Line 22"/>
          <p:cNvSpPr>
            <a:spLocks noChangeShapeType="1"/>
          </p:cNvSpPr>
          <p:nvPr/>
        </p:nvSpPr>
        <p:spPr bwMode="auto">
          <a:xfrm>
            <a:off x="3581400" y="46482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9575" name="Line 23"/>
          <p:cNvSpPr>
            <a:spLocks noChangeShapeType="1"/>
          </p:cNvSpPr>
          <p:nvPr/>
        </p:nvSpPr>
        <p:spPr bwMode="auto">
          <a:xfrm>
            <a:off x="4572000" y="5410200"/>
            <a:ext cx="609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609600" y="228600"/>
            <a:ext cx="7772400" cy="609600"/>
          </a:xfrm>
        </p:spPr>
        <p:txBody>
          <a:bodyPr/>
          <a:lstStyle/>
          <a:p>
            <a:pPr eaLnBrk="1" hangingPunct="1"/>
            <a:r>
              <a:rPr lang="en-US" altLang="en-US"/>
              <a:t>Phase 1 </a:t>
            </a:r>
            <a:r>
              <a:rPr lang="en-US" altLang="en-US" sz="4800"/>
              <a:t>Logistics</a:t>
            </a:r>
          </a:p>
        </p:txBody>
      </p:sp>
      <p:sp>
        <p:nvSpPr>
          <p:cNvPr id="281603" name="Rectangle 3"/>
          <p:cNvSpPr>
            <a:spLocks noGrp="1" noChangeArrowheads="1"/>
          </p:cNvSpPr>
          <p:nvPr>
            <p:ph type="body" idx="1"/>
          </p:nvPr>
        </p:nvSpPr>
        <p:spPr>
          <a:xfrm>
            <a:off x="685800" y="1143000"/>
            <a:ext cx="7772400" cy="5334000"/>
          </a:xfrm>
        </p:spPr>
        <p:txBody>
          <a:bodyPr/>
          <a:lstStyle/>
          <a:p>
            <a:pPr eaLnBrk="1" hangingPunct="1"/>
            <a:r>
              <a:rPr lang="en-US" altLang="en-US"/>
              <a:t>Workstations in work flow sequence </a:t>
            </a:r>
          </a:p>
          <a:p>
            <a:pPr eaLnBrk="1" hangingPunct="1"/>
            <a:r>
              <a:rPr lang="en-US" altLang="en-US"/>
              <a:t>Materials located at workstation</a:t>
            </a:r>
          </a:p>
          <a:p>
            <a:pPr eaLnBrk="1" hangingPunct="1"/>
            <a:r>
              <a:rPr lang="en-US" altLang="en-US"/>
              <a:t>Workstations 2-5 have an incoming queue space</a:t>
            </a:r>
          </a:p>
          <a:p>
            <a:pPr eaLnBrk="1" hangingPunct="1"/>
            <a:r>
              <a:rPr lang="en-US" altLang="en-US"/>
              <a:t>Completed Batches of 5 placed in queue space of next station</a:t>
            </a:r>
          </a:p>
          <a:p>
            <a:pPr eaLnBrk="1" hangingPunct="1"/>
            <a:r>
              <a:rPr lang="en-US" altLang="en-US"/>
              <a:t>Batches remain together until final inspection</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685800" y="228600"/>
            <a:ext cx="7772400" cy="685800"/>
          </a:xfrm>
        </p:spPr>
        <p:txBody>
          <a:bodyPr/>
          <a:lstStyle/>
          <a:p>
            <a:pPr eaLnBrk="1" hangingPunct="1"/>
            <a:r>
              <a:rPr lang="en-US" altLang="en-US"/>
              <a:t>Phase 1 Policies</a:t>
            </a:r>
          </a:p>
        </p:txBody>
      </p:sp>
      <p:sp>
        <p:nvSpPr>
          <p:cNvPr id="283651" name="Rectangle 3"/>
          <p:cNvSpPr>
            <a:spLocks noGrp="1" noChangeArrowheads="1"/>
          </p:cNvSpPr>
          <p:nvPr>
            <p:ph type="body" idx="1"/>
          </p:nvPr>
        </p:nvSpPr>
        <p:spPr>
          <a:xfrm>
            <a:off x="685800" y="1066800"/>
            <a:ext cx="7772400" cy="5257800"/>
          </a:xfrm>
        </p:spPr>
        <p:txBody>
          <a:bodyPr/>
          <a:lstStyle/>
          <a:p>
            <a:pPr eaLnBrk="1" hangingPunct="1"/>
            <a:r>
              <a:rPr lang="en-US" altLang="en-US" sz="2800" b="1"/>
              <a:t>Workers perform only their assigned tasks - NO THINKING</a:t>
            </a:r>
          </a:p>
          <a:p>
            <a:pPr eaLnBrk="1" hangingPunct="1"/>
            <a:r>
              <a:rPr lang="en-US" altLang="en-US" sz="2800" b="1"/>
              <a:t>Maintain Batch integrity - BUILD IT IF YOU CAN and PASS IT ON IF YOU CAN’T.</a:t>
            </a:r>
          </a:p>
          <a:p>
            <a:pPr eaLnBrk="1" hangingPunct="1"/>
            <a:r>
              <a:rPr lang="en-US" altLang="en-US" sz="2800" b="1"/>
              <a:t>QC Problems only detected by Inspector  - NO FEEDBACK - NO TALKING</a:t>
            </a:r>
          </a:p>
          <a:p>
            <a:pPr eaLnBrk="1" hangingPunct="1"/>
            <a:r>
              <a:rPr lang="en-US" altLang="en-US" sz="2800" b="1"/>
              <a:t>All QC problems set aside as rework - TURN UPSIDE DOWN</a:t>
            </a:r>
          </a:p>
          <a:p>
            <a:pPr eaLnBrk="1" hangingPunct="1"/>
            <a:r>
              <a:rPr lang="en-US" altLang="en-US" sz="2800" b="1"/>
              <a:t>QC Inspector announces first good plane.</a:t>
            </a:r>
          </a:p>
          <a:p>
            <a:pPr eaLnBrk="1" hangingPunct="1"/>
            <a:r>
              <a:rPr lang="en-US" altLang="en-US" sz="2800" b="1"/>
              <a:t>Assemblers are paid by the piece.</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57200" y="76200"/>
            <a:ext cx="8229600" cy="1143000"/>
          </a:xfrm>
        </p:spPr>
        <p:txBody>
          <a:bodyPr/>
          <a:lstStyle/>
          <a:p>
            <a:pPr eaLnBrk="1" hangingPunct="1"/>
            <a:r>
              <a:rPr lang="en-US" altLang="en-US">
                <a:solidFill>
                  <a:srgbClr val="0000FF"/>
                </a:solidFill>
              </a:rPr>
              <a:t>Performance Metrics</a:t>
            </a:r>
          </a:p>
        </p:txBody>
      </p:sp>
      <p:sp>
        <p:nvSpPr>
          <p:cNvPr id="285699" name="Rectangle 3"/>
          <p:cNvSpPr>
            <a:spLocks noGrp="1" noChangeArrowheads="1"/>
          </p:cNvSpPr>
          <p:nvPr>
            <p:ph type="body" idx="1"/>
          </p:nvPr>
        </p:nvSpPr>
        <p:spPr>
          <a:xfrm>
            <a:off x="457200" y="1143000"/>
            <a:ext cx="8229600" cy="5257800"/>
          </a:xfrm>
        </p:spPr>
        <p:txBody>
          <a:bodyPr/>
          <a:lstStyle/>
          <a:p>
            <a:pPr eaLnBrk="1" hangingPunct="1"/>
            <a:r>
              <a:rPr lang="en-US" altLang="en-US">
                <a:solidFill>
                  <a:srgbClr val="0000FF"/>
                </a:solidFill>
              </a:rPr>
              <a:t>Planes: the number of good planes produced in each 6 minute phase.</a:t>
            </a:r>
          </a:p>
          <a:p>
            <a:pPr eaLnBrk="1" hangingPunct="1"/>
            <a:r>
              <a:rPr lang="en-US" altLang="en-US">
                <a:solidFill>
                  <a:srgbClr val="0000FF"/>
                </a:solidFill>
              </a:rPr>
              <a:t>Time: the time it takes the first good plane to get through the system.</a:t>
            </a:r>
          </a:p>
          <a:p>
            <a:pPr eaLnBrk="1" hangingPunct="1"/>
            <a:r>
              <a:rPr lang="en-US" altLang="en-US">
                <a:solidFill>
                  <a:srgbClr val="0000FF"/>
                </a:solidFill>
              </a:rPr>
              <a:t>Rework: the number of planes turned upside to indicate defects in configuration or fit.</a:t>
            </a:r>
          </a:p>
          <a:p>
            <a:pPr eaLnBrk="1" hangingPunct="1"/>
            <a:r>
              <a:rPr lang="en-US" altLang="en-US">
                <a:solidFill>
                  <a:srgbClr val="0000FF"/>
                </a:solidFill>
              </a:rPr>
              <a:t>Work-in-Progress Inventory (WIP): the number of subassemblies on the table at the end of the 6 minute phase.</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pPr eaLnBrk="1" hangingPunct="1"/>
            <a:r>
              <a:rPr lang="en-US" altLang="en-US">
                <a:solidFill>
                  <a:srgbClr val="0000FF"/>
                </a:solidFill>
              </a:rPr>
              <a:t>Your Hypotheses</a:t>
            </a:r>
          </a:p>
        </p:txBody>
      </p:sp>
      <p:sp>
        <p:nvSpPr>
          <p:cNvPr id="287747" name="Rectangle 3"/>
          <p:cNvSpPr>
            <a:spLocks noGrp="1" noChangeArrowheads="1"/>
          </p:cNvSpPr>
          <p:nvPr>
            <p:ph type="body" idx="1"/>
          </p:nvPr>
        </p:nvSpPr>
        <p:spPr>
          <a:xfrm>
            <a:off x="457200" y="1295400"/>
            <a:ext cx="8229600" cy="5257800"/>
          </a:xfrm>
        </p:spPr>
        <p:txBody>
          <a:bodyPr/>
          <a:lstStyle/>
          <a:p>
            <a:pPr eaLnBrk="1" hangingPunct="1"/>
            <a:r>
              <a:rPr lang="en-US" altLang="en-US">
                <a:solidFill>
                  <a:srgbClr val="0000FF"/>
                </a:solidFill>
              </a:rPr>
              <a:t>How many good planes will your team produce in Phase I?</a:t>
            </a:r>
          </a:p>
          <a:p>
            <a:pPr eaLnBrk="1" hangingPunct="1"/>
            <a:r>
              <a:rPr lang="en-US" altLang="en-US">
                <a:solidFill>
                  <a:srgbClr val="0000FF"/>
                </a:solidFill>
              </a:rPr>
              <a:t>How long will it take for you to produce the first good plane?</a:t>
            </a:r>
          </a:p>
          <a:p>
            <a:pPr eaLnBrk="1" hangingPunct="1"/>
            <a:r>
              <a:rPr lang="en-US" altLang="en-US">
                <a:solidFill>
                  <a:srgbClr val="0000FF"/>
                </a:solidFill>
              </a:rPr>
              <a:t>How much rework will you generate (planes turned upside down)?</a:t>
            </a:r>
          </a:p>
          <a:p>
            <a:pPr eaLnBrk="1" hangingPunct="1"/>
            <a:r>
              <a:rPr lang="en-US" altLang="en-US">
                <a:solidFill>
                  <a:srgbClr val="0000FF"/>
                </a:solidFill>
              </a:rPr>
              <a:t>How much WIP will you generate (subassemblies left on the table)?</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1828800"/>
            <a:ext cx="8229600" cy="1143000"/>
          </a:xfrm>
        </p:spPr>
        <p:txBody>
          <a:bodyPr/>
          <a:lstStyle/>
          <a:p>
            <a:pPr eaLnBrk="1" hangingPunct="1"/>
            <a:r>
              <a:rPr lang="en-US" altLang="en-US" sz="4000">
                <a:solidFill>
                  <a:srgbClr val="0000FF"/>
                </a:solidFill>
              </a:rPr>
              <a:t>How could this system be redesigned for better performance?</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685800" y="228600"/>
            <a:ext cx="7772400" cy="609600"/>
          </a:xfrm>
        </p:spPr>
        <p:txBody>
          <a:bodyPr/>
          <a:lstStyle/>
          <a:p>
            <a:pPr eaLnBrk="1" hangingPunct="1"/>
            <a:r>
              <a:rPr lang="en-US" altLang="en-US"/>
              <a:t>Phase 2 Logistics</a:t>
            </a:r>
          </a:p>
        </p:txBody>
      </p:sp>
      <p:sp>
        <p:nvSpPr>
          <p:cNvPr id="291843" name="Rectangle 3"/>
          <p:cNvSpPr>
            <a:spLocks noGrp="1" noChangeArrowheads="1"/>
          </p:cNvSpPr>
          <p:nvPr>
            <p:ph type="body" idx="1"/>
          </p:nvPr>
        </p:nvSpPr>
        <p:spPr>
          <a:xfrm>
            <a:off x="685800" y="1143000"/>
            <a:ext cx="7772400" cy="5029200"/>
          </a:xfrm>
        </p:spPr>
        <p:txBody>
          <a:bodyPr/>
          <a:lstStyle/>
          <a:p>
            <a:pPr eaLnBrk="1" hangingPunct="1"/>
            <a:r>
              <a:rPr lang="en-US" altLang="en-US" sz="2800">
                <a:solidFill>
                  <a:srgbClr val="0000FF"/>
                </a:solidFill>
              </a:rPr>
              <a:t>Workers may have only one assembly at their workstation</a:t>
            </a:r>
          </a:p>
          <a:p>
            <a:pPr eaLnBrk="1" hangingPunct="1"/>
            <a:r>
              <a:rPr lang="en-US" altLang="en-US" sz="2800">
                <a:solidFill>
                  <a:srgbClr val="0000FF"/>
                </a:solidFill>
              </a:rPr>
              <a:t>Only 1 assembly allowed in queue space between stations (Batch size of 1)</a:t>
            </a:r>
          </a:p>
          <a:p>
            <a:pPr eaLnBrk="1" hangingPunct="1"/>
            <a:r>
              <a:rPr lang="en-US" altLang="en-US" sz="2800">
                <a:solidFill>
                  <a:srgbClr val="0000FF"/>
                </a:solidFill>
              </a:rPr>
              <a:t>Assembly can only be placed in queue when it is empty (pull mechanism). </a:t>
            </a:r>
          </a:p>
          <a:p>
            <a:pPr eaLnBrk="1" hangingPunct="1"/>
            <a:r>
              <a:rPr lang="en-US" altLang="en-US" sz="2800"/>
              <a:t>Workstations in Work Flow Sequence</a:t>
            </a:r>
          </a:p>
          <a:p>
            <a:pPr eaLnBrk="1" hangingPunct="1"/>
            <a:r>
              <a:rPr lang="en-US" altLang="en-US" sz="2800"/>
              <a:t>Materials located at station   </a:t>
            </a:r>
          </a:p>
          <a:p>
            <a:pPr eaLnBrk="1" hangingPunct="1"/>
            <a:r>
              <a:rPr lang="en-US" altLang="en-US" sz="2800"/>
              <a:t>Stations 2-5 have an incoming queue space</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09800" y="228600"/>
            <a:ext cx="4724400" cy="769938"/>
          </a:xfrm>
          <a:prstGeom prst="rect">
            <a:avLst/>
          </a:prstGeom>
          <a:noFill/>
        </p:spPr>
        <p:txBody>
          <a:bodyPr>
            <a:spAutoFit/>
          </a:bodyPr>
          <a:lstStyle/>
          <a:p>
            <a:pPr>
              <a:defRPr/>
            </a:pPr>
            <a:r>
              <a:rPr lang="en-US" sz="4400" dirty="0">
                <a:solidFill>
                  <a:schemeClr val="accent6"/>
                </a:solidFill>
                <a:latin typeface="Arial" pitchFamily="-65" charset="0"/>
                <a:ea typeface="ＭＳ Ｐゴシック" pitchFamily="-65" charset="-128"/>
              </a:rPr>
              <a:t>Parade of Trades</a:t>
            </a:r>
          </a:p>
        </p:txBody>
      </p:sp>
      <p:sp>
        <p:nvSpPr>
          <p:cNvPr id="206851" name="TextBox 3"/>
          <p:cNvSpPr txBox="1">
            <a:spLocks noChangeArrowheads="1"/>
          </p:cNvSpPr>
          <p:nvPr/>
        </p:nvSpPr>
        <p:spPr bwMode="auto">
          <a:xfrm>
            <a:off x="304800" y="1066800"/>
            <a:ext cx="8153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spcAft>
                <a:spcPts val="300"/>
              </a:spcAft>
            </a:pPr>
            <a:r>
              <a:rPr lang="en-US" altLang="en-US" sz="2000"/>
              <a:t>Move 35 pieces of work through 7 trades.</a:t>
            </a:r>
          </a:p>
          <a:p>
            <a:pPr eaLnBrk="1" hangingPunct="1"/>
            <a:r>
              <a:rPr lang="en-US" altLang="en-US" sz="2000"/>
              <a:t>Work is completed at the end of the week and passed to next trade. Place materials on table as shown.</a:t>
            </a:r>
          </a:p>
        </p:txBody>
      </p:sp>
      <p:sp>
        <p:nvSpPr>
          <p:cNvPr id="5" name="Rectangle 4"/>
          <p:cNvSpPr/>
          <p:nvPr/>
        </p:nvSpPr>
        <p:spPr bwMode="auto">
          <a:xfrm>
            <a:off x="3733800" y="3352800"/>
            <a:ext cx="2362200" cy="2286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ヒラギノ角ゴ Pro W3" pitchFamily="-112" charset="-128"/>
              <a:cs typeface="ヒラギノ角ゴ Pro W3" pitchFamily="-112" charset="-128"/>
            </a:endParaRPr>
          </a:p>
        </p:txBody>
      </p:sp>
      <p:sp>
        <p:nvSpPr>
          <p:cNvPr id="6" name="Rectangle 5"/>
          <p:cNvSpPr/>
          <p:nvPr/>
        </p:nvSpPr>
        <p:spPr bwMode="auto">
          <a:xfrm>
            <a:off x="3962400" y="3505200"/>
            <a:ext cx="457200" cy="685800"/>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ヒラギノ角ゴ Pro W3" pitchFamily="-112" charset="-128"/>
              <a:cs typeface="ヒラギノ角ゴ Pro W3" pitchFamily="-112" charset="-128"/>
            </a:endParaRPr>
          </a:p>
        </p:txBody>
      </p:sp>
      <p:sp>
        <p:nvSpPr>
          <p:cNvPr id="206854" name="Rectangle 7"/>
          <p:cNvSpPr>
            <a:spLocks noChangeArrowheads="1"/>
          </p:cNvSpPr>
          <p:nvPr/>
        </p:nvSpPr>
        <p:spPr bwMode="auto">
          <a:xfrm>
            <a:off x="3124200" y="3506788"/>
            <a:ext cx="228600" cy="228600"/>
          </a:xfrm>
          <a:prstGeom prst="rect">
            <a:avLst/>
          </a:prstGeom>
          <a:solidFill>
            <a:schemeClr val="tx2"/>
          </a:solidFill>
          <a:ln w="9525">
            <a:solidFill>
              <a:schemeClr val="tx1"/>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6855" name="Rectangle 8"/>
          <p:cNvSpPr>
            <a:spLocks noChangeArrowheads="1"/>
          </p:cNvSpPr>
          <p:nvPr/>
        </p:nvSpPr>
        <p:spPr bwMode="auto">
          <a:xfrm>
            <a:off x="3124200" y="4381500"/>
            <a:ext cx="228600" cy="228600"/>
          </a:xfrm>
          <a:prstGeom prst="rect">
            <a:avLst/>
          </a:prstGeom>
          <a:solidFill>
            <a:schemeClr val="tx2"/>
          </a:solidFill>
          <a:ln w="9525">
            <a:solidFill>
              <a:schemeClr val="tx1"/>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6856" name="Rectangle 9"/>
          <p:cNvSpPr>
            <a:spLocks noChangeArrowheads="1"/>
          </p:cNvSpPr>
          <p:nvPr/>
        </p:nvSpPr>
        <p:spPr bwMode="auto">
          <a:xfrm>
            <a:off x="3124200" y="5259388"/>
            <a:ext cx="228600" cy="228600"/>
          </a:xfrm>
          <a:prstGeom prst="rect">
            <a:avLst/>
          </a:prstGeom>
          <a:solidFill>
            <a:schemeClr val="tx2"/>
          </a:solidFill>
          <a:ln w="9525">
            <a:solidFill>
              <a:schemeClr val="tx1"/>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6857" name="Rectangle 10"/>
          <p:cNvSpPr>
            <a:spLocks noChangeArrowheads="1"/>
          </p:cNvSpPr>
          <p:nvPr/>
        </p:nvSpPr>
        <p:spPr bwMode="auto">
          <a:xfrm>
            <a:off x="4800600" y="5867400"/>
            <a:ext cx="228600" cy="228600"/>
          </a:xfrm>
          <a:prstGeom prst="rect">
            <a:avLst/>
          </a:prstGeom>
          <a:solidFill>
            <a:schemeClr val="tx2"/>
          </a:solidFill>
          <a:ln w="9525">
            <a:solidFill>
              <a:schemeClr val="tx1"/>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6858" name="Rectangle 11"/>
          <p:cNvSpPr>
            <a:spLocks noChangeArrowheads="1"/>
          </p:cNvSpPr>
          <p:nvPr/>
        </p:nvSpPr>
        <p:spPr bwMode="auto">
          <a:xfrm>
            <a:off x="6400800" y="5259388"/>
            <a:ext cx="228600" cy="228600"/>
          </a:xfrm>
          <a:prstGeom prst="rect">
            <a:avLst/>
          </a:prstGeom>
          <a:solidFill>
            <a:schemeClr val="tx2"/>
          </a:solidFill>
          <a:ln w="9525">
            <a:solidFill>
              <a:schemeClr val="tx1"/>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6859" name="Rectangle 12"/>
          <p:cNvSpPr>
            <a:spLocks noChangeArrowheads="1"/>
          </p:cNvSpPr>
          <p:nvPr/>
        </p:nvSpPr>
        <p:spPr bwMode="auto">
          <a:xfrm>
            <a:off x="6400800" y="4381500"/>
            <a:ext cx="228600" cy="228600"/>
          </a:xfrm>
          <a:prstGeom prst="rect">
            <a:avLst/>
          </a:prstGeom>
          <a:solidFill>
            <a:schemeClr val="tx2"/>
          </a:solidFill>
          <a:ln w="9525">
            <a:solidFill>
              <a:schemeClr val="tx1"/>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6860" name="Rectangle 13"/>
          <p:cNvSpPr>
            <a:spLocks noChangeArrowheads="1"/>
          </p:cNvSpPr>
          <p:nvPr/>
        </p:nvSpPr>
        <p:spPr bwMode="auto">
          <a:xfrm>
            <a:off x="6400800" y="3506788"/>
            <a:ext cx="228600" cy="228600"/>
          </a:xfrm>
          <a:prstGeom prst="rect">
            <a:avLst/>
          </a:prstGeom>
          <a:solidFill>
            <a:schemeClr val="tx2"/>
          </a:solidFill>
          <a:ln w="9525">
            <a:solidFill>
              <a:schemeClr val="tx1"/>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6861" name="TextBox 14"/>
          <p:cNvSpPr txBox="1">
            <a:spLocks noChangeArrowheads="1"/>
          </p:cNvSpPr>
          <p:nvPr/>
        </p:nvSpPr>
        <p:spPr bwMode="auto">
          <a:xfrm>
            <a:off x="3429000" y="23622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a:t>Legos &amp; Score Sheet</a:t>
            </a:r>
          </a:p>
        </p:txBody>
      </p:sp>
      <p:sp>
        <p:nvSpPr>
          <p:cNvPr id="206862" name="TextBox 15"/>
          <p:cNvSpPr txBox="1">
            <a:spLocks noChangeArrowheads="1"/>
          </p:cNvSpPr>
          <p:nvPr/>
        </p:nvSpPr>
        <p:spPr bwMode="auto">
          <a:xfrm>
            <a:off x="5410200" y="25908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800"/>
              <a:t>Dice</a:t>
            </a:r>
          </a:p>
        </p:txBody>
      </p:sp>
      <p:sp>
        <p:nvSpPr>
          <p:cNvPr id="206863" name="Rectangle 16"/>
          <p:cNvSpPr>
            <a:spLocks noChangeArrowheads="1"/>
          </p:cNvSpPr>
          <p:nvPr/>
        </p:nvSpPr>
        <p:spPr bwMode="auto">
          <a:xfrm>
            <a:off x="5562600" y="3505200"/>
            <a:ext cx="228600" cy="228600"/>
          </a:xfrm>
          <a:prstGeom prst="rect">
            <a:avLst/>
          </a:prstGeom>
          <a:solidFill>
            <a:srgbClr val="FF080A"/>
          </a:solidFill>
          <a:ln w="9525">
            <a:solidFill>
              <a:schemeClr val="tx1"/>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18" name="Rectangle 17"/>
          <p:cNvSpPr/>
          <p:nvPr/>
        </p:nvSpPr>
        <p:spPr bwMode="auto">
          <a:xfrm>
            <a:off x="4267200" y="3581400"/>
            <a:ext cx="76200" cy="304800"/>
          </a:xfrm>
          <a:prstGeom prst="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ヒラギノ角ゴ Pro W3" pitchFamily="-112" charset="-128"/>
              <a:cs typeface="ヒラギノ角ゴ Pro W3" pitchFamily="-112" charset="-128"/>
            </a:endParaRPr>
          </a:p>
        </p:txBody>
      </p:sp>
      <p:sp>
        <p:nvSpPr>
          <p:cNvPr id="206865" name="TextBox 16"/>
          <p:cNvSpPr txBox="1">
            <a:spLocks noChangeArrowheads="1"/>
          </p:cNvSpPr>
          <p:nvPr/>
        </p:nvSpPr>
        <p:spPr bwMode="auto">
          <a:xfrm>
            <a:off x="1427163" y="3390900"/>
            <a:ext cx="1433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Concrete</a:t>
            </a:r>
          </a:p>
        </p:txBody>
      </p:sp>
      <p:sp>
        <p:nvSpPr>
          <p:cNvPr id="206866" name="TextBox 18"/>
          <p:cNvSpPr txBox="1">
            <a:spLocks noChangeArrowheads="1"/>
          </p:cNvSpPr>
          <p:nvPr/>
        </p:nvSpPr>
        <p:spPr bwMode="auto">
          <a:xfrm>
            <a:off x="1752600" y="4265613"/>
            <a:ext cx="110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Mason</a:t>
            </a:r>
          </a:p>
        </p:txBody>
      </p:sp>
      <p:sp>
        <p:nvSpPr>
          <p:cNvPr id="206867" name="TextBox 19"/>
          <p:cNvSpPr txBox="1">
            <a:spLocks noChangeArrowheads="1"/>
          </p:cNvSpPr>
          <p:nvPr/>
        </p:nvSpPr>
        <p:spPr bwMode="auto">
          <a:xfrm>
            <a:off x="1649413" y="5143500"/>
            <a:ext cx="1211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Facade</a:t>
            </a:r>
          </a:p>
        </p:txBody>
      </p:sp>
      <p:sp>
        <p:nvSpPr>
          <p:cNvPr id="206868" name="TextBox 20"/>
          <p:cNvSpPr txBox="1">
            <a:spLocks noChangeArrowheads="1"/>
          </p:cNvSpPr>
          <p:nvPr/>
        </p:nvSpPr>
        <p:spPr bwMode="auto">
          <a:xfrm>
            <a:off x="7010400" y="3390900"/>
            <a:ext cx="890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Paint</a:t>
            </a:r>
          </a:p>
        </p:txBody>
      </p:sp>
      <p:sp>
        <p:nvSpPr>
          <p:cNvPr id="206869" name="TextBox 21"/>
          <p:cNvSpPr txBox="1">
            <a:spLocks noChangeArrowheads="1"/>
          </p:cNvSpPr>
          <p:nvPr/>
        </p:nvSpPr>
        <p:spPr bwMode="auto">
          <a:xfrm>
            <a:off x="7010400" y="4265613"/>
            <a:ext cx="1433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Electrical</a:t>
            </a:r>
          </a:p>
        </p:txBody>
      </p:sp>
      <p:sp>
        <p:nvSpPr>
          <p:cNvPr id="206870" name="TextBox 22"/>
          <p:cNvSpPr txBox="1">
            <a:spLocks noChangeArrowheads="1"/>
          </p:cNvSpPr>
          <p:nvPr/>
        </p:nvSpPr>
        <p:spPr bwMode="auto">
          <a:xfrm>
            <a:off x="7010400" y="5143500"/>
            <a:ext cx="133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Plumber</a:t>
            </a:r>
          </a:p>
        </p:txBody>
      </p:sp>
      <p:cxnSp>
        <p:nvCxnSpPr>
          <p:cNvPr id="206871" name="Straight Arrow Connector 24"/>
          <p:cNvCxnSpPr>
            <a:cxnSpLocks noChangeShapeType="1"/>
            <a:stCxn id="206861" idx="2"/>
            <a:endCxn id="6" idx="0"/>
          </p:cNvCxnSpPr>
          <p:nvPr/>
        </p:nvCxnSpPr>
        <p:spPr bwMode="auto">
          <a:xfrm rot="5400000">
            <a:off x="3944144" y="3256756"/>
            <a:ext cx="495300"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6872" name="Straight Arrow Connector 28"/>
          <p:cNvCxnSpPr>
            <a:cxnSpLocks noChangeShapeType="1"/>
          </p:cNvCxnSpPr>
          <p:nvPr/>
        </p:nvCxnSpPr>
        <p:spPr bwMode="auto">
          <a:xfrm rot="5400000">
            <a:off x="5467350" y="3219450"/>
            <a:ext cx="496888"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06873" name="TextBox 29"/>
          <p:cNvSpPr txBox="1">
            <a:spLocks noChangeArrowheads="1"/>
          </p:cNvSpPr>
          <p:nvPr/>
        </p:nvSpPr>
        <p:spPr bwMode="auto">
          <a:xfrm>
            <a:off x="4137025" y="6172200"/>
            <a:ext cx="155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Carpenter</a:t>
            </a:r>
          </a:p>
        </p:txBody>
      </p:sp>
      <p:sp>
        <p:nvSpPr>
          <p:cNvPr id="206874" name="Rectangle 25"/>
          <p:cNvSpPr>
            <a:spLocks noChangeArrowheads="1"/>
          </p:cNvSpPr>
          <p:nvPr/>
        </p:nvSpPr>
        <p:spPr bwMode="auto">
          <a:xfrm>
            <a:off x="6783388"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98D6A102-7B6C-7146-801E-62AF66F05CE3}" type="slidenum">
              <a:rPr lang="en-GB" altLang="en-US">
                <a:solidFill>
                  <a:srgbClr val="000000"/>
                </a:solidFill>
                <a:ea typeface="ＭＳ Ｐゴシック" charset="-128"/>
              </a:rPr>
              <a:pPr eaLnBrk="1" hangingPunct="1">
                <a:buSzPct val="45000"/>
                <a:buFont typeface="StarSymbol" charset="0"/>
                <a:buNone/>
              </a:pPr>
              <a:t>6</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685800" y="381000"/>
            <a:ext cx="7772400" cy="914400"/>
          </a:xfrm>
        </p:spPr>
        <p:txBody>
          <a:bodyPr/>
          <a:lstStyle/>
          <a:p>
            <a:pPr eaLnBrk="1" hangingPunct="1"/>
            <a:r>
              <a:rPr lang="en-US" altLang="en-US"/>
              <a:t>Phase 2 Policies</a:t>
            </a:r>
          </a:p>
        </p:txBody>
      </p:sp>
      <p:sp>
        <p:nvSpPr>
          <p:cNvPr id="293891" name="Rectangle 3"/>
          <p:cNvSpPr>
            <a:spLocks noGrp="1" noChangeArrowheads="1"/>
          </p:cNvSpPr>
          <p:nvPr>
            <p:ph type="body" idx="1"/>
          </p:nvPr>
        </p:nvSpPr>
        <p:spPr>
          <a:xfrm>
            <a:off x="685800" y="1447800"/>
            <a:ext cx="7772400" cy="4648200"/>
          </a:xfrm>
        </p:spPr>
        <p:txBody>
          <a:bodyPr/>
          <a:lstStyle/>
          <a:p>
            <a:pPr eaLnBrk="1" hangingPunct="1">
              <a:lnSpc>
                <a:spcPct val="90000"/>
              </a:lnSpc>
            </a:pPr>
            <a:r>
              <a:rPr lang="en-US" altLang="en-US" sz="2400" b="1">
                <a:solidFill>
                  <a:srgbClr val="0000FF"/>
                </a:solidFill>
              </a:rPr>
              <a:t>QC Problems may be verbalized by any worker</a:t>
            </a:r>
          </a:p>
          <a:p>
            <a:pPr lvl="1" eaLnBrk="1" hangingPunct="1">
              <a:lnSpc>
                <a:spcPct val="90000"/>
              </a:lnSpc>
            </a:pPr>
            <a:r>
              <a:rPr lang="en-US" altLang="en-US" sz="2000" b="1">
                <a:solidFill>
                  <a:srgbClr val="0000FF"/>
                </a:solidFill>
              </a:rPr>
              <a:t>SOME THINKING and TALKING ALLOWED </a:t>
            </a:r>
          </a:p>
          <a:p>
            <a:pPr eaLnBrk="1" hangingPunct="1">
              <a:lnSpc>
                <a:spcPct val="90000"/>
              </a:lnSpc>
            </a:pPr>
            <a:r>
              <a:rPr lang="en-US" altLang="en-US" sz="2400" b="1">
                <a:solidFill>
                  <a:srgbClr val="0000FF"/>
                </a:solidFill>
              </a:rPr>
              <a:t>All QC problems set aside as rework at station discovered.</a:t>
            </a:r>
          </a:p>
          <a:p>
            <a:pPr lvl="1" eaLnBrk="1" hangingPunct="1">
              <a:lnSpc>
                <a:spcPct val="90000"/>
              </a:lnSpc>
            </a:pPr>
            <a:r>
              <a:rPr lang="en-US" altLang="en-US" sz="2000" b="1">
                <a:solidFill>
                  <a:srgbClr val="0000FF"/>
                </a:solidFill>
              </a:rPr>
              <a:t>TURN UPSIDE DOWN </a:t>
            </a:r>
          </a:p>
          <a:p>
            <a:pPr eaLnBrk="1" hangingPunct="1">
              <a:lnSpc>
                <a:spcPct val="90000"/>
              </a:lnSpc>
            </a:pPr>
            <a:r>
              <a:rPr lang="en-US" altLang="en-US" sz="2400" b="1">
                <a:solidFill>
                  <a:srgbClr val="0000FF"/>
                </a:solidFill>
              </a:rPr>
              <a:t>Everyone is paid hourly wages plus a bonus for team performance.</a:t>
            </a:r>
            <a:r>
              <a:rPr lang="en-US" altLang="en-US" sz="2400" b="1"/>
              <a:t> </a:t>
            </a:r>
          </a:p>
          <a:p>
            <a:pPr eaLnBrk="1" hangingPunct="1">
              <a:lnSpc>
                <a:spcPct val="90000"/>
              </a:lnSpc>
            </a:pPr>
            <a:r>
              <a:rPr lang="en-US" altLang="en-US" sz="2400" b="1"/>
              <a:t>Workers perform only their assigned tasks</a:t>
            </a:r>
          </a:p>
          <a:p>
            <a:pPr eaLnBrk="1" hangingPunct="1">
              <a:lnSpc>
                <a:spcPct val="90000"/>
              </a:lnSpc>
            </a:pPr>
            <a:r>
              <a:rPr lang="en-US" altLang="en-US" sz="2400" b="1"/>
              <a:t>Workers cannot fix QC problems from upstream</a:t>
            </a:r>
          </a:p>
          <a:p>
            <a:pPr eaLnBrk="1" hangingPunct="1">
              <a:lnSpc>
                <a:spcPct val="90000"/>
              </a:lnSpc>
            </a:pPr>
            <a:r>
              <a:rPr lang="en-US" altLang="en-US" sz="2400" b="1"/>
              <a:t>Inspector announces first good plane.</a:t>
            </a:r>
          </a:p>
          <a:p>
            <a:pPr eaLnBrk="1" hangingPunct="1">
              <a:lnSpc>
                <a:spcPct val="90000"/>
              </a:lnSpc>
            </a:pPr>
            <a:endParaRPr lang="en-US" altLang="en-US" sz="2400" b="1"/>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hangingPunct="1"/>
            <a:r>
              <a:rPr lang="en-US" altLang="en-US">
                <a:solidFill>
                  <a:srgbClr val="0000FF"/>
                </a:solidFill>
              </a:rPr>
              <a:t>Your Hypotheses</a:t>
            </a:r>
          </a:p>
        </p:txBody>
      </p:sp>
      <p:sp>
        <p:nvSpPr>
          <p:cNvPr id="295939" name="Rectangle 3"/>
          <p:cNvSpPr>
            <a:spLocks noGrp="1" noChangeArrowheads="1"/>
          </p:cNvSpPr>
          <p:nvPr>
            <p:ph type="body" idx="1"/>
          </p:nvPr>
        </p:nvSpPr>
        <p:spPr>
          <a:xfrm>
            <a:off x="457200" y="1295400"/>
            <a:ext cx="8229600" cy="5257800"/>
          </a:xfrm>
        </p:spPr>
        <p:txBody>
          <a:bodyPr/>
          <a:lstStyle/>
          <a:p>
            <a:pPr eaLnBrk="1" hangingPunct="1"/>
            <a:r>
              <a:rPr lang="en-US" altLang="en-US">
                <a:solidFill>
                  <a:srgbClr val="0000FF"/>
                </a:solidFill>
              </a:rPr>
              <a:t>How many good planes will your team produce in Phase II?</a:t>
            </a:r>
          </a:p>
          <a:p>
            <a:pPr eaLnBrk="1" hangingPunct="1"/>
            <a:r>
              <a:rPr lang="en-US" altLang="en-US">
                <a:solidFill>
                  <a:srgbClr val="0000FF"/>
                </a:solidFill>
              </a:rPr>
              <a:t>How long will it take for you to produce the first good plane?</a:t>
            </a:r>
          </a:p>
          <a:p>
            <a:pPr eaLnBrk="1" hangingPunct="1"/>
            <a:r>
              <a:rPr lang="en-US" altLang="en-US">
                <a:solidFill>
                  <a:srgbClr val="0000FF"/>
                </a:solidFill>
              </a:rPr>
              <a:t>How much rework will you generate (planes turned upside down)?</a:t>
            </a:r>
          </a:p>
          <a:p>
            <a:pPr eaLnBrk="1" hangingPunct="1"/>
            <a:r>
              <a:rPr lang="en-US" altLang="en-US">
                <a:solidFill>
                  <a:srgbClr val="0000FF"/>
                </a:solidFill>
              </a:rPr>
              <a:t>How much WIP will you generate (subassemblies left on the table)?</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685800" y="228600"/>
            <a:ext cx="7772400" cy="609600"/>
          </a:xfrm>
        </p:spPr>
        <p:txBody>
          <a:bodyPr/>
          <a:lstStyle/>
          <a:p>
            <a:pPr eaLnBrk="1" hangingPunct="1"/>
            <a:r>
              <a:rPr lang="en-US" altLang="en-US"/>
              <a:t>Phase 3 Logistics</a:t>
            </a:r>
          </a:p>
        </p:txBody>
      </p:sp>
      <p:sp>
        <p:nvSpPr>
          <p:cNvPr id="297987" name="Rectangle 3"/>
          <p:cNvSpPr>
            <a:spLocks noGrp="1" noChangeArrowheads="1"/>
          </p:cNvSpPr>
          <p:nvPr>
            <p:ph type="body" idx="1"/>
          </p:nvPr>
        </p:nvSpPr>
        <p:spPr>
          <a:xfrm>
            <a:off x="685800" y="1143000"/>
            <a:ext cx="7772400" cy="5029200"/>
          </a:xfrm>
        </p:spPr>
        <p:txBody>
          <a:bodyPr/>
          <a:lstStyle/>
          <a:p>
            <a:pPr eaLnBrk="1" hangingPunct="1">
              <a:lnSpc>
                <a:spcPct val="90000"/>
              </a:lnSpc>
            </a:pPr>
            <a:r>
              <a:rPr lang="en-US" altLang="en-US" sz="2800">
                <a:solidFill>
                  <a:srgbClr val="0000FF"/>
                </a:solidFill>
              </a:rPr>
              <a:t>Use Phase 3 Instruction Sheets.</a:t>
            </a:r>
          </a:p>
          <a:p>
            <a:pPr eaLnBrk="1" hangingPunct="1">
              <a:lnSpc>
                <a:spcPct val="90000"/>
              </a:lnSpc>
            </a:pPr>
            <a:r>
              <a:rPr lang="en-US" altLang="en-US" sz="2800"/>
              <a:t>Workers may have only one assembly at their workstation</a:t>
            </a:r>
          </a:p>
          <a:p>
            <a:pPr eaLnBrk="1" hangingPunct="1">
              <a:lnSpc>
                <a:spcPct val="90000"/>
              </a:lnSpc>
            </a:pPr>
            <a:r>
              <a:rPr lang="en-US" altLang="en-US" sz="2800"/>
              <a:t>Only 1 assembly allowed in queue space between stations (Batch size of 1)</a:t>
            </a:r>
          </a:p>
          <a:p>
            <a:pPr eaLnBrk="1" hangingPunct="1">
              <a:lnSpc>
                <a:spcPct val="90000"/>
              </a:lnSpc>
            </a:pPr>
            <a:r>
              <a:rPr lang="en-US" altLang="en-US" sz="2800"/>
              <a:t>Components can only be placed in queue when it is empty (pull mechanism).</a:t>
            </a:r>
            <a:r>
              <a:rPr lang="en-US" altLang="en-US" sz="2800">
                <a:solidFill>
                  <a:srgbClr val="0000FF"/>
                </a:solidFill>
              </a:rPr>
              <a:t> </a:t>
            </a:r>
          </a:p>
          <a:p>
            <a:pPr eaLnBrk="1" hangingPunct="1">
              <a:lnSpc>
                <a:spcPct val="90000"/>
              </a:lnSpc>
            </a:pPr>
            <a:r>
              <a:rPr lang="en-US" altLang="en-US" sz="2800"/>
              <a:t>Workstations in Work Flow Sequence</a:t>
            </a:r>
          </a:p>
          <a:p>
            <a:pPr eaLnBrk="1" hangingPunct="1">
              <a:lnSpc>
                <a:spcPct val="90000"/>
              </a:lnSpc>
            </a:pPr>
            <a:r>
              <a:rPr lang="en-US" altLang="en-US" sz="2800"/>
              <a:t>Materials located at station   </a:t>
            </a:r>
          </a:p>
          <a:p>
            <a:pPr eaLnBrk="1" hangingPunct="1">
              <a:lnSpc>
                <a:spcPct val="90000"/>
              </a:lnSpc>
            </a:pPr>
            <a:r>
              <a:rPr lang="en-US" altLang="en-US" sz="2800"/>
              <a:t>Stations 2-5 have an incoming queue space </a:t>
            </a:r>
          </a:p>
          <a:p>
            <a:pPr eaLnBrk="1" hangingPunct="1">
              <a:lnSpc>
                <a:spcPct val="90000"/>
              </a:lnSpc>
            </a:pPr>
            <a:endParaRPr lang="en-US" altLang="en-US" sz="2800">
              <a:solidFill>
                <a:srgbClr val="0000FF"/>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685800" y="228600"/>
            <a:ext cx="7772400" cy="685800"/>
          </a:xfrm>
        </p:spPr>
        <p:txBody>
          <a:bodyPr/>
          <a:lstStyle/>
          <a:p>
            <a:pPr eaLnBrk="1" hangingPunct="1"/>
            <a:r>
              <a:rPr lang="en-US" altLang="en-US"/>
              <a:t>Phase 3 Policies</a:t>
            </a:r>
          </a:p>
        </p:txBody>
      </p:sp>
      <p:sp>
        <p:nvSpPr>
          <p:cNvPr id="300035" name="Rectangle 3"/>
          <p:cNvSpPr>
            <a:spLocks noGrp="1" noChangeArrowheads="1"/>
          </p:cNvSpPr>
          <p:nvPr>
            <p:ph type="body" idx="1"/>
          </p:nvPr>
        </p:nvSpPr>
        <p:spPr>
          <a:xfrm>
            <a:off x="685800" y="1447800"/>
            <a:ext cx="7772400" cy="4648200"/>
          </a:xfrm>
        </p:spPr>
        <p:txBody>
          <a:bodyPr/>
          <a:lstStyle/>
          <a:p>
            <a:pPr eaLnBrk="1" hangingPunct="1"/>
            <a:r>
              <a:rPr lang="en-US" altLang="en-US">
                <a:solidFill>
                  <a:srgbClr val="0000FF"/>
                </a:solidFill>
              </a:rPr>
              <a:t>Workers perform ANY step in the production process.</a:t>
            </a:r>
          </a:p>
          <a:p>
            <a:pPr eaLnBrk="1" hangingPunct="1"/>
            <a:r>
              <a:rPr lang="en-US" altLang="en-US">
                <a:solidFill>
                  <a:srgbClr val="0000FF"/>
                </a:solidFill>
              </a:rPr>
              <a:t>QC problems can be fixed by </a:t>
            </a:r>
            <a:r>
              <a:rPr lang="en-US" altLang="en-US" u="sng">
                <a:solidFill>
                  <a:srgbClr val="0000FF"/>
                </a:solidFill>
              </a:rPr>
              <a:t>any</a:t>
            </a:r>
            <a:r>
              <a:rPr lang="en-US" altLang="en-US">
                <a:solidFill>
                  <a:srgbClr val="0000FF"/>
                </a:solidFill>
              </a:rPr>
              <a:t> worker  - Fix it when you find it.</a:t>
            </a:r>
          </a:p>
          <a:p>
            <a:pPr eaLnBrk="1" hangingPunct="1"/>
            <a:r>
              <a:rPr lang="en-US" altLang="en-US">
                <a:solidFill>
                  <a:srgbClr val="0000FF"/>
                </a:solidFill>
              </a:rPr>
              <a:t>No restrictions on talking.</a:t>
            </a:r>
            <a:endParaRPr lang="en-US" altLang="en-US"/>
          </a:p>
          <a:p>
            <a:pPr eaLnBrk="1" hangingPunct="1"/>
            <a:r>
              <a:rPr lang="en-US" altLang="en-US"/>
              <a:t>Everyone is paid hourly wages plus a bonus for team performance.</a:t>
            </a:r>
          </a:p>
          <a:p>
            <a:pPr eaLnBrk="1" hangingPunct="1"/>
            <a:r>
              <a:rPr lang="en-US" altLang="en-US"/>
              <a:t>Inspector announces first good plane.</a:t>
            </a:r>
          </a:p>
          <a:p>
            <a:pPr eaLnBrk="1" hangingPunct="1"/>
            <a:endParaRPr lang="en-US" altLang="en-US" b="1"/>
          </a:p>
          <a:p>
            <a:pPr eaLnBrk="1" hangingPunct="1">
              <a:buFontTx/>
              <a:buNone/>
            </a:pPr>
            <a:endParaRPr lang="en-US" altLang="en-US" b="1"/>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pPr eaLnBrk="1" hangingPunct="1"/>
            <a:r>
              <a:rPr lang="en-US" altLang="en-US">
                <a:solidFill>
                  <a:srgbClr val="0000FF"/>
                </a:solidFill>
              </a:rPr>
              <a:t>Your Hypotheses</a:t>
            </a:r>
          </a:p>
        </p:txBody>
      </p:sp>
      <p:sp>
        <p:nvSpPr>
          <p:cNvPr id="302083" name="Rectangle 3"/>
          <p:cNvSpPr>
            <a:spLocks noGrp="1" noChangeArrowheads="1"/>
          </p:cNvSpPr>
          <p:nvPr>
            <p:ph type="body" idx="1"/>
          </p:nvPr>
        </p:nvSpPr>
        <p:spPr>
          <a:xfrm>
            <a:off x="457200" y="1295400"/>
            <a:ext cx="8229600" cy="5257800"/>
          </a:xfrm>
        </p:spPr>
        <p:txBody>
          <a:bodyPr/>
          <a:lstStyle/>
          <a:p>
            <a:pPr eaLnBrk="1" hangingPunct="1"/>
            <a:r>
              <a:rPr lang="en-US" altLang="en-US">
                <a:solidFill>
                  <a:srgbClr val="0000FF"/>
                </a:solidFill>
              </a:rPr>
              <a:t>How many good planes will your team produce in Phase III?</a:t>
            </a:r>
          </a:p>
          <a:p>
            <a:pPr eaLnBrk="1" hangingPunct="1"/>
            <a:r>
              <a:rPr lang="en-US" altLang="en-US">
                <a:solidFill>
                  <a:srgbClr val="0000FF"/>
                </a:solidFill>
              </a:rPr>
              <a:t>How long will it take for you to produce the first good plane?</a:t>
            </a:r>
          </a:p>
          <a:p>
            <a:pPr eaLnBrk="1" hangingPunct="1"/>
            <a:r>
              <a:rPr lang="en-US" altLang="en-US">
                <a:solidFill>
                  <a:srgbClr val="0000FF"/>
                </a:solidFill>
              </a:rPr>
              <a:t>How much rework will you generate (planes turned upside down)?</a:t>
            </a:r>
          </a:p>
          <a:p>
            <a:pPr eaLnBrk="1" hangingPunct="1"/>
            <a:r>
              <a:rPr lang="en-US" altLang="en-US">
                <a:solidFill>
                  <a:srgbClr val="0000FF"/>
                </a:solidFill>
              </a:rPr>
              <a:t>How much WIP will you generate (subassemblies left on the table)?</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4130" name="Group 2"/>
          <p:cNvGrpSpPr>
            <a:grpSpLocks/>
          </p:cNvGrpSpPr>
          <p:nvPr/>
        </p:nvGrpSpPr>
        <p:grpSpPr bwMode="auto">
          <a:xfrm>
            <a:off x="1074738" y="177800"/>
            <a:ext cx="7481887" cy="6249988"/>
            <a:chOff x="526" y="49"/>
            <a:chExt cx="4713" cy="3937"/>
          </a:xfrm>
        </p:grpSpPr>
        <p:sp>
          <p:nvSpPr>
            <p:cNvPr id="304131" name="Rectangle 3"/>
            <p:cNvSpPr>
              <a:spLocks noChangeArrowheads="1"/>
            </p:cNvSpPr>
            <p:nvPr/>
          </p:nvSpPr>
          <p:spPr bwMode="auto">
            <a:xfrm>
              <a:off x="526" y="49"/>
              <a:ext cx="4713" cy="3937"/>
            </a:xfrm>
            <a:prstGeom prst="rect">
              <a:avLst/>
            </a:prstGeom>
            <a:solidFill>
              <a:srgbClr val="FFFFFF"/>
            </a:solidFill>
            <a:ln w="12700">
              <a:solidFill>
                <a:srgbClr val="000000"/>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32" name="Freeform 4"/>
            <p:cNvSpPr>
              <a:spLocks/>
            </p:cNvSpPr>
            <p:nvPr/>
          </p:nvSpPr>
          <p:spPr bwMode="auto">
            <a:xfrm>
              <a:off x="1535" y="672"/>
              <a:ext cx="2666" cy="1930"/>
            </a:xfrm>
            <a:custGeom>
              <a:avLst/>
              <a:gdLst>
                <a:gd name="T0" fmla="*/ 0 w 2666"/>
                <a:gd name="T1" fmla="*/ 0 h 1930"/>
                <a:gd name="T2" fmla="*/ 2666 w 2666"/>
                <a:gd name="T3" fmla="*/ 0 h 1930"/>
                <a:gd name="T4" fmla="*/ 2666 w 2666"/>
                <a:gd name="T5" fmla="*/ 1930 h 1930"/>
                <a:gd name="T6" fmla="*/ 0 w 2666"/>
                <a:gd name="T7" fmla="*/ 1930 h 1930"/>
                <a:gd name="T8" fmla="*/ 0 w 2666"/>
                <a:gd name="T9" fmla="*/ 0 h 1930"/>
                <a:gd name="T10" fmla="*/ 0 w 2666"/>
                <a:gd name="T11" fmla="*/ 0 h 1930"/>
                <a:gd name="T12" fmla="*/ 0 60000 65536"/>
                <a:gd name="T13" fmla="*/ 0 60000 65536"/>
                <a:gd name="T14" fmla="*/ 0 60000 65536"/>
                <a:gd name="T15" fmla="*/ 0 60000 65536"/>
                <a:gd name="T16" fmla="*/ 0 60000 65536"/>
                <a:gd name="T17" fmla="*/ 0 60000 65536"/>
                <a:gd name="T18" fmla="*/ 0 w 2666"/>
                <a:gd name="T19" fmla="*/ 0 h 1930"/>
                <a:gd name="T20" fmla="*/ 2666 w 2666"/>
                <a:gd name="T21" fmla="*/ 1930 h 1930"/>
              </a:gdLst>
              <a:ahLst/>
              <a:cxnLst>
                <a:cxn ang="T12">
                  <a:pos x="T0" y="T1"/>
                </a:cxn>
                <a:cxn ang="T13">
                  <a:pos x="T2" y="T3"/>
                </a:cxn>
                <a:cxn ang="T14">
                  <a:pos x="T4" y="T5"/>
                </a:cxn>
                <a:cxn ang="T15">
                  <a:pos x="T6" y="T7"/>
                </a:cxn>
                <a:cxn ang="T16">
                  <a:pos x="T8" y="T9"/>
                </a:cxn>
                <a:cxn ang="T17">
                  <a:pos x="T10" y="T11"/>
                </a:cxn>
              </a:cxnLst>
              <a:rect l="T18" t="T19" r="T20" b="T21"/>
              <a:pathLst>
                <a:path w="2666" h="1930">
                  <a:moveTo>
                    <a:pt x="0" y="0"/>
                  </a:moveTo>
                  <a:lnTo>
                    <a:pt x="2666" y="0"/>
                  </a:lnTo>
                  <a:lnTo>
                    <a:pt x="2666" y="1930"/>
                  </a:lnTo>
                  <a:lnTo>
                    <a:pt x="0" y="193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33" name="Freeform 5"/>
            <p:cNvSpPr>
              <a:spLocks/>
            </p:cNvSpPr>
            <p:nvPr/>
          </p:nvSpPr>
          <p:spPr bwMode="auto">
            <a:xfrm>
              <a:off x="1535" y="2380"/>
              <a:ext cx="2666" cy="1"/>
            </a:xfrm>
            <a:custGeom>
              <a:avLst/>
              <a:gdLst>
                <a:gd name="T0" fmla="*/ 0 w 2666"/>
                <a:gd name="T1" fmla="*/ 0 h 1"/>
                <a:gd name="T2" fmla="*/ 2666 w 2666"/>
                <a:gd name="T3" fmla="*/ 0 h 1"/>
                <a:gd name="T4" fmla="*/ 0 w 2666"/>
                <a:gd name="T5" fmla="*/ 0 h 1"/>
                <a:gd name="T6" fmla="*/ 0 60000 65536"/>
                <a:gd name="T7" fmla="*/ 0 60000 65536"/>
                <a:gd name="T8" fmla="*/ 0 60000 65536"/>
                <a:gd name="T9" fmla="*/ 0 w 2666"/>
                <a:gd name="T10" fmla="*/ 0 h 1"/>
                <a:gd name="T11" fmla="*/ 2666 w 2666"/>
                <a:gd name="T12" fmla="*/ 1 h 1"/>
              </a:gdLst>
              <a:ahLst/>
              <a:cxnLst>
                <a:cxn ang="T6">
                  <a:pos x="T0" y="T1"/>
                </a:cxn>
                <a:cxn ang="T7">
                  <a:pos x="T2" y="T3"/>
                </a:cxn>
                <a:cxn ang="T8">
                  <a:pos x="T4" y="T5"/>
                </a:cxn>
              </a:cxnLst>
              <a:rect l="T9" t="T10" r="T11" b="T12"/>
              <a:pathLst>
                <a:path w="2666" h="1">
                  <a:moveTo>
                    <a:pt x="0" y="0"/>
                  </a:moveTo>
                  <a:lnTo>
                    <a:pt x="2666"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34" name="Freeform 6"/>
            <p:cNvSpPr>
              <a:spLocks/>
            </p:cNvSpPr>
            <p:nvPr/>
          </p:nvSpPr>
          <p:spPr bwMode="auto">
            <a:xfrm>
              <a:off x="1535" y="2145"/>
              <a:ext cx="2666" cy="1"/>
            </a:xfrm>
            <a:custGeom>
              <a:avLst/>
              <a:gdLst>
                <a:gd name="T0" fmla="*/ 0 w 2666"/>
                <a:gd name="T1" fmla="*/ 0 h 1"/>
                <a:gd name="T2" fmla="*/ 2666 w 2666"/>
                <a:gd name="T3" fmla="*/ 0 h 1"/>
                <a:gd name="T4" fmla="*/ 0 w 2666"/>
                <a:gd name="T5" fmla="*/ 0 h 1"/>
                <a:gd name="T6" fmla="*/ 0 60000 65536"/>
                <a:gd name="T7" fmla="*/ 0 60000 65536"/>
                <a:gd name="T8" fmla="*/ 0 60000 65536"/>
                <a:gd name="T9" fmla="*/ 0 w 2666"/>
                <a:gd name="T10" fmla="*/ 0 h 1"/>
                <a:gd name="T11" fmla="*/ 2666 w 2666"/>
                <a:gd name="T12" fmla="*/ 1 h 1"/>
              </a:gdLst>
              <a:ahLst/>
              <a:cxnLst>
                <a:cxn ang="T6">
                  <a:pos x="T0" y="T1"/>
                </a:cxn>
                <a:cxn ang="T7">
                  <a:pos x="T2" y="T3"/>
                </a:cxn>
                <a:cxn ang="T8">
                  <a:pos x="T4" y="T5"/>
                </a:cxn>
              </a:cxnLst>
              <a:rect l="T9" t="T10" r="T11" b="T12"/>
              <a:pathLst>
                <a:path w="2666" h="1">
                  <a:moveTo>
                    <a:pt x="0" y="0"/>
                  </a:moveTo>
                  <a:lnTo>
                    <a:pt x="2666"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35" name="Line 7"/>
            <p:cNvSpPr>
              <a:spLocks noChangeShapeType="1"/>
            </p:cNvSpPr>
            <p:nvPr/>
          </p:nvSpPr>
          <p:spPr bwMode="auto">
            <a:xfrm flipH="1">
              <a:off x="1535" y="2380"/>
              <a:ext cx="266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36" name="Line 8"/>
            <p:cNvSpPr>
              <a:spLocks noChangeShapeType="1"/>
            </p:cNvSpPr>
            <p:nvPr/>
          </p:nvSpPr>
          <p:spPr bwMode="auto">
            <a:xfrm flipH="1">
              <a:off x="1535" y="2145"/>
              <a:ext cx="266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37" name="Freeform 9"/>
            <p:cNvSpPr>
              <a:spLocks/>
            </p:cNvSpPr>
            <p:nvPr/>
          </p:nvSpPr>
          <p:spPr bwMode="auto">
            <a:xfrm>
              <a:off x="1535" y="1900"/>
              <a:ext cx="2666" cy="1"/>
            </a:xfrm>
            <a:custGeom>
              <a:avLst/>
              <a:gdLst>
                <a:gd name="T0" fmla="*/ 0 w 2666"/>
                <a:gd name="T1" fmla="*/ 0 h 1"/>
                <a:gd name="T2" fmla="*/ 2666 w 2666"/>
                <a:gd name="T3" fmla="*/ 0 h 1"/>
                <a:gd name="T4" fmla="*/ 0 w 2666"/>
                <a:gd name="T5" fmla="*/ 0 h 1"/>
                <a:gd name="T6" fmla="*/ 0 60000 65536"/>
                <a:gd name="T7" fmla="*/ 0 60000 65536"/>
                <a:gd name="T8" fmla="*/ 0 60000 65536"/>
                <a:gd name="T9" fmla="*/ 0 w 2666"/>
                <a:gd name="T10" fmla="*/ 0 h 1"/>
                <a:gd name="T11" fmla="*/ 2666 w 2666"/>
                <a:gd name="T12" fmla="*/ 1 h 1"/>
              </a:gdLst>
              <a:ahLst/>
              <a:cxnLst>
                <a:cxn ang="T6">
                  <a:pos x="T0" y="T1"/>
                </a:cxn>
                <a:cxn ang="T7">
                  <a:pos x="T2" y="T3"/>
                </a:cxn>
                <a:cxn ang="T8">
                  <a:pos x="T4" y="T5"/>
                </a:cxn>
              </a:cxnLst>
              <a:rect l="T9" t="T10" r="T11" b="T12"/>
              <a:pathLst>
                <a:path w="2666" h="1">
                  <a:moveTo>
                    <a:pt x="0" y="0"/>
                  </a:moveTo>
                  <a:lnTo>
                    <a:pt x="2666"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38" name="Freeform 10"/>
            <p:cNvSpPr>
              <a:spLocks/>
            </p:cNvSpPr>
            <p:nvPr/>
          </p:nvSpPr>
          <p:spPr bwMode="auto">
            <a:xfrm>
              <a:off x="1535" y="1665"/>
              <a:ext cx="2666" cy="1"/>
            </a:xfrm>
            <a:custGeom>
              <a:avLst/>
              <a:gdLst>
                <a:gd name="T0" fmla="*/ 0 w 2666"/>
                <a:gd name="T1" fmla="*/ 0 h 1"/>
                <a:gd name="T2" fmla="*/ 2666 w 2666"/>
                <a:gd name="T3" fmla="*/ 0 h 1"/>
                <a:gd name="T4" fmla="*/ 0 w 2666"/>
                <a:gd name="T5" fmla="*/ 0 h 1"/>
                <a:gd name="T6" fmla="*/ 0 60000 65536"/>
                <a:gd name="T7" fmla="*/ 0 60000 65536"/>
                <a:gd name="T8" fmla="*/ 0 60000 65536"/>
                <a:gd name="T9" fmla="*/ 0 w 2666"/>
                <a:gd name="T10" fmla="*/ 0 h 1"/>
                <a:gd name="T11" fmla="*/ 2666 w 2666"/>
                <a:gd name="T12" fmla="*/ 1 h 1"/>
              </a:gdLst>
              <a:ahLst/>
              <a:cxnLst>
                <a:cxn ang="T6">
                  <a:pos x="T0" y="T1"/>
                </a:cxn>
                <a:cxn ang="T7">
                  <a:pos x="T2" y="T3"/>
                </a:cxn>
                <a:cxn ang="T8">
                  <a:pos x="T4" y="T5"/>
                </a:cxn>
              </a:cxnLst>
              <a:rect l="T9" t="T10" r="T11" b="T12"/>
              <a:pathLst>
                <a:path w="2666" h="1">
                  <a:moveTo>
                    <a:pt x="0" y="0"/>
                  </a:moveTo>
                  <a:lnTo>
                    <a:pt x="2666"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39" name="Line 11"/>
            <p:cNvSpPr>
              <a:spLocks noChangeShapeType="1"/>
            </p:cNvSpPr>
            <p:nvPr/>
          </p:nvSpPr>
          <p:spPr bwMode="auto">
            <a:xfrm flipH="1">
              <a:off x="1535" y="1900"/>
              <a:ext cx="266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40" name="Line 12"/>
            <p:cNvSpPr>
              <a:spLocks noChangeShapeType="1"/>
            </p:cNvSpPr>
            <p:nvPr/>
          </p:nvSpPr>
          <p:spPr bwMode="auto">
            <a:xfrm flipH="1">
              <a:off x="1535" y="1665"/>
              <a:ext cx="266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41" name="Freeform 13"/>
            <p:cNvSpPr>
              <a:spLocks/>
            </p:cNvSpPr>
            <p:nvPr/>
          </p:nvSpPr>
          <p:spPr bwMode="auto">
            <a:xfrm>
              <a:off x="1535" y="1420"/>
              <a:ext cx="2666" cy="1"/>
            </a:xfrm>
            <a:custGeom>
              <a:avLst/>
              <a:gdLst>
                <a:gd name="T0" fmla="*/ 0 w 2666"/>
                <a:gd name="T1" fmla="*/ 0 h 1"/>
                <a:gd name="T2" fmla="*/ 2666 w 2666"/>
                <a:gd name="T3" fmla="*/ 0 h 1"/>
                <a:gd name="T4" fmla="*/ 0 w 2666"/>
                <a:gd name="T5" fmla="*/ 0 h 1"/>
                <a:gd name="T6" fmla="*/ 0 60000 65536"/>
                <a:gd name="T7" fmla="*/ 0 60000 65536"/>
                <a:gd name="T8" fmla="*/ 0 60000 65536"/>
                <a:gd name="T9" fmla="*/ 0 w 2666"/>
                <a:gd name="T10" fmla="*/ 0 h 1"/>
                <a:gd name="T11" fmla="*/ 2666 w 2666"/>
                <a:gd name="T12" fmla="*/ 1 h 1"/>
              </a:gdLst>
              <a:ahLst/>
              <a:cxnLst>
                <a:cxn ang="T6">
                  <a:pos x="T0" y="T1"/>
                </a:cxn>
                <a:cxn ang="T7">
                  <a:pos x="T2" y="T3"/>
                </a:cxn>
                <a:cxn ang="T8">
                  <a:pos x="T4" y="T5"/>
                </a:cxn>
              </a:cxnLst>
              <a:rect l="T9" t="T10" r="T11" b="T12"/>
              <a:pathLst>
                <a:path w="2666" h="1">
                  <a:moveTo>
                    <a:pt x="0" y="0"/>
                  </a:moveTo>
                  <a:lnTo>
                    <a:pt x="2666"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42" name="Freeform 14"/>
            <p:cNvSpPr>
              <a:spLocks/>
            </p:cNvSpPr>
            <p:nvPr/>
          </p:nvSpPr>
          <p:spPr bwMode="auto">
            <a:xfrm>
              <a:off x="1535" y="1175"/>
              <a:ext cx="2666" cy="1"/>
            </a:xfrm>
            <a:custGeom>
              <a:avLst/>
              <a:gdLst>
                <a:gd name="T0" fmla="*/ 0 w 2666"/>
                <a:gd name="T1" fmla="*/ 0 h 1"/>
                <a:gd name="T2" fmla="*/ 2666 w 2666"/>
                <a:gd name="T3" fmla="*/ 0 h 1"/>
                <a:gd name="T4" fmla="*/ 0 w 2666"/>
                <a:gd name="T5" fmla="*/ 0 h 1"/>
                <a:gd name="T6" fmla="*/ 0 60000 65536"/>
                <a:gd name="T7" fmla="*/ 0 60000 65536"/>
                <a:gd name="T8" fmla="*/ 0 60000 65536"/>
                <a:gd name="T9" fmla="*/ 0 w 2666"/>
                <a:gd name="T10" fmla="*/ 0 h 1"/>
                <a:gd name="T11" fmla="*/ 2666 w 2666"/>
                <a:gd name="T12" fmla="*/ 1 h 1"/>
              </a:gdLst>
              <a:ahLst/>
              <a:cxnLst>
                <a:cxn ang="T6">
                  <a:pos x="T0" y="T1"/>
                </a:cxn>
                <a:cxn ang="T7">
                  <a:pos x="T2" y="T3"/>
                </a:cxn>
                <a:cxn ang="T8">
                  <a:pos x="T4" y="T5"/>
                </a:cxn>
              </a:cxnLst>
              <a:rect l="T9" t="T10" r="T11" b="T12"/>
              <a:pathLst>
                <a:path w="2666" h="1">
                  <a:moveTo>
                    <a:pt x="0" y="0"/>
                  </a:moveTo>
                  <a:lnTo>
                    <a:pt x="2666"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43" name="Line 15"/>
            <p:cNvSpPr>
              <a:spLocks noChangeShapeType="1"/>
            </p:cNvSpPr>
            <p:nvPr/>
          </p:nvSpPr>
          <p:spPr bwMode="auto">
            <a:xfrm flipH="1">
              <a:off x="1535" y="1420"/>
              <a:ext cx="266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44" name="Line 16"/>
            <p:cNvSpPr>
              <a:spLocks noChangeShapeType="1"/>
            </p:cNvSpPr>
            <p:nvPr/>
          </p:nvSpPr>
          <p:spPr bwMode="auto">
            <a:xfrm flipH="1">
              <a:off x="1535" y="1175"/>
              <a:ext cx="266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45" name="Freeform 17"/>
            <p:cNvSpPr>
              <a:spLocks/>
            </p:cNvSpPr>
            <p:nvPr/>
          </p:nvSpPr>
          <p:spPr bwMode="auto">
            <a:xfrm>
              <a:off x="1535" y="940"/>
              <a:ext cx="2666" cy="1"/>
            </a:xfrm>
            <a:custGeom>
              <a:avLst/>
              <a:gdLst>
                <a:gd name="T0" fmla="*/ 0 w 2666"/>
                <a:gd name="T1" fmla="*/ 0 h 1"/>
                <a:gd name="T2" fmla="*/ 2666 w 2666"/>
                <a:gd name="T3" fmla="*/ 0 h 1"/>
                <a:gd name="T4" fmla="*/ 0 w 2666"/>
                <a:gd name="T5" fmla="*/ 0 h 1"/>
                <a:gd name="T6" fmla="*/ 0 60000 65536"/>
                <a:gd name="T7" fmla="*/ 0 60000 65536"/>
                <a:gd name="T8" fmla="*/ 0 60000 65536"/>
                <a:gd name="T9" fmla="*/ 0 w 2666"/>
                <a:gd name="T10" fmla="*/ 0 h 1"/>
                <a:gd name="T11" fmla="*/ 2666 w 2666"/>
                <a:gd name="T12" fmla="*/ 1 h 1"/>
              </a:gdLst>
              <a:ahLst/>
              <a:cxnLst>
                <a:cxn ang="T6">
                  <a:pos x="T0" y="T1"/>
                </a:cxn>
                <a:cxn ang="T7">
                  <a:pos x="T2" y="T3"/>
                </a:cxn>
                <a:cxn ang="T8">
                  <a:pos x="T4" y="T5"/>
                </a:cxn>
              </a:cxnLst>
              <a:rect l="T9" t="T10" r="T11" b="T12"/>
              <a:pathLst>
                <a:path w="2666" h="1">
                  <a:moveTo>
                    <a:pt x="0" y="0"/>
                  </a:moveTo>
                  <a:lnTo>
                    <a:pt x="2666"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46" name="Freeform 18"/>
            <p:cNvSpPr>
              <a:spLocks/>
            </p:cNvSpPr>
            <p:nvPr/>
          </p:nvSpPr>
          <p:spPr bwMode="auto">
            <a:xfrm>
              <a:off x="1535" y="695"/>
              <a:ext cx="2666" cy="1"/>
            </a:xfrm>
            <a:custGeom>
              <a:avLst/>
              <a:gdLst>
                <a:gd name="T0" fmla="*/ 0 w 2666"/>
                <a:gd name="T1" fmla="*/ 0 h 1"/>
                <a:gd name="T2" fmla="*/ 2666 w 2666"/>
                <a:gd name="T3" fmla="*/ 0 h 1"/>
                <a:gd name="T4" fmla="*/ 0 w 2666"/>
                <a:gd name="T5" fmla="*/ 0 h 1"/>
                <a:gd name="T6" fmla="*/ 0 60000 65536"/>
                <a:gd name="T7" fmla="*/ 0 60000 65536"/>
                <a:gd name="T8" fmla="*/ 0 60000 65536"/>
                <a:gd name="T9" fmla="*/ 0 w 2666"/>
                <a:gd name="T10" fmla="*/ 0 h 1"/>
                <a:gd name="T11" fmla="*/ 2666 w 2666"/>
                <a:gd name="T12" fmla="*/ 1 h 1"/>
              </a:gdLst>
              <a:ahLst/>
              <a:cxnLst>
                <a:cxn ang="T6">
                  <a:pos x="T0" y="T1"/>
                </a:cxn>
                <a:cxn ang="T7">
                  <a:pos x="T2" y="T3"/>
                </a:cxn>
                <a:cxn ang="T8">
                  <a:pos x="T4" y="T5"/>
                </a:cxn>
              </a:cxnLst>
              <a:rect l="T9" t="T10" r="T11" b="T12"/>
              <a:pathLst>
                <a:path w="2666" h="1">
                  <a:moveTo>
                    <a:pt x="0" y="0"/>
                  </a:moveTo>
                  <a:lnTo>
                    <a:pt x="2666"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47" name="Line 19"/>
            <p:cNvSpPr>
              <a:spLocks noChangeShapeType="1"/>
            </p:cNvSpPr>
            <p:nvPr/>
          </p:nvSpPr>
          <p:spPr bwMode="auto">
            <a:xfrm flipH="1">
              <a:off x="1535" y="940"/>
              <a:ext cx="266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48" name="Line 20"/>
            <p:cNvSpPr>
              <a:spLocks noChangeShapeType="1"/>
            </p:cNvSpPr>
            <p:nvPr/>
          </p:nvSpPr>
          <p:spPr bwMode="auto">
            <a:xfrm flipH="1">
              <a:off x="1535" y="695"/>
              <a:ext cx="266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49" name="Freeform 21"/>
            <p:cNvSpPr>
              <a:spLocks/>
            </p:cNvSpPr>
            <p:nvPr/>
          </p:nvSpPr>
          <p:spPr bwMode="auto">
            <a:xfrm>
              <a:off x="1535" y="695"/>
              <a:ext cx="2666" cy="1"/>
            </a:xfrm>
            <a:custGeom>
              <a:avLst/>
              <a:gdLst>
                <a:gd name="T0" fmla="*/ 0 w 2666"/>
                <a:gd name="T1" fmla="*/ 0 h 1"/>
                <a:gd name="T2" fmla="*/ 2666 w 2666"/>
                <a:gd name="T3" fmla="*/ 0 h 1"/>
                <a:gd name="T4" fmla="*/ 0 w 2666"/>
                <a:gd name="T5" fmla="*/ 0 h 1"/>
                <a:gd name="T6" fmla="*/ 0 60000 65536"/>
                <a:gd name="T7" fmla="*/ 0 60000 65536"/>
                <a:gd name="T8" fmla="*/ 0 60000 65536"/>
                <a:gd name="T9" fmla="*/ 0 w 2666"/>
                <a:gd name="T10" fmla="*/ 0 h 1"/>
                <a:gd name="T11" fmla="*/ 2666 w 2666"/>
                <a:gd name="T12" fmla="*/ 1 h 1"/>
              </a:gdLst>
              <a:ahLst/>
              <a:cxnLst>
                <a:cxn ang="T6">
                  <a:pos x="T0" y="T1"/>
                </a:cxn>
                <a:cxn ang="T7">
                  <a:pos x="T2" y="T3"/>
                </a:cxn>
                <a:cxn ang="T8">
                  <a:pos x="T4" y="T5"/>
                </a:cxn>
              </a:cxnLst>
              <a:rect l="T9" t="T10" r="T11" b="T12"/>
              <a:pathLst>
                <a:path w="2666" h="1">
                  <a:moveTo>
                    <a:pt x="0" y="0"/>
                  </a:moveTo>
                  <a:lnTo>
                    <a:pt x="2666"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50" name="Freeform 22"/>
            <p:cNvSpPr>
              <a:spLocks/>
            </p:cNvSpPr>
            <p:nvPr/>
          </p:nvSpPr>
          <p:spPr bwMode="auto">
            <a:xfrm>
              <a:off x="4201" y="695"/>
              <a:ext cx="1" cy="1930"/>
            </a:xfrm>
            <a:custGeom>
              <a:avLst/>
              <a:gdLst>
                <a:gd name="T0" fmla="*/ 0 w 1"/>
                <a:gd name="T1" fmla="*/ 0 h 1930"/>
                <a:gd name="T2" fmla="*/ 0 w 1"/>
                <a:gd name="T3" fmla="*/ 1930 h 1930"/>
                <a:gd name="T4" fmla="*/ 0 w 1"/>
                <a:gd name="T5" fmla="*/ 0 h 1930"/>
                <a:gd name="T6" fmla="*/ 0 60000 65536"/>
                <a:gd name="T7" fmla="*/ 0 60000 65536"/>
                <a:gd name="T8" fmla="*/ 0 60000 65536"/>
                <a:gd name="T9" fmla="*/ 0 w 1"/>
                <a:gd name="T10" fmla="*/ 0 h 1930"/>
                <a:gd name="T11" fmla="*/ 1 w 1"/>
                <a:gd name="T12" fmla="*/ 1930 h 1930"/>
              </a:gdLst>
              <a:ahLst/>
              <a:cxnLst>
                <a:cxn ang="T6">
                  <a:pos x="T0" y="T1"/>
                </a:cxn>
                <a:cxn ang="T7">
                  <a:pos x="T2" y="T3"/>
                </a:cxn>
                <a:cxn ang="T8">
                  <a:pos x="T4" y="T5"/>
                </a:cxn>
              </a:cxnLst>
              <a:rect l="T9" t="T10" r="T11" b="T12"/>
              <a:pathLst>
                <a:path w="1" h="1930">
                  <a:moveTo>
                    <a:pt x="0" y="0"/>
                  </a:moveTo>
                  <a:lnTo>
                    <a:pt x="0" y="193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51" name="Line 23"/>
            <p:cNvSpPr>
              <a:spLocks noChangeShapeType="1"/>
            </p:cNvSpPr>
            <p:nvPr/>
          </p:nvSpPr>
          <p:spPr bwMode="auto">
            <a:xfrm flipH="1">
              <a:off x="1535" y="695"/>
              <a:ext cx="2666" cy="1"/>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52" name="Line 24"/>
            <p:cNvSpPr>
              <a:spLocks noChangeShapeType="1"/>
            </p:cNvSpPr>
            <p:nvPr/>
          </p:nvSpPr>
          <p:spPr bwMode="auto">
            <a:xfrm flipV="1">
              <a:off x="4201" y="695"/>
              <a:ext cx="1" cy="1930"/>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53" name="Freeform 25"/>
            <p:cNvSpPr>
              <a:spLocks/>
            </p:cNvSpPr>
            <p:nvPr/>
          </p:nvSpPr>
          <p:spPr bwMode="auto">
            <a:xfrm>
              <a:off x="1535" y="2625"/>
              <a:ext cx="2666" cy="1"/>
            </a:xfrm>
            <a:custGeom>
              <a:avLst/>
              <a:gdLst>
                <a:gd name="T0" fmla="*/ 2666 w 2666"/>
                <a:gd name="T1" fmla="*/ 0 h 1"/>
                <a:gd name="T2" fmla="*/ 0 w 2666"/>
                <a:gd name="T3" fmla="*/ 0 h 1"/>
                <a:gd name="T4" fmla="*/ 2666 w 2666"/>
                <a:gd name="T5" fmla="*/ 0 h 1"/>
                <a:gd name="T6" fmla="*/ 0 60000 65536"/>
                <a:gd name="T7" fmla="*/ 0 60000 65536"/>
                <a:gd name="T8" fmla="*/ 0 60000 65536"/>
                <a:gd name="T9" fmla="*/ 0 w 2666"/>
                <a:gd name="T10" fmla="*/ 0 h 1"/>
                <a:gd name="T11" fmla="*/ 2666 w 2666"/>
                <a:gd name="T12" fmla="*/ 1 h 1"/>
              </a:gdLst>
              <a:ahLst/>
              <a:cxnLst>
                <a:cxn ang="T6">
                  <a:pos x="T0" y="T1"/>
                </a:cxn>
                <a:cxn ang="T7">
                  <a:pos x="T2" y="T3"/>
                </a:cxn>
                <a:cxn ang="T8">
                  <a:pos x="T4" y="T5"/>
                </a:cxn>
              </a:cxnLst>
              <a:rect l="T9" t="T10" r="T11" b="T12"/>
              <a:pathLst>
                <a:path w="2666" h="1">
                  <a:moveTo>
                    <a:pt x="2666" y="0"/>
                  </a:moveTo>
                  <a:lnTo>
                    <a:pt x="0" y="0"/>
                  </a:lnTo>
                  <a:lnTo>
                    <a:pt x="2666"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54" name="Freeform 26"/>
            <p:cNvSpPr>
              <a:spLocks/>
            </p:cNvSpPr>
            <p:nvPr/>
          </p:nvSpPr>
          <p:spPr bwMode="auto">
            <a:xfrm>
              <a:off x="1535" y="695"/>
              <a:ext cx="1" cy="1930"/>
            </a:xfrm>
            <a:custGeom>
              <a:avLst/>
              <a:gdLst>
                <a:gd name="T0" fmla="*/ 0 w 1"/>
                <a:gd name="T1" fmla="*/ 1930 h 1930"/>
                <a:gd name="T2" fmla="*/ 0 w 1"/>
                <a:gd name="T3" fmla="*/ 0 h 1930"/>
                <a:gd name="T4" fmla="*/ 0 w 1"/>
                <a:gd name="T5" fmla="*/ 1930 h 1930"/>
                <a:gd name="T6" fmla="*/ 0 60000 65536"/>
                <a:gd name="T7" fmla="*/ 0 60000 65536"/>
                <a:gd name="T8" fmla="*/ 0 60000 65536"/>
                <a:gd name="T9" fmla="*/ 0 w 1"/>
                <a:gd name="T10" fmla="*/ 0 h 1930"/>
                <a:gd name="T11" fmla="*/ 1 w 1"/>
                <a:gd name="T12" fmla="*/ 1930 h 1930"/>
              </a:gdLst>
              <a:ahLst/>
              <a:cxnLst>
                <a:cxn ang="T6">
                  <a:pos x="T0" y="T1"/>
                </a:cxn>
                <a:cxn ang="T7">
                  <a:pos x="T2" y="T3"/>
                </a:cxn>
                <a:cxn ang="T8">
                  <a:pos x="T4" y="T5"/>
                </a:cxn>
              </a:cxnLst>
              <a:rect l="T9" t="T10" r="T11" b="T12"/>
              <a:pathLst>
                <a:path w="1" h="1930">
                  <a:moveTo>
                    <a:pt x="0" y="1930"/>
                  </a:moveTo>
                  <a:lnTo>
                    <a:pt x="0" y="0"/>
                  </a:lnTo>
                  <a:lnTo>
                    <a:pt x="0" y="193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55" name="Line 27"/>
            <p:cNvSpPr>
              <a:spLocks noChangeShapeType="1"/>
            </p:cNvSpPr>
            <p:nvPr/>
          </p:nvSpPr>
          <p:spPr bwMode="auto">
            <a:xfrm>
              <a:off x="1535" y="2625"/>
              <a:ext cx="2666" cy="1"/>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56" name="Line 28"/>
            <p:cNvSpPr>
              <a:spLocks noChangeShapeType="1"/>
            </p:cNvSpPr>
            <p:nvPr/>
          </p:nvSpPr>
          <p:spPr bwMode="auto">
            <a:xfrm>
              <a:off x="1535" y="695"/>
              <a:ext cx="1" cy="1930"/>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57" name="Freeform 29"/>
            <p:cNvSpPr>
              <a:spLocks/>
            </p:cNvSpPr>
            <p:nvPr/>
          </p:nvSpPr>
          <p:spPr bwMode="auto">
            <a:xfrm>
              <a:off x="1535" y="695"/>
              <a:ext cx="1" cy="1930"/>
            </a:xfrm>
            <a:custGeom>
              <a:avLst/>
              <a:gdLst>
                <a:gd name="T0" fmla="*/ 0 w 1"/>
                <a:gd name="T1" fmla="*/ 0 h 1930"/>
                <a:gd name="T2" fmla="*/ 0 w 1"/>
                <a:gd name="T3" fmla="*/ 1930 h 1930"/>
                <a:gd name="T4" fmla="*/ 0 w 1"/>
                <a:gd name="T5" fmla="*/ 0 h 1930"/>
                <a:gd name="T6" fmla="*/ 0 60000 65536"/>
                <a:gd name="T7" fmla="*/ 0 60000 65536"/>
                <a:gd name="T8" fmla="*/ 0 60000 65536"/>
                <a:gd name="T9" fmla="*/ 0 w 1"/>
                <a:gd name="T10" fmla="*/ 0 h 1930"/>
                <a:gd name="T11" fmla="*/ 1 w 1"/>
                <a:gd name="T12" fmla="*/ 1930 h 1930"/>
              </a:gdLst>
              <a:ahLst/>
              <a:cxnLst>
                <a:cxn ang="T6">
                  <a:pos x="T0" y="T1"/>
                </a:cxn>
                <a:cxn ang="T7">
                  <a:pos x="T2" y="T3"/>
                </a:cxn>
                <a:cxn ang="T8">
                  <a:pos x="T4" y="T5"/>
                </a:cxn>
              </a:cxnLst>
              <a:rect l="T9" t="T10" r="T11" b="T12"/>
              <a:pathLst>
                <a:path w="1" h="1930">
                  <a:moveTo>
                    <a:pt x="0" y="0"/>
                  </a:moveTo>
                  <a:lnTo>
                    <a:pt x="0" y="193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58" name="Freeform 30"/>
            <p:cNvSpPr>
              <a:spLocks/>
            </p:cNvSpPr>
            <p:nvPr/>
          </p:nvSpPr>
          <p:spPr bwMode="auto">
            <a:xfrm>
              <a:off x="1496" y="2625"/>
              <a:ext cx="39" cy="1"/>
            </a:xfrm>
            <a:custGeom>
              <a:avLst/>
              <a:gdLst>
                <a:gd name="T0" fmla="*/ 0 w 39"/>
                <a:gd name="T1" fmla="*/ 0 h 1"/>
                <a:gd name="T2" fmla="*/ 39 w 39"/>
                <a:gd name="T3" fmla="*/ 0 h 1"/>
                <a:gd name="T4" fmla="*/ 0 w 39"/>
                <a:gd name="T5" fmla="*/ 0 h 1"/>
                <a:gd name="T6" fmla="*/ 0 60000 65536"/>
                <a:gd name="T7" fmla="*/ 0 60000 65536"/>
                <a:gd name="T8" fmla="*/ 0 60000 65536"/>
                <a:gd name="T9" fmla="*/ 0 w 39"/>
                <a:gd name="T10" fmla="*/ 0 h 1"/>
                <a:gd name="T11" fmla="*/ 39 w 39"/>
                <a:gd name="T12" fmla="*/ 1 h 1"/>
              </a:gdLst>
              <a:ahLst/>
              <a:cxnLst>
                <a:cxn ang="T6">
                  <a:pos x="T0" y="T1"/>
                </a:cxn>
                <a:cxn ang="T7">
                  <a:pos x="T2" y="T3"/>
                </a:cxn>
                <a:cxn ang="T8">
                  <a:pos x="T4" y="T5"/>
                </a:cxn>
              </a:cxnLst>
              <a:rect l="T9" t="T10" r="T11" b="T12"/>
              <a:pathLst>
                <a:path w="39" h="1">
                  <a:moveTo>
                    <a:pt x="0" y="0"/>
                  </a:moveTo>
                  <a:lnTo>
                    <a:pt x="39"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59" name="Line 31"/>
            <p:cNvSpPr>
              <a:spLocks noChangeShapeType="1"/>
            </p:cNvSpPr>
            <p:nvPr/>
          </p:nvSpPr>
          <p:spPr bwMode="auto">
            <a:xfrm flipV="1">
              <a:off x="1535" y="695"/>
              <a:ext cx="1" cy="193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60" name="Line 32"/>
            <p:cNvSpPr>
              <a:spLocks noChangeShapeType="1"/>
            </p:cNvSpPr>
            <p:nvPr/>
          </p:nvSpPr>
          <p:spPr bwMode="auto">
            <a:xfrm flipH="1">
              <a:off x="1496" y="2625"/>
              <a:ext cx="3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61" name="Freeform 33"/>
            <p:cNvSpPr>
              <a:spLocks/>
            </p:cNvSpPr>
            <p:nvPr/>
          </p:nvSpPr>
          <p:spPr bwMode="auto">
            <a:xfrm>
              <a:off x="1496" y="2380"/>
              <a:ext cx="39" cy="1"/>
            </a:xfrm>
            <a:custGeom>
              <a:avLst/>
              <a:gdLst>
                <a:gd name="T0" fmla="*/ 0 w 39"/>
                <a:gd name="T1" fmla="*/ 0 h 1"/>
                <a:gd name="T2" fmla="*/ 39 w 39"/>
                <a:gd name="T3" fmla="*/ 0 h 1"/>
                <a:gd name="T4" fmla="*/ 0 w 39"/>
                <a:gd name="T5" fmla="*/ 0 h 1"/>
                <a:gd name="T6" fmla="*/ 0 60000 65536"/>
                <a:gd name="T7" fmla="*/ 0 60000 65536"/>
                <a:gd name="T8" fmla="*/ 0 60000 65536"/>
                <a:gd name="T9" fmla="*/ 0 w 39"/>
                <a:gd name="T10" fmla="*/ 0 h 1"/>
                <a:gd name="T11" fmla="*/ 39 w 39"/>
                <a:gd name="T12" fmla="*/ 1 h 1"/>
              </a:gdLst>
              <a:ahLst/>
              <a:cxnLst>
                <a:cxn ang="T6">
                  <a:pos x="T0" y="T1"/>
                </a:cxn>
                <a:cxn ang="T7">
                  <a:pos x="T2" y="T3"/>
                </a:cxn>
                <a:cxn ang="T8">
                  <a:pos x="T4" y="T5"/>
                </a:cxn>
              </a:cxnLst>
              <a:rect l="T9" t="T10" r="T11" b="T12"/>
              <a:pathLst>
                <a:path w="39" h="1">
                  <a:moveTo>
                    <a:pt x="0" y="0"/>
                  </a:moveTo>
                  <a:lnTo>
                    <a:pt x="39"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62" name="Freeform 34"/>
            <p:cNvSpPr>
              <a:spLocks/>
            </p:cNvSpPr>
            <p:nvPr/>
          </p:nvSpPr>
          <p:spPr bwMode="auto">
            <a:xfrm>
              <a:off x="1496" y="2145"/>
              <a:ext cx="39" cy="1"/>
            </a:xfrm>
            <a:custGeom>
              <a:avLst/>
              <a:gdLst>
                <a:gd name="T0" fmla="*/ 0 w 39"/>
                <a:gd name="T1" fmla="*/ 0 h 1"/>
                <a:gd name="T2" fmla="*/ 39 w 39"/>
                <a:gd name="T3" fmla="*/ 0 h 1"/>
                <a:gd name="T4" fmla="*/ 0 w 39"/>
                <a:gd name="T5" fmla="*/ 0 h 1"/>
                <a:gd name="T6" fmla="*/ 0 60000 65536"/>
                <a:gd name="T7" fmla="*/ 0 60000 65536"/>
                <a:gd name="T8" fmla="*/ 0 60000 65536"/>
                <a:gd name="T9" fmla="*/ 0 w 39"/>
                <a:gd name="T10" fmla="*/ 0 h 1"/>
                <a:gd name="T11" fmla="*/ 39 w 39"/>
                <a:gd name="T12" fmla="*/ 1 h 1"/>
              </a:gdLst>
              <a:ahLst/>
              <a:cxnLst>
                <a:cxn ang="T6">
                  <a:pos x="T0" y="T1"/>
                </a:cxn>
                <a:cxn ang="T7">
                  <a:pos x="T2" y="T3"/>
                </a:cxn>
                <a:cxn ang="T8">
                  <a:pos x="T4" y="T5"/>
                </a:cxn>
              </a:cxnLst>
              <a:rect l="T9" t="T10" r="T11" b="T12"/>
              <a:pathLst>
                <a:path w="39" h="1">
                  <a:moveTo>
                    <a:pt x="0" y="0"/>
                  </a:moveTo>
                  <a:lnTo>
                    <a:pt x="39"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63" name="Line 35"/>
            <p:cNvSpPr>
              <a:spLocks noChangeShapeType="1"/>
            </p:cNvSpPr>
            <p:nvPr/>
          </p:nvSpPr>
          <p:spPr bwMode="auto">
            <a:xfrm flipH="1">
              <a:off x="1496" y="2380"/>
              <a:ext cx="3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64" name="Line 36"/>
            <p:cNvSpPr>
              <a:spLocks noChangeShapeType="1"/>
            </p:cNvSpPr>
            <p:nvPr/>
          </p:nvSpPr>
          <p:spPr bwMode="auto">
            <a:xfrm flipH="1">
              <a:off x="1496" y="2145"/>
              <a:ext cx="3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65" name="Freeform 37"/>
            <p:cNvSpPr>
              <a:spLocks/>
            </p:cNvSpPr>
            <p:nvPr/>
          </p:nvSpPr>
          <p:spPr bwMode="auto">
            <a:xfrm>
              <a:off x="1496" y="1900"/>
              <a:ext cx="39" cy="1"/>
            </a:xfrm>
            <a:custGeom>
              <a:avLst/>
              <a:gdLst>
                <a:gd name="T0" fmla="*/ 0 w 39"/>
                <a:gd name="T1" fmla="*/ 0 h 1"/>
                <a:gd name="T2" fmla="*/ 39 w 39"/>
                <a:gd name="T3" fmla="*/ 0 h 1"/>
                <a:gd name="T4" fmla="*/ 0 w 39"/>
                <a:gd name="T5" fmla="*/ 0 h 1"/>
                <a:gd name="T6" fmla="*/ 0 60000 65536"/>
                <a:gd name="T7" fmla="*/ 0 60000 65536"/>
                <a:gd name="T8" fmla="*/ 0 60000 65536"/>
                <a:gd name="T9" fmla="*/ 0 w 39"/>
                <a:gd name="T10" fmla="*/ 0 h 1"/>
                <a:gd name="T11" fmla="*/ 39 w 39"/>
                <a:gd name="T12" fmla="*/ 1 h 1"/>
              </a:gdLst>
              <a:ahLst/>
              <a:cxnLst>
                <a:cxn ang="T6">
                  <a:pos x="T0" y="T1"/>
                </a:cxn>
                <a:cxn ang="T7">
                  <a:pos x="T2" y="T3"/>
                </a:cxn>
                <a:cxn ang="T8">
                  <a:pos x="T4" y="T5"/>
                </a:cxn>
              </a:cxnLst>
              <a:rect l="T9" t="T10" r="T11" b="T12"/>
              <a:pathLst>
                <a:path w="39" h="1">
                  <a:moveTo>
                    <a:pt x="0" y="0"/>
                  </a:moveTo>
                  <a:lnTo>
                    <a:pt x="39"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66" name="Freeform 38"/>
            <p:cNvSpPr>
              <a:spLocks/>
            </p:cNvSpPr>
            <p:nvPr/>
          </p:nvSpPr>
          <p:spPr bwMode="auto">
            <a:xfrm>
              <a:off x="1496" y="1665"/>
              <a:ext cx="39" cy="1"/>
            </a:xfrm>
            <a:custGeom>
              <a:avLst/>
              <a:gdLst>
                <a:gd name="T0" fmla="*/ 0 w 39"/>
                <a:gd name="T1" fmla="*/ 0 h 1"/>
                <a:gd name="T2" fmla="*/ 39 w 39"/>
                <a:gd name="T3" fmla="*/ 0 h 1"/>
                <a:gd name="T4" fmla="*/ 0 w 39"/>
                <a:gd name="T5" fmla="*/ 0 h 1"/>
                <a:gd name="T6" fmla="*/ 0 60000 65536"/>
                <a:gd name="T7" fmla="*/ 0 60000 65536"/>
                <a:gd name="T8" fmla="*/ 0 60000 65536"/>
                <a:gd name="T9" fmla="*/ 0 w 39"/>
                <a:gd name="T10" fmla="*/ 0 h 1"/>
                <a:gd name="T11" fmla="*/ 39 w 39"/>
                <a:gd name="T12" fmla="*/ 1 h 1"/>
              </a:gdLst>
              <a:ahLst/>
              <a:cxnLst>
                <a:cxn ang="T6">
                  <a:pos x="T0" y="T1"/>
                </a:cxn>
                <a:cxn ang="T7">
                  <a:pos x="T2" y="T3"/>
                </a:cxn>
                <a:cxn ang="T8">
                  <a:pos x="T4" y="T5"/>
                </a:cxn>
              </a:cxnLst>
              <a:rect l="T9" t="T10" r="T11" b="T12"/>
              <a:pathLst>
                <a:path w="39" h="1">
                  <a:moveTo>
                    <a:pt x="0" y="0"/>
                  </a:moveTo>
                  <a:lnTo>
                    <a:pt x="39"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67" name="Line 39"/>
            <p:cNvSpPr>
              <a:spLocks noChangeShapeType="1"/>
            </p:cNvSpPr>
            <p:nvPr/>
          </p:nvSpPr>
          <p:spPr bwMode="auto">
            <a:xfrm flipH="1">
              <a:off x="1496" y="1900"/>
              <a:ext cx="3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68" name="Line 40"/>
            <p:cNvSpPr>
              <a:spLocks noChangeShapeType="1"/>
            </p:cNvSpPr>
            <p:nvPr/>
          </p:nvSpPr>
          <p:spPr bwMode="auto">
            <a:xfrm flipH="1">
              <a:off x="1496" y="1665"/>
              <a:ext cx="3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69" name="Freeform 41"/>
            <p:cNvSpPr>
              <a:spLocks/>
            </p:cNvSpPr>
            <p:nvPr/>
          </p:nvSpPr>
          <p:spPr bwMode="auto">
            <a:xfrm>
              <a:off x="1496" y="1420"/>
              <a:ext cx="39" cy="1"/>
            </a:xfrm>
            <a:custGeom>
              <a:avLst/>
              <a:gdLst>
                <a:gd name="T0" fmla="*/ 0 w 39"/>
                <a:gd name="T1" fmla="*/ 0 h 1"/>
                <a:gd name="T2" fmla="*/ 39 w 39"/>
                <a:gd name="T3" fmla="*/ 0 h 1"/>
                <a:gd name="T4" fmla="*/ 0 w 39"/>
                <a:gd name="T5" fmla="*/ 0 h 1"/>
                <a:gd name="T6" fmla="*/ 0 60000 65536"/>
                <a:gd name="T7" fmla="*/ 0 60000 65536"/>
                <a:gd name="T8" fmla="*/ 0 60000 65536"/>
                <a:gd name="T9" fmla="*/ 0 w 39"/>
                <a:gd name="T10" fmla="*/ 0 h 1"/>
                <a:gd name="T11" fmla="*/ 39 w 39"/>
                <a:gd name="T12" fmla="*/ 1 h 1"/>
              </a:gdLst>
              <a:ahLst/>
              <a:cxnLst>
                <a:cxn ang="T6">
                  <a:pos x="T0" y="T1"/>
                </a:cxn>
                <a:cxn ang="T7">
                  <a:pos x="T2" y="T3"/>
                </a:cxn>
                <a:cxn ang="T8">
                  <a:pos x="T4" y="T5"/>
                </a:cxn>
              </a:cxnLst>
              <a:rect l="T9" t="T10" r="T11" b="T12"/>
              <a:pathLst>
                <a:path w="39" h="1">
                  <a:moveTo>
                    <a:pt x="0" y="0"/>
                  </a:moveTo>
                  <a:lnTo>
                    <a:pt x="39"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70" name="Freeform 42"/>
            <p:cNvSpPr>
              <a:spLocks/>
            </p:cNvSpPr>
            <p:nvPr/>
          </p:nvSpPr>
          <p:spPr bwMode="auto">
            <a:xfrm>
              <a:off x="1496" y="1175"/>
              <a:ext cx="39" cy="1"/>
            </a:xfrm>
            <a:custGeom>
              <a:avLst/>
              <a:gdLst>
                <a:gd name="T0" fmla="*/ 0 w 39"/>
                <a:gd name="T1" fmla="*/ 0 h 1"/>
                <a:gd name="T2" fmla="*/ 39 w 39"/>
                <a:gd name="T3" fmla="*/ 0 h 1"/>
                <a:gd name="T4" fmla="*/ 0 w 39"/>
                <a:gd name="T5" fmla="*/ 0 h 1"/>
                <a:gd name="T6" fmla="*/ 0 60000 65536"/>
                <a:gd name="T7" fmla="*/ 0 60000 65536"/>
                <a:gd name="T8" fmla="*/ 0 60000 65536"/>
                <a:gd name="T9" fmla="*/ 0 w 39"/>
                <a:gd name="T10" fmla="*/ 0 h 1"/>
                <a:gd name="T11" fmla="*/ 39 w 39"/>
                <a:gd name="T12" fmla="*/ 1 h 1"/>
              </a:gdLst>
              <a:ahLst/>
              <a:cxnLst>
                <a:cxn ang="T6">
                  <a:pos x="T0" y="T1"/>
                </a:cxn>
                <a:cxn ang="T7">
                  <a:pos x="T2" y="T3"/>
                </a:cxn>
                <a:cxn ang="T8">
                  <a:pos x="T4" y="T5"/>
                </a:cxn>
              </a:cxnLst>
              <a:rect l="T9" t="T10" r="T11" b="T12"/>
              <a:pathLst>
                <a:path w="39" h="1">
                  <a:moveTo>
                    <a:pt x="0" y="0"/>
                  </a:moveTo>
                  <a:lnTo>
                    <a:pt x="39"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71" name="Line 43"/>
            <p:cNvSpPr>
              <a:spLocks noChangeShapeType="1"/>
            </p:cNvSpPr>
            <p:nvPr/>
          </p:nvSpPr>
          <p:spPr bwMode="auto">
            <a:xfrm flipH="1">
              <a:off x="1496" y="1420"/>
              <a:ext cx="3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72" name="Line 44"/>
            <p:cNvSpPr>
              <a:spLocks noChangeShapeType="1"/>
            </p:cNvSpPr>
            <p:nvPr/>
          </p:nvSpPr>
          <p:spPr bwMode="auto">
            <a:xfrm flipH="1">
              <a:off x="1496" y="1175"/>
              <a:ext cx="3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73" name="Freeform 45"/>
            <p:cNvSpPr>
              <a:spLocks/>
            </p:cNvSpPr>
            <p:nvPr/>
          </p:nvSpPr>
          <p:spPr bwMode="auto">
            <a:xfrm>
              <a:off x="1496" y="940"/>
              <a:ext cx="39" cy="1"/>
            </a:xfrm>
            <a:custGeom>
              <a:avLst/>
              <a:gdLst>
                <a:gd name="T0" fmla="*/ 0 w 39"/>
                <a:gd name="T1" fmla="*/ 0 h 1"/>
                <a:gd name="T2" fmla="*/ 39 w 39"/>
                <a:gd name="T3" fmla="*/ 0 h 1"/>
                <a:gd name="T4" fmla="*/ 0 w 39"/>
                <a:gd name="T5" fmla="*/ 0 h 1"/>
                <a:gd name="T6" fmla="*/ 0 60000 65536"/>
                <a:gd name="T7" fmla="*/ 0 60000 65536"/>
                <a:gd name="T8" fmla="*/ 0 60000 65536"/>
                <a:gd name="T9" fmla="*/ 0 w 39"/>
                <a:gd name="T10" fmla="*/ 0 h 1"/>
                <a:gd name="T11" fmla="*/ 39 w 39"/>
                <a:gd name="T12" fmla="*/ 1 h 1"/>
              </a:gdLst>
              <a:ahLst/>
              <a:cxnLst>
                <a:cxn ang="T6">
                  <a:pos x="T0" y="T1"/>
                </a:cxn>
                <a:cxn ang="T7">
                  <a:pos x="T2" y="T3"/>
                </a:cxn>
                <a:cxn ang="T8">
                  <a:pos x="T4" y="T5"/>
                </a:cxn>
              </a:cxnLst>
              <a:rect l="T9" t="T10" r="T11" b="T12"/>
              <a:pathLst>
                <a:path w="39" h="1">
                  <a:moveTo>
                    <a:pt x="0" y="0"/>
                  </a:moveTo>
                  <a:lnTo>
                    <a:pt x="39"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74" name="Freeform 46"/>
            <p:cNvSpPr>
              <a:spLocks/>
            </p:cNvSpPr>
            <p:nvPr/>
          </p:nvSpPr>
          <p:spPr bwMode="auto">
            <a:xfrm>
              <a:off x="1496" y="695"/>
              <a:ext cx="39" cy="1"/>
            </a:xfrm>
            <a:custGeom>
              <a:avLst/>
              <a:gdLst>
                <a:gd name="T0" fmla="*/ 0 w 39"/>
                <a:gd name="T1" fmla="*/ 0 h 1"/>
                <a:gd name="T2" fmla="*/ 39 w 39"/>
                <a:gd name="T3" fmla="*/ 0 h 1"/>
                <a:gd name="T4" fmla="*/ 0 w 39"/>
                <a:gd name="T5" fmla="*/ 0 h 1"/>
                <a:gd name="T6" fmla="*/ 0 60000 65536"/>
                <a:gd name="T7" fmla="*/ 0 60000 65536"/>
                <a:gd name="T8" fmla="*/ 0 60000 65536"/>
                <a:gd name="T9" fmla="*/ 0 w 39"/>
                <a:gd name="T10" fmla="*/ 0 h 1"/>
                <a:gd name="T11" fmla="*/ 39 w 39"/>
                <a:gd name="T12" fmla="*/ 1 h 1"/>
              </a:gdLst>
              <a:ahLst/>
              <a:cxnLst>
                <a:cxn ang="T6">
                  <a:pos x="T0" y="T1"/>
                </a:cxn>
                <a:cxn ang="T7">
                  <a:pos x="T2" y="T3"/>
                </a:cxn>
                <a:cxn ang="T8">
                  <a:pos x="T4" y="T5"/>
                </a:cxn>
              </a:cxnLst>
              <a:rect l="T9" t="T10" r="T11" b="T12"/>
              <a:pathLst>
                <a:path w="39" h="1">
                  <a:moveTo>
                    <a:pt x="0" y="0"/>
                  </a:moveTo>
                  <a:lnTo>
                    <a:pt x="39"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75" name="Line 47"/>
            <p:cNvSpPr>
              <a:spLocks noChangeShapeType="1"/>
            </p:cNvSpPr>
            <p:nvPr/>
          </p:nvSpPr>
          <p:spPr bwMode="auto">
            <a:xfrm flipH="1">
              <a:off x="1496" y="940"/>
              <a:ext cx="3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76" name="Line 48"/>
            <p:cNvSpPr>
              <a:spLocks noChangeShapeType="1"/>
            </p:cNvSpPr>
            <p:nvPr/>
          </p:nvSpPr>
          <p:spPr bwMode="auto">
            <a:xfrm flipH="1">
              <a:off x="1496" y="695"/>
              <a:ext cx="3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77" name="Freeform 49"/>
            <p:cNvSpPr>
              <a:spLocks/>
            </p:cNvSpPr>
            <p:nvPr/>
          </p:nvSpPr>
          <p:spPr bwMode="auto">
            <a:xfrm>
              <a:off x="1535" y="2625"/>
              <a:ext cx="2666" cy="1"/>
            </a:xfrm>
            <a:custGeom>
              <a:avLst/>
              <a:gdLst>
                <a:gd name="T0" fmla="*/ 0 w 2666"/>
                <a:gd name="T1" fmla="*/ 0 h 1"/>
                <a:gd name="T2" fmla="*/ 2666 w 2666"/>
                <a:gd name="T3" fmla="*/ 0 h 1"/>
                <a:gd name="T4" fmla="*/ 0 w 2666"/>
                <a:gd name="T5" fmla="*/ 0 h 1"/>
                <a:gd name="T6" fmla="*/ 0 60000 65536"/>
                <a:gd name="T7" fmla="*/ 0 60000 65536"/>
                <a:gd name="T8" fmla="*/ 0 60000 65536"/>
                <a:gd name="T9" fmla="*/ 0 w 2666"/>
                <a:gd name="T10" fmla="*/ 0 h 1"/>
                <a:gd name="T11" fmla="*/ 2666 w 2666"/>
                <a:gd name="T12" fmla="*/ 1 h 1"/>
              </a:gdLst>
              <a:ahLst/>
              <a:cxnLst>
                <a:cxn ang="T6">
                  <a:pos x="T0" y="T1"/>
                </a:cxn>
                <a:cxn ang="T7">
                  <a:pos x="T2" y="T3"/>
                </a:cxn>
                <a:cxn ang="T8">
                  <a:pos x="T4" y="T5"/>
                </a:cxn>
              </a:cxnLst>
              <a:rect l="T9" t="T10" r="T11" b="T12"/>
              <a:pathLst>
                <a:path w="2666" h="1">
                  <a:moveTo>
                    <a:pt x="0" y="0"/>
                  </a:moveTo>
                  <a:lnTo>
                    <a:pt x="2666"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178" name="Line 50"/>
            <p:cNvSpPr>
              <a:spLocks noChangeShapeType="1"/>
            </p:cNvSpPr>
            <p:nvPr/>
          </p:nvSpPr>
          <p:spPr bwMode="auto">
            <a:xfrm flipH="1">
              <a:off x="1535" y="2625"/>
              <a:ext cx="266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79" name="Line 51"/>
            <p:cNvSpPr>
              <a:spLocks noChangeShapeType="1"/>
            </p:cNvSpPr>
            <p:nvPr/>
          </p:nvSpPr>
          <p:spPr bwMode="auto">
            <a:xfrm flipH="1" flipV="1">
              <a:off x="1624" y="2429"/>
              <a:ext cx="166" cy="147"/>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80" name="Line 52"/>
            <p:cNvSpPr>
              <a:spLocks noChangeShapeType="1"/>
            </p:cNvSpPr>
            <p:nvPr/>
          </p:nvSpPr>
          <p:spPr bwMode="auto">
            <a:xfrm flipH="1" flipV="1">
              <a:off x="1790" y="2576"/>
              <a:ext cx="167" cy="49"/>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81" name="Line 53"/>
            <p:cNvSpPr>
              <a:spLocks noChangeShapeType="1"/>
            </p:cNvSpPr>
            <p:nvPr/>
          </p:nvSpPr>
          <p:spPr bwMode="auto">
            <a:xfrm flipH="1">
              <a:off x="1957" y="2145"/>
              <a:ext cx="166" cy="480"/>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82" name="Line 54"/>
            <p:cNvSpPr>
              <a:spLocks noChangeShapeType="1"/>
            </p:cNvSpPr>
            <p:nvPr/>
          </p:nvSpPr>
          <p:spPr bwMode="auto">
            <a:xfrm flipH="1" flipV="1">
              <a:off x="2123" y="2145"/>
              <a:ext cx="167" cy="333"/>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83" name="Line 55"/>
            <p:cNvSpPr>
              <a:spLocks noChangeShapeType="1"/>
            </p:cNvSpPr>
            <p:nvPr/>
          </p:nvSpPr>
          <p:spPr bwMode="auto">
            <a:xfrm flipH="1">
              <a:off x="2290" y="2194"/>
              <a:ext cx="166" cy="284"/>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84" name="Line 56"/>
            <p:cNvSpPr>
              <a:spLocks noChangeShapeType="1"/>
            </p:cNvSpPr>
            <p:nvPr/>
          </p:nvSpPr>
          <p:spPr bwMode="auto">
            <a:xfrm flipH="1" flipV="1">
              <a:off x="2456" y="2194"/>
              <a:ext cx="167" cy="49"/>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85" name="Line 57"/>
            <p:cNvSpPr>
              <a:spLocks noChangeShapeType="1"/>
            </p:cNvSpPr>
            <p:nvPr/>
          </p:nvSpPr>
          <p:spPr bwMode="auto">
            <a:xfrm flipH="1" flipV="1">
              <a:off x="2623" y="2243"/>
              <a:ext cx="167" cy="235"/>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86" name="Line 58"/>
            <p:cNvSpPr>
              <a:spLocks noChangeShapeType="1"/>
            </p:cNvSpPr>
            <p:nvPr/>
          </p:nvSpPr>
          <p:spPr bwMode="auto">
            <a:xfrm flipH="1">
              <a:off x="2790" y="2380"/>
              <a:ext cx="166" cy="98"/>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87" name="Line 59"/>
            <p:cNvSpPr>
              <a:spLocks noChangeShapeType="1"/>
            </p:cNvSpPr>
            <p:nvPr/>
          </p:nvSpPr>
          <p:spPr bwMode="auto">
            <a:xfrm flipH="1">
              <a:off x="2956" y="2380"/>
              <a:ext cx="167" cy="1"/>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88" name="Line 60"/>
            <p:cNvSpPr>
              <a:spLocks noChangeShapeType="1"/>
            </p:cNvSpPr>
            <p:nvPr/>
          </p:nvSpPr>
          <p:spPr bwMode="auto">
            <a:xfrm flipH="1" flipV="1">
              <a:off x="3123" y="2380"/>
              <a:ext cx="166" cy="49"/>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89" name="Line 61"/>
            <p:cNvSpPr>
              <a:spLocks noChangeShapeType="1"/>
            </p:cNvSpPr>
            <p:nvPr/>
          </p:nvSpPr>
          <p:spPr bwMode="auto">
            <a:xfrm flipH="1">
              <a:off x="3289" y="2429"/>
              <a:ext cx="167" cy="1"/>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90" name="Line 62"/>
            <p:cNvSpPr>
              <a:spLocks noChangeShapeType="1"/>
            </p:cNvSpPr>
            <p:nvPr/>
          </p:nvSpPr>
          <p:spPr bwMode="auto">
            <a:xfrm flipH="1">
              <a:off x="3456" y="2429"/>
              <a:ext cx="167" cy="1"/>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91" name="Line 63"/>
            <p:cNvSpPr>
              <a:spLocks noChangeShapeType="1"/>
            </p:cNvSpPr>
            <p:nvPr/>
          </p:nvSpPr>
          <p:spPr bwMode="auto">
            <a:xfrm flipH="1" flipV="1">
              <a:off x="3623" y="2429"/>
              <a:ext cx="166" cy="98"/>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92" name="Line 64"/>
            <p:cNvSpPr>
              <a:spLocks noChangeShapeType="1"/>
            </p:cNvSpPr>
            <p:nvPr/>
          </p:nvSpPr>
          <p:spPr bwMode="auto">
            <a:xfrm flipH="1">
              <a:off x="3789" y="2380"/>
              <a:ext cx="167" cy="147"/>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93" name="Line 65"/>
            <p:cNvSpPr>
              <a:spLocks noChangeShapeType="1"/>
            </p:cNvSpPr>
            <p:nvPr/>
          </p:nvSpPr>
          <p:spPr bwMode="auto">
            <a:xfrm flipH="1" flipV="1">
              <a:off x="3956" y="2380"/>
              <a:ext cx="166" cy="98"/>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94" name="Line 66"/>
            <p:cNvSpPr>
              <a:spLocks noChangeShapeType="1"/>
            </p:cNvSpPr>
            <p:nvPr/>
          </p:nvSpPr>
          <p:spPr bwMode="auto">
            <a:xfrm flipH="1" flipV="1">
              <a:off x="1624" y="2145"/>
              <a:ext cx="166" cy="382"/>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95" name="Line 67"/>
            <p:cNvSpPr>
              <a:spLocks noChangeShapeType="1"/>
            </p:cNvSpPr>
            <p:nvPr/>
          </p:nvSpPr>
          <p:spPr bwMode="auto">
            <a:xfrm flipH="1">
              <a:off x="1790" y="2380"/>
              <a:ext cx="167" cy="147"/>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96" name="Line 68"/>
            <p:cNvSpPr>
              <a:spLocks noChangeShapeType="1"/>
            </p:cNvSpPr>
            <p:nvPr/>
          </p:nvSpPr>
          <p:spPr bwMode="auto">
            <a:xfrm flipH="1">
              <a:off x="1957" y="1802"/>
              <a:ext cx="166" cy="578"/>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97" name="Line 69"/>
            <p:cNvSpPr>
              <a:spLocks noChangeShapeType="1"/>
            </p:cNvSpPr>
            <p:nvPr/>
          </p:nvSpPr>
          <p:spPr bwMode="auto">
            <a:xfrm flipH="1" flipV="1">
              <a:off x="2123" y="1802"/>
              <a:ext cx="167" cy="147"/>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98" name="Line 70"/>
            <p:cNvSpPr>
              <a:spLocks noChangeShapeType="1"/>
            </p:cNvSpPr>
            <p:nvPr/>
          </p:nvSpPr>
          <p:spPr bwMode="auto">
            <a:xfrm flipH="1" flipV="1">
              <a:off x="2290" y="1949"/>
              <a:ext cx="166" cy="196"/>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99" name="Line 71"/>
            <p:cNvSpPr>
              <a:spLocks noChangeShapeType="1"/>
            </p:cNvSpPr>
            <p:nvPr/>
          </p:nvSpPr>
          <p:spPr bwMode="auto">
            <a:xfrm flipH="1">
              <a:off x="2456" y="1900"/>
              <a:ext cx="167" cy="245"/>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00" name="Line 72"/>
            <p:cNvSpPr>
              <a:spLocks noChangeShapeType="1"/>
            </p:cNvSpPr>
            <p:nvPr/>
          </p:nvSpPr>
          <p:spPr bwMode="auto">
            <a:xfrm flipH="1" flipV="1">
              <a:off x="2623" y="1900"/>
              <a:ext cx="167" cy="49"/>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01" name="Line 73"/>
            <p:cNvSpPr>
              <a:spLocks noChangeShapeType="1"/>
            </p:cNvSpPr>
            <p:nvPr/>
          </p:nvSpPr>
          <p:spPr bwMode="auto">
            <a:xfrm flipH="1">
              <a:off x="2790" y="1900"/>
              <a:ext cx="166" cy="49"/>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02" name="Line 74"/>
            <p:cNvSpPr>
              <a:spLocks noChangeShapeType="1"/>
            </p:cNvSpPr>
            <p:nvPr/>
          </p:nvSpPr>
          <p:spPr bwMode="auto">
            <a:xfrm flipH="1" flipV="1">
              <a:off x="2956" y="1900"/>
              <a:ext cx="167" cy="245"/>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03" name="Line 75"/>
            <p:cNvSpPr>
              <a:spLocks noChangeShapeType="1"/>
            </p:cNvSpPr>
            <p:nvPr/>
          </p:nvSpPr>
          <p:spPr bwMode="auto">
            <a:xfrm flipH="1">
              <a:off x="3123" y="2096"/>
              <a:ext cx="166" cy="49"/>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04" name="Line 76"/>
            <p:cNvSpPr>
              <a:spLocks noChangeShapeType="1"/>
            </p:cNvSpPr>
            <p:nvPr/>
          </p:nvSpPr>
          <p:spPr bwMode="auto">
            <a:xfrm flipH="1" flipV="1">
              <a:off x="3289" y="2096"/>
              <a:ext cx="167" cy="98"/>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05" name="Line 77"/>
            <p:cNvSpPr>
              <a:spLocks noChangeShapeType="1"/>
            </p:cNvSpPr>
            <p:nvPr/>
          </p:nvSpPr>
          <p:spPr bwMode="auto">
            <a:xfrm flipH="1">
              <a:off x="3456" y="1949"/>
              <a:ext cx="167" cy="245"/>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06" name="Line 78"/>
            <p:cNvSpPr>
              <a:spLocks noChangeShapeType="1"/>
            </p:cNvSpPr>
            <p:nvPr/>
          </p:nvSpPr>
          <p:spPr bwMode="auto">
            <a:xfrm flipH="1" flipV="1">
              <a:off x="3623" y="1949"/>
              <a:ext cx="166" cy="294"/>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07" name="Line 79"/>
            <p:cNvSpPr>
              <a:spLocks noChangeShapeType="1"/>
            </p:cNvSpPr>
            <p:nvPr/>
          </p:nvSpPr>
          <p:spPr bwMode="auto">
            <a:xfrm flipH="1">
              <a:off x="3789" y="1998"/>
              <a:ext cx="167" cy="245"/>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08" name="Line 80"/>
            <p:cNvSpPr>
              <a:spLocks noChangeShapeType="1"/>
            </p:cNvSpPr>
            <p:nvPr/>
          </p:nvSpPr>
          <p:spPr bwMode="auto">
            <a:xfrm flipH="1">
              <a:off x="3956" y="1900"/>
              <a:ext cx="166" cy="98"/>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09" name="Line 81"/>
            <p:cNvSpPr>
              <a:spLocks noChangeShapeType="1"/>
            </p:cNvSpPr>
            <p:nvPr/>
          </p:nvSpPr>
          <p:spPr bwMode="auto">
            <a:xfrm flipH="1" flipV="1">
              <a:off x="1624" y="1802"/>
              <a:ext cx="166" cy="578"/>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10" name="Line 82"/>
            <p:cNvSpPr>
              <a:spLocks noChangeShapeType="1"/>
            </p:cNvSpPr>
            <p:nvPr/>
          </p:nvSpPr>
          <p:spPr bwMode="auto">
            <a:xfrm flipH="1">
              <a:off x="1790" y="1802"/>
              <a:ext cx="167" cy="578"/>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11" name="Line 83"/>
            <p:cNvSpPr>
              <a:spLocks noChangeShapeType="1"/>
            </p:cNvSpPr>
            <p:nvPr/>
          </p:nvSpPr>
          <p:spPr bwMode="auto">
            <a:xfrm flipH="1">
              <a:off x="1957" y="1704"/>
              <a:ext cx="166" cy="98"/>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12" name="Line 84"/>
            <p:cNvSpPr>
              <a:spLocks noChangeShapeType="1"/>
            </p:cNvSpPr>
            <p:nvPr/>
          </p:nvSpPr>
          <p:spPr bwMode="auto">
            <a:xfrm flipH="1">
              <a:off x="2123" y="1704"/>
              <a:ext cx="167" cy="1"/>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13" name="Line 85"/>
            <p:cNvSpPr>
              <a:spLocks noChangeShapeType="1"/>
            </p:cNvSpPr>
            <p:nvPr/>
          </p:nvSpPr>
          <p:spPr bwMode="auto">
            <a:xfrm flipH="1">
              <a:off x="2290" y="1665"/>
              <a:ext cx="166" cy="39"/>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14" name="Line 86"/>
            <p:cNvSpPr>
              <a:spLocks noChangeShapeType="1"/>
            </p:cNvSpPr>
            <p:nvPr/>
          </p:nvSpPr>
          <p:spPr bwMode="auto">
            <a:xfrm flipH="1">
              <a:off x="2456" y="1518"/>
              <a:ext cx="167" cy="147"/>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15" name="Line 87"/>
            <p:cNvSpPr>
              <a:spLocks noChangeShapeType="1"/>
            </p:cNvSpPr>
            <p:nvPr/>
          </p:nvSpPr>
          <p:spPr bwMode="auto">
            <a:xfrm flipH="1" flipV="1">
              <a:off x="2623" y="1518"/>
              <a:ext cx="167" cy="147"/>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16" name="Line 88"/>
            <p:cNvSpPr>
              <a:spLocks noChangeShapeType="1"/>
            </p:cNvSpPr>
            <p:nvPr/>
          </p:nvSpPr>
          <p:spPr bwMode="auto">
            <a:xfrm flipH="1">
              <a:off x="2790" y="1371"/>
              <a:ext cx="166" cy="294"/>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17" name="Line 89"/>
            <p:cNvSpPr>
              <a:spLocks noChangeShapeType="1"/>
            </p:cNvSpPr>
            <p:nvPr/>
          </p:nvSpPr>
          <p:spPr bwMode="auto">
            <a:xfrm flipH="1" flipV="1">
              <a:off x="2956" y="1371"/>
              <a:ext cx="167" cy="147"/>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18" name="Line 90"/>
            <p:cNvSpPr>
              <a:spLocks noChangeShapeType="1"/>
            </p:cNvSpPr>
            <p:nvPr/>
          </p:nvSpPr>
          <p:spPr bwMode="auto">
            <a:xfrm flipH="1" flipV="1">
              <a:off x="3123" y="1518"/>
              <a:ext cx="166" cy="529"/>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19" name="Line 91"/>
            <p:cNvSpPr>
              <a:spLocks noChangeShapeType="1"/>
            </p:cNvSpPr>
            <p:nvPr/>
          </p:nvSpPr>
          <p:spPr bwMode="auto">
            <a:xfrm flipH="1">
              <a:off x="3289" y="1998"/>
              <a:ext cx="167" cy="49"/>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20" name="Line 92"/>
            <p:cNvSpPr>
              <a:spLocks noChangeShapeType="1"/>
            </p:cNvSpPr>
            <p:nvPr/>
          </p:nvSpPr>
          <p:spPr bwMode="auto">
            <a:xfrm flipH="1">
              <a:off x="3456" y="1802"/>
              <a:ext cx="167" cy="196"/>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21" name="Line 93"/>
            <p:cNvSpPr>
              <a:spLocks noChangeShapeType="1"/>
            </p:cNvSpPr>
            <p:nvPr/>
          </p:nvSpPr>
          <p:spPr bwMode="auto">
            <a:xfrm flipH="1" flipV="1">
              <a:off x="3623" y="1802"/>
              <a:ext cx="166" cy="49"/>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22" name="Line 94"/>
            <p:cNvSpPr>
              <a:spLocks noChangeShapeType="1"/>
            </p:cNvSpPr>
            <p:nvPr/>
          </p:nvSpPr>
          <p:spPr bwMode="auto">
            <a:xfrm flipH="1">
              <a:off x="3789" y="1273"/>
              <a:ext cx="167" cy="578"/>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23" name="Line 95"/>
            <p:cNvSpPr>
              <a:spLocks noChangeShapeType="1"/>
            </p:cNvSpPr>
            <p:nvPr/>
          </p:nvSpPr>
          <p:spPr bwMode="auto">
            <a:xfrm flipH="1" flipV="1">
              <a:off x="3956" y="1273"/>
              <a:ext cx="166" cy="431"/>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24" name="Line 96"/>
            <p:cNvSpPr>
              <a:spLocks noChangeShapeType="1"/>
            </p:cNvSpPr>
            <p:nvPr/>
          </p:nvSpPr>
          <p:spPr bwMode="auto">
            <a:xfrm flipH="1" flipV="1">
              <a:off x="1624" y="1371"/>
              <a:ext cx="166" cy="147"/>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25" name="Line 97"/>
            <p:cNvSpPr>
              <a:spLocks noChangeShapeType="1"/>
            </p:cNvSpPr>
            <p:nvPr/>
          </p:nvSpPr>
          <p:spPr bwMode="auto">
            <a:xfrm flipH="1">
              <a:off x="1790" y="1028"/>
              <a:ext cx="167" cy="49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26" name="Line 98"/>
            <p:cNvSpPr>
              <a:spLocks noChangeShapeType="1"/>
            </p:cNvSpPr>
            <p:nvPr/>
          </p:nvSpPr>
          <p:spPr bwMode="auto">
            <a:xfrm flipH="1" flipV="1">
              <a:off x="1957" y="1028"/>
              <a:ext cx="166" cy="343"/>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27" name="Line 99"/>
            <p:cNvSpPr>
              <a:spLocks noChangeShapeType="1"/>
            </p:cNvSpPr>
            <p:nvPr/>
          </p:nvSpPr>
          <p:spPr bwMode="auto">
            <a:xfrm flipH="1" flipV="1">
              <a:off x="2123" y="1371"/>
              <a:ext cx="167" cy="49"/>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28" name="Line 100"/>
            <p:cNvSpPr>
              <a:spLocks noChangeShapeType="1"/>
            </p:cNvSpPr>
            <p:nvPr/>
          </p:nvSpPr>
          <p:spPr bwMode="auto">
            <a:xfrm flipH="1">
              <a:off x="2290" y="1175"/>
              <a:ext cx="166" cy="245"/>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29" name="Line 101"/>
            <p:cNvSpPr>
              <a:spLocks noChangeShapeType="1"/>
            </p:cNvSpPr>
            <p:nvPr/>
          </p:nvSpPr>
          <p:spPr bwMode="auto">
            <a:xfrm flipH="1">
              <a:off x="2456" y="1175"/>
              <a:ext cx="167" cy="1"/>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30" name="Line 102"/>
            <p:cNvSpPr>
              <a:spLocks noChangeShapeType="1"/>
            </p:cNvSpPr>
            <p:nvPr/>
          </p:nvSpPr>
          <p:spPr bwMode="auto">
            <a:xfrm flipH="1">
              <a:off x="2623" y="1175"/>
              <a:ext cx="167" cy="1"/>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31" name="Line 103"/>
            <p:cNvSpPr>
              <a:spLocks noChangeShapeType="1"/>
            </p:cNvSpPr>
            <p:nvPr/>
          </p:nvSpPr>
          <p:spPr bwMode="auto">
            <a:xfrm flipH="1">
              <a:off x="2790" y="819"/>
              <a:ext cx="166" cy="333"/>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32" name="Line 104"/>
            <p:cNvSpPr>
              <a:spLocks noChangeShapeType="1"/>
            </p:cNvSpPr>
            <p:nvPr/>
          </p:nvSpPr>
          <p:spPr bwMode="auto">
            <a:xfrm flipH="1" flipV="1">
              <a:off x="2956" y="842"/>
              <a:ext cx="167" cy="529"/>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33" name="Line 105"/>
            <p:cNvSpPr>
              <a:spLocks noChangeShapeType="1"/>
            </p:cNvSpPr>
            <p:nvPr/>
          </p:nvSpPr>
          <p:spPr bwMode="auto">
            <a:xfrm flipH="1">
              <a:off x="3123" y="891"/>
              <a:ext cx="166" cy="48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34" name="Line 106"/>
            <p:cNvSpPr>
              <a:spLocks noChangeShapeType="1"/>
            </p:cNvSpPr>
            <p:nvPr/>
          </p:nvSpPr>
          <p:spPr bwMode="auto">
            <a:xfrm flipH="1" flipV="1">
              <a:off x="3289" y="891"/>
              <a:ext cx="167" cy="529"/>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35" name="Line 107"/>
            <p:cNvSpPr>
              <a:spLocks noChangeShapeType="1"/>
            </p:cNvSpPr>
            <p:nvPr/>
          </p:nvSpPr>
          <p:spPr bwMode="auto">
            <a:xfrm flipH="1">
              <a:off x="3456" y="1175"/>
              <a:ext cx="167" cy="245"/>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36" name="Line 108"/>
            <p:cNvSpPr>
              <a:spLocks noChangeShapeType="1"/>
            </p:cNvSpPr>
            <p:nvPr/>
          </p:nvSpPr>
          <p:spPr bwMode="auto">
            <a:xfrm flipH="1">
              <a:off x="3623" y="1175"/>
              <a:ext cx="166" cy="1"/>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37" name="Line 109"/>
            <p:cNvSpPr>
              <a:spLocks noChangeShapeType="1"/>
            </p:cNvSpPr>
            <p:nvPr/>
          </p:nvSpPr>
          <p:spPr bwMode="auto">
            <a:xfrm flipH="1">
              <a:off x="3789" y="891"/>
              <a:ext cx="167" cy="284"/>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38" name="Line 110"/>
            <p:cNvSpPr>
              <a:spLocks noChangeShapeType="1"/>
            </p:cNvSpPr>
            <p:nvPr/>
          </p:nvSpPr>
          <p:spPr bwMode="auto">
            <a:xfrm flipH="1" flipV="1">
              <a:off x="3956" y="891"/>
              <a:ext cx="166" cy="627"/>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39" name="Freeform 111"/>
            <p:cNvSpPr>
              <a:spLocks/>
            </p:cNvSpPr>
            <p:nvPr/>
          </p:nvSpPr>
          <p:spPr bwMode="auto">
            <a:xfrm>
              <a:off x="1594" y="2400"/>
              <a:ext cx="59" cy="58"/>
            </a:xfrm>
            <a:custGeom>
              <a:avLst/>
              <a:gdLst>
                <a:gd name="T0" fmla="*/ 30 w 59"/>
                <a:gd name="T1" fmla="*/ 0 h 58"/>
                <a:gd name="T2" fmla="*/ 59 w 59"/>
                <a:gd name="T3" fmla="*/ 29 h 58"/>
                <a:gd name="T4" fmla="*/ 30 w 59"/>
                <a:gd name="T5" fmla="*/ 58 h 58"/>
                <a:gd name="T6" fmla="*/ 0 w 59"/>
                <a:gd name="T7" fmla="*/ 29 h 58"/>
                <a:gd name="T8" fmla="*/ 30 w 59"/>
                <a:gd name="T9" fmla="*/ 0 h 58"/>
                <a:gd name="T10" fmla="*/ 30 w 59"/>
                <a:gd name="T11" fmla="*/ 0 h 58"/>
                <a:gd name="T12" fmla="*/ 0 60000 65536"/>
                <a:gd name="T13" fmla="*/ 0 60000 65536"/>
                <a:gd name="T14" fmla="*/ 0 60000 65536"/>
                <a:gd name="T15" fmla="*/ 0 60000 65536"/>
                <a:gd name="T16" fmla="*/ 0 60000 65536"/>
                <a:gd name="T17" fmla="*/ 0 60000 65536"/>
                <a:gd name="T18" fmla="*/ 0 w 59"/>
                <a:gd name="T19" fmla="*/ 0 h 58"/>
                <a:gd name="T20" fmla="*/ 59 w 59"/>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9" h="58">
                  <a:moveTo>
                    <a:pt x="30" y="0"/>
                  </a:moveTo>
                  <a:lnTo>
                    <a:pt x="59" y="29"/>
                  </a:lnTo>
                  <a:lnTo>
                    <a:pt x="30" y="58"/>
                  </a:lnTo>
                  <a:lnTo>
                    <a:pt x="0" y="29"/>
                  </a:lnTo>
                  <a:lnTo>
                    <a:pt x="30"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40" name="Freeform 112"/>
            <p:cNvSpPr>
              <a:spLocks/>
            </p:cNvSpPr>
            <p:nvPr/>
          </p:nvSpPr>
          <p:spPr bwMode="auto">
            <a:xfrm>
              <a:off x="1761" y="2546"/>
              <a:ext cx="58" cy="59"/>
            </a:xfrm>
            <a:custGeom>
              <a:avLst/>
              <a:gdLst>
                <a:gd name="T0" fmla="*/ 29 w 58"/>
                <a:gd name="T1" fmla="*/ 0 h 59"/>
                <a:gd name="T2" fmla="*/ 58 w 58"/>
                <a:gd name="T3" fmla="*/ 30 h 59"/>
                <a:gd name="T4" fmla="*/ 29 w 58"/>
                <a:gd name="T5" fmla="*/ 59 h 59"/>
                <a:gd name="T6" fmla="*/ 0 w 58"/>
                <a:gd name="T7" fmla="*/ 30 h 59"/>
                <a:gd name="T8" fmla="*/ 29 w 58"/>
                <a:gd name="T9" fmla="*/ 0 h 59"/>
                <a:gd name="T10" fmla="*/ 29 w 58"/>
                <a:gd name="T11" fmla="*/ 0 h 59"/>
                <a:gd name="T12" fmla="*/ 0 60000 65536"/>
                <a:gd name="T13" fmla="*/ 0 60000 65536"/>
                <a:gd name="T14" fmla="*/ 0 60000 65536"/>
                <a:gd name="T15" fmla="*/ 0 60000 65536"/>
                <a:gd name="T16" fmla="*/ 0 60000 65536"/>
                <a:gd name="T17" fmla="*/ 0 60000 65536"/>
                <a:gd name="T18" fmla="*/ 0 w 58"/>
                <a:gd name="T19" fmla="*/ 0 h 59"/>
                <a:gd name="T20" fmla="*/ 58 w 58"/>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8" h="59">
                  <a:moveTo>
                    <a:pt x="29" y="0"/>
                  </a:moveTo>
                  <a:lnTo>
                    <a:pt x="58" y="30"/>
                  </a:lnTo>
                  <a:lnTo>
                    <a:pt x="29" y="59"/>
                  </a:lnTo>
                  <a:lnTo>
                    <a:pt x="0" y="30"/>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41" name="Freeform 113"/>
            <p:cNvSpPr>
              <a:spLocks/>
            </p:cNvSpPr>
            <p:nvPr/>
          </p:nvSpPr>
          <p:spPr bwMode="auto">
            <a:xfrm>
              <a:off x="1927" y="2595"/>
              <a:ext cx="59" cy="59"/>
            </a:xfrm>
            <a:custGeom>
              <a:avLst/>
              <a:gdLst>
                <a:gd name="T0" fmla="*/ 30 w 59"/>
                <a:gd name="T1" fmla="*/ 0 h 59"/>
                <a:gd name="T2" fmla="*/ 59 w 59"/>
                <a:gd name="T3" fmla="*/ 30 h 59"/>
                <a:gd name="T4" fmla="*/ 30 w 59"/>
                <a:gd name="T5" fmla="*/ 59 h 59"/>
                <a:gd name="T6" fmla="*/ 0 w 59"/>
                <a:gd name="T7" fmla="*/ 30 h 59"/>
                <a:gd name="T8" fmla="*/ 30 w 59"/>
                <a:gd name="T9" fmla="*/ 0 h 59"/>
                <a:gd name="T10" fmla="*/ 30 w 59"/>
                <a:gd name="T11" fmla="*/ 0 h 59"/>
                <a:gd name="T12" fmla="*/ 0 60000 65536"/>
                <a:gd name="T13" fmla="*/ 0 60000 65536"/>
                <a:gd name="T14" fmla="*/ 0 60000 65536"/>
                <a:gd name="T15" fmla="*/ 0 60000 65536"/>
                <a:gd name="T16" fmla="*/ 0 60000 65536"/>
                <a:gd name="T17" fmla="*/ 0 60000 65536"/>
                <a:gd name="T18" fmla="*/ 0 w 59"/>
                <a:gd name="T19" fmla="*/ 0 h 59"/>
                <a:gd name="T20" fmla="*/ 59 w 59"/>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9" h="59">
                  <a:moveTo>
                    <a:pt x="30" y="0"/>
                  </a:moveTo>
                  <a:lnTo>
                    <a:pt x="59" y="30"/>
                  </a:lnTo>
                  <a:lnTo>
                    <a:pt x="30" y="59"/>
                  </a:lnTo>
                  <a:lnTo>
                    <a:pt x="0" y="30"/>
                  </a:lnTo>
                  <a:lnTo>
                    <a:pt x="30"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42" name="Freeform 114"/>
            <p:cNvSpPr>
              <a:spLocks/>
            </p:cNvSpPr>
            <p:nvPr/>
          </p:nvSpPr>
          <p:spPr bwMode="auto">
            <a:xfrm>
              <a:off x="2094" y="2116"/>
              <a:ext cx="59" cy="58"/>
            </a:xfrm>
            <a:custGeom>
              <a:avLst/>
              <a:gdLst>
                <a:gd name="T0" fmla="*/ 29 w 59"/>
                <a:gd name="T1" fmla="*/ 0 h 58"/>
                <a:gd name="T2" fmla="*/ 59 w 59"/>
                <a:gd name="T3" fmla="*/ 29 h 58"/>
                <a:gd name="T4" fmla="*/ 29 w 59"/>
                <a:gd name="T5" fmla="*/ 58 h 58"/>
                <a:gd name="T6" fmla="*/ 0 w 59"/>
                <a:gd name="T7" fmla="*/ 29 h 58"/>
                <a:gd name="T8" fmla="*/ 29 w 59"/>
                <a:gd name="T9" fmla="*/ 0 h 58"/>
                <a:gd name="T10" fmla="*/ 29 w 59"/>
                <a:gd name="T11" fmla="*/ 0 h 58"/>
                <a:gd name="T12" fmla="*/ 0 60000 65536"/>
                <a:gd name="T13" fmla="*/ 0 60000 65536"/>
                <a:gd name="T14" fmla="*/ 0 60000 65536"/>
                <a:gd name="T15" fmla="*/ 0 60000 65536"/>
                <a:gd name="T16" fmla="*/ 0 60000 65536"/>
                <a:gd name="T17" fmla="*/ 0 60000 65536"/>
                <a:gd name="T18" fmla="*/ 0 w 59"/>
                <a:gd name="T19" fmla="*/ 0 h 58"/>
                <a:gd name="T20" fmla="*/ 59 w 59"/>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9" h="58">
                  <a:moveTo>
                    <a:pt x="29" y="0"/>
                  </a:moveTo>
                  <a:lnTo>
                    <a:pt x="59"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43" name="Freeform 115"/>
            <p:cNvSpPr>
              <a:spLocks/>
            </p:cNvSpPr>
            <p:nvPr/>
          </p:nvSpPr>
          <p:spPr bwMode="auto">
            <a:xfrm>
              <a:off x="2260" y="2449"/>
              <a:ext cx="59" cy="58"/>
            </a:xfrm>
            <a:custGeom>
              <a:avLst/>
              <a:gdLst>
                <a:gd name="T0" fmla="*/ 30 w 59"/>
                <a:gd name="T1" fmla="*/ 0 h 58"/>
                <a:gd name="T2" fmla="*/ 59 w 59"/>
                <a:gd name="T3" fmla="*/ 29 h 58"/>
                <a:gd name="T4" fmla="*/ 30 w 59"/>
                <a:gd name="T5" fmla="*/ 58 h 58"/>
                <a:gd name="T6" fmla="*/ 0 w 59"/>
                <a:gd name="T7" fmla="*/ 29 h 58"/>
                <a:gd name="T8" fmla="*/ 30 w 59"/>
                <a:gd name="T9" fmla="*/ 0 h 58"/>
                <a:gd name="T10" fmla="*/ 30 w 59"/>
                <a:gd name="T11" fmla="*/ 0 h 58"/>
                <a:gd name="T12" fmla="*/ 0 60000 65536"/>
                <a:gd name="T13" fmla="*/ 0 60000 65536"/>
                <a:gd name="T14" fmla="*/ 0 60000 65536"/>
                <a:gd name="T15" fmla="*/ 0 60000 65536"/>
                <a:gd name="T16" fmla="*/ 0 60000 65536"/>
                <a:gd name="T17" fmla="*/ 0 60000 65536"/>
                <a:gd name="T18" fmla="*/ 0 w 59"/>
                <a:gd name="T19" fmla="*/ 0 h 58"/>
                <a:gd name="T20" fmla="*/ 59 w 59"/>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9" h="58">
                  <a:moveTo>
                    <a:pt x="30" y="0"/>
                  </a:moveTo>
                  <a:lnTo>
                    <a:pt x="59" y="29"/>
                  </a:lnTo>
                  <a:lnTo>
                    <a:pt x="30" y="58"/>
                  </a:lnTo>
                  <a:lnTo>
                    <a:pt x="0" y="29"/>
                  </a:lnTo>
                  <a:lnTo>
                    <a:pt x="30"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44" name="Freeform 116"/>
            <p:cNvSpPr>
              <a:spLocks/>
            </p:cNvSpPr>
            <p:nvPr/>
          </p:nvSpPr>
          <p:spPr bwMode="auto">
            <a:xfrm>
              <a:off x="2427" y="2165"/>
              <a:ext cx="59" cy="58"/>
            </a:xfrm>
            <a:custGeom>
              <a:avLst/>
              <a:gdLst>
                <a:gd name="T0" fmla="*/ 29 w 59"/>
                <a:gd name="T1" fmla="*/ 0 h 58"/>
                <a:gd name="T2" fmla="*/ 59 w 59"/>
                <a:gd name="T3" fmla="*/ 29 h 58"/>
                <a:gd name="T4" fmla="*/ 29 w 59"/>
                <a:gd name="T5" fmla="*/ 58 h 58"/>
                <a:gd name="T6" fmla="*/ 0 w 59"/>
                <a:gd name="T7" fmla="*/ 29 h 58"/>
                <a:gd name="T8" fmla="*/ 29 w 59"/>
                <a:gd name="T9" fmla="*/ 0 h 58"/>
                <a:gd name="T10" fmla="*/ 29 w 59"/>
                <a:gd name="T11" fmla="*/ 0 h 58"/>
                <a:gd name="T12" fmla="*/ 0 60000 65536"/>
                <a:gd name="T13" fmla="*/ 0 60000 65536"/>
                <a:gd name="T14" fmla="*/ 0 60000 65536"/>
                <a:gd name="T15" fmla="*/ 0 60000 65536"/>
                <a:gd name="T16" fmla="*/ 0 60000 65536"/>
                <a:gd name="T17" fmla="*/ 0 60000 65536"/>
                <a:gd name="T18" fmla="*/ 0 w 59"/>
                <a:gd name="T19" fmla="*/ 0 h 58"/>
                <a:gd name="T20" fmla="*/ 59 w 59"/>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9" h="58">
                  <a:moveTo>
                    <a:pt x="29" y="0"/>
                  </a:moveTo>
                  <a:lnTo>
                    <a:pt x="59"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45" name="Freeform 117"/>
            <p:cNvSpPr>
              <a:spLocks/>
            </p:cNvSpPr>
            <p:nvPr/>
          </p:nvSpPr>
          <p:spPr bwMode="auto">
            <a:xfrm>
              <a:off x="2594" y="2213"/>
              <a:ext cx="58" cy="59"/>
            </a:xfrm>
            <a:custGeom>
              <a:avLst/>
              <a:gdLst>
                <a:gd name="T0" fmla="*/ 29 w 58"/>
                <a:gd name="T1" fmla="*/ 0 h 59"/>
                <a:gd name="T2" fmla="*/ 58 w 58"/>
                <a:gd name="T3" fmla="*/ 30 h 59"/>
                <a:gd name="T4" fmla="*/ 29 w 58"/>
                <a:gd name="T5" fmla="*/ 59 h 59"/>
                <a:gd name="T6" fmla="*/ 0 w 58"/>
                <a:gd name="T7" fmla="*/ 30 h 59"/>
                <a:gd name="T8" fmla="*/ 29 w 58"/>
                <a:gd name="T9" fmla="*/ 0 h 59"/>
                <a:gd name="T10" fmla="*/ 29 w 58"/>
                <a:gd name="T11" fmla="*/ 0 h 59"/>
                <a:gd name="T12" fmla="*/ 0 60000 65536"/>
                <a:gd name="T13" fmla="*/ 0 60000 65536"/>
                <a:gd name="T14" fmla="*/ 0 60000 65536"/>
                <a:gd name="T15" fmla="*/ 0 60000 65536"/>
                <a:gd name="T16" fmla="*/ 0 60000 65536"/>
                <a:gd name="T17" fmla="*/ 0 60000 65536"/>
                <a:gd name="T18" fmla="*/ 0 w 58"/>
                <a:gd name="T19" fmla="*/ 0 h 59"/>
                <a:gd name="T20" fmla="*/ 58 w 58"/>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8" h="59">
                  <a:moveTo>
                    <a:pt x="29" y="0"/>
                  </a:moveTo>
                  <a:lnTo>
                    <a:pt x="58" y="30"/>
                  </a:lnTo>
                  <a:lnTo>
                    <a:pt x="29" y="59"/>
                  </a:lnTo>
                  <a:lnTo>
                    <a:pt x="0" y="30"/>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46" name="Freeform 118"/>
            <p:cNvSpPr>
              <a:spLocks/>
            </p:cNvSpPr>
            <p:nvPr/>
          </p:nvSpPr>
          <p:spPr bwMode="auto">
            <a:xfrm>
              <a:off x="2760" y="2449"/>
              <a:ext cx="59" cy="58"/>
            </a:xfrm>
            <a:custGeom>
              <a:avLst/>
              <a:gdLst>
                <a:gd name="T0" fmla="*/ 30 w 59"/>
                <a:gd name="T1" fmla="*/ 0 h 58"/>
                <a:gd name="T2" fmla="*/ 59 w 59"/>
                <a:gd name="T3" fmla="*/ 29 h 58"/>
                <a:gd name="T4" fmla="*/ 30 w 59"/>
                <a:gd name="T5" fmla="*/ 58 h 58"/>
                <a:gd name="T6" fmla="*/ 0 w 59"/>
                <a:gd name="T7" fmla="*/ 29 h 58"/>
                <a:gd name="T8" fmla="*/ 30 w 59"/>
                <a:gd name="T9" fmla="*/ 0 h 58"/>
                <a:gd name="T10" fmla="*/ 30 w 59"/>
                <a:gd name="T11" fmla="*/ 0 h 58"/>
                <a:gd name="T12" fmla="*/ 0 60000 65536"/>
                <a:gd name="T13" fmla="*/ 0 60000 65536"/>
                <a:gd name="T14" fmla="*/ 0 60000 65536"/>
                <a:gd name="T15" fmla="*/ 0 60000 65536"/>
                <a:gd name="T16" fmla="*/ 0 60000 65536"/>
                <a:gd name="T17" fmla="*/ 0 60000 65536"/>
                <a:gd name="T18" fmla="*/ 0 w 59"/>
                <a:gd name="T19" fmla="*/ 0 h 58"/>
                <a:gd name="T20" fmla="*/ 59 w 59"/>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9" h="58">
                  <a:moveTo>
                    <a:pt x="30" y="0"/>
                  </a:moveTo>
                  <a:lnTo>
                    <a:pt x="59" y="29"/>
                  </a:lnTo>
                  <a:lnTo>
                    <a:pt x="30" y="58"/>
                  </a:lnTo>
                  <a:lnTo>
                    <a:pt x="0" y="29"/>
                  </a:lnTo>
                  <a:lnTo>
                    <a:pt x="30"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47" name="Freeform 119"/>
            <p:cNvSpPr>
              <a:spLocks/>
            </p:cNvSpPr>
            <p:nvPr/>
          </p:nvSpPr>
          <p:spPr bwMode="auto">
            <a:xfrm>
              <a:off x="2927" y="2351"/>
              <a:ext cx="59" cy="58"/>
            </a:xfrm>
            <a:custGeom>
              <a:avLst/>
              <a:gdLst>
                <a:gd name="T0" fmla="*/ 29 w 59"/>
                <a:gd name="T1" fmla="*/ 0 h 58"/>
                <a:gd name="T2" fmla="*/ 59 w 59"/>
                <a:gd name="T3" fmla="*/ 29 h 58"/>
                <a:gd name="T4" fmla="*/ 29 w 59"/>
                <a:gd name="T5" fmla="*/ 58 h 58"/>
                <a:gd name="T6" fmla="*/ 0 w 59"/>
                <a:gd name="T7" fmla="*/ 29 h 58"/>
                <a:gd name="T8" fmla="*/ 29 w 59"/>
                <a:gd name="T9" fmla="*/ 0 h 58"/>
                <a:gd name="T10" fmla="*/ 29 w 59"/>
                <a:gd name="T11" fmla="*/ 0 h 58"/>
                <a:gd name="T12" fmla="*/ 0 60000 65536"/>
                <a:gd name="T13" fmla="*/ 0 60000 65536"/>
                <a:gd name="T14" fmla="*/ 0 60000 65536"/>
                <a:gd name="T15" fmla="*/ 0 60000 65536"/>
                <a:gd name="T16" fmla="*/ 0 60000 65536"/>
                <a:gd name="T17" fmla="*/ 0 60000 65536"/>
                <a:gd name="T18" fmla="*/ 0 w 59"/>
                <a:gd name="T19" fmla="*/ 0 h 58"/>
                <a:gd name="T20" fmla="*/ 59 w 59"/>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9" h="58">
                  <a:moveTo>
                    <a:pt x="29" y="0"/>
                  </a:moveTo>
                  <a:lnTo>
                    <a:pt x="59"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48" name="Freeform 120"/>
            <p:cNvSpPr>
              <a:spLocks/>
            </p:cNvSpPr>
            <p:nvPr/>
          </p:nvSpPr>
          <p:spPr bwMode="auto">
            <a:xfrm>
              <a:off x="3093" y="2351"/>
              <a:ext cx="59" cy="58"/>
            </a:xfrm>
            <a:custGeom>
              <a:avLst/>
              <a:gdLst>
                <a:gd name="T0" fmla="*/ 30 w 59"/>
                <a:gd name="T1" fmla="*/ 0 h 58"/>
                <a:gd name="T2" fmla="*/ 59 w 59"/>
                <a:gd name="T3" fmla="*/ 29 h 58"/>
                <a:gd name="T4" fmla="*/ 30 w 59"/>
                <a:gd name="T5" fmla="*/ 58 h 58"/>
                <a:gd name="T6" fmla="*/ 0 w 59"/>
                <a:gd name="T7" fmla="*/ 29 h 58"/>
                <a:gd name="T8" fmla="*/ 30 w 59"/>
                <a:gd name="T9" fmla="*/ 0 h 58"/>
                <a:gd name="T10" fmla="*/ 30 w 59"/>
                <a:gd name="T11" fmla="*/ 0 h 58"/>
                <a:gd name="T12" fmla="*/ 0 60000 65536"/>
                <a:gd name="T13" fmla="*/ 0 60000 65536"/>
                <a:gd name="T14" fmla="*/ 0 60000 65536"/>
                <a:gd name="T15" fmla="*/ 0 60000 65536"/>
                <a:gd name="T16" fmla="*/ 0 60000 65536"/>
                <a:gd name="T17" fmla="*/ 0 60000 65536"/>
                <a:gd name="T18" fmla="*/ 0 w 59"/>
                <a:gd name="T19" fmla="*/ 0 h 58"/>
                <a:gd name="T20" fmla="*/ 59 w 59"/>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9" h="58">
                  <a:moveTo>
                    <a:pt x="30" y="0"/>
                  </a:moveTo>
                  <a:lnTo>
                    <a:pt x="59" y="29"/>
                  </a:lnTo>
                  <a:lnTo>
                    <a:pt x="30" y="58"/>
                  </a:lnTo>
                  <a:lnTo>
                    <a:pt x="0" y="29"/>
                  </a:lnTo>
                  <a:lnTo>
                    <a:pt x="30"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49" name="Freeform 121"/>
            <p:cNvSpPr>
              <a:spLocks/>
            </p:cNvSpPr>
            <p:nvPr/>
          </p:nvSpPr>
          <p:spPr bwMode="auto">
            <a:xfrm>
              <a:off x="3260" y="2400"/>
              <a:ext cx="59" cy="58"/>
            </a:xfrm>
            <a:custGeom>
              <a:avLst/>
              <a:gdLst>
                <a:gd name="T0" fmla="*/ 29 w 59"/>
                <a:gd name="T1" fmla="*/ 0 h 58"/>
                <a:gd name="T2" fmla="*/ 59 w 59"/>
                <a:gd name="T3" fmla="*/ 29 h 58"/>
                <a:gd name="T4" fmla="*/ 29 w 59"/>
                <a:gd name="T5" fmla="*/ 58 h 58"/>
                <a:gd name="T6" fmla="*/ 0 w 59"/>
                <a:gd name="T7" fmla="*/ 29 h 58"/>
                <a:gd name="T8" fmla="*/ 29 w 59"/>
                <a:gd name="T9" fmla="*/ 0 h 58"/>
                <a:gd name="T10" fmla="*/ 29 w 59"/>
                <a:gd name="T11" fmla="*/ 0 h 58"/>
                <a:gd name="T12" fmla="*/ 0 60000 65536"/>
                <a:gd name="T13" fmla="*/ 0 60000 65536"/>
                <a:gd name="T14" fmla="*/ 0 60000 65536"/>
                <a:gd name="T15" fmla="*/ 0 60000 65536"/>
                <a:gd name="T16" fmla="*/ 0 60000 65536"/>
                <a:gd name="T17" fmla="*/ 0 60000 65536"/>
                <a:gd name="T18" fmla="*/ 0 w 59"/>
                <a:gd name="T19" fmla="*/ 0 h 58"/>
                <a:gd name="T20" fmla="*/ 59 w 59"/>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9" h="58">
                  <a:moveTo>
                    <a:pt x="29" y="0"/>
                  </a:moveTo>
                  <a:lnTo>
                    <a:pt x="59"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50" name="Freeform 122"/>
            <p:cNvSpPr>
              <a:spLocks/>
            </p:cNvSpPr>
            <p:nvPr/>
          </p:nvSpPr>
          <p:spPr bwMode="auto">
            <a:xfrm>
              <a:off x="3427" y="2400"/>
              <a:ext cx="58" cy="58"/>
            </a:xfrm>
            <a:custGeom>
              <a:avLst/>
              <a:gdLst>
                <a:gd name="T0" fmla="*/ 29 w 58"/>
                <a:gd name="T1" fmla="*/ 0 h 58"/>
                <a:gd name="T2" fmla="*/ 58 w 58"/>
                <a:gd name="T3" fmla="*/ 29 h 58"/>
                <a:gd name="T4" fmla="*/ 29 w 58"/>
                <a:gd name="T5" fmla="*/ 58 h 58"/>
                <a:gd name="T6" fmla="*/ 0 w 58"/>
                <a:gd name="T7" fmla="*/ 29 h 58"/>
                <a:gd name="T8" fmla="*/ 29 w 58"/>
                <a:gd name="T9" fmla="*/ 0 h 58"/>
                <a:gd name="T10" fmla="*/ 29 w 58"/>
                <a:gd name="T11" fmla="*/ 0 h 58"/>
                <a:gd name="T12" fmla="*/ 0 60000 65536"/>
                <a:gd name="T13" fmla="*/ 0 60000 65536"/>
                <a:gd name="T14" fmla="*/ 0 60000 65536"/>
                <a:gd name="T15" fmla="*/ 0 60000 65536"/>
                <a:gd name="T16" fmla="*/ 0 60000 65536"/>
                <a:gd name="T17" fmla="*/ 0 60000 65536"/>
                <a:gd name="T18" fmla="*/ 0 w 58"/>
                <a:gd name="T19" fmla="*/ 0 h 58"/>
                <a:gd name="T20" fmla="*/ 58 w 58"/>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8" h="58">
                  <a:moveTo>
                    <a:pt x="29" y="0"/>
                  </a:moveTo>
                  <a:lnTo>
                    <a:pt x="58"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51" name="Freeform 123"/>
            <p:cNvSpPr>
              <a:spLocks/>
            </p:cNvSpPr>
            <p:nvPr/>
          </p:nvSpPr>
          <p:spPr bwMode="auto">
            <a:xfrm>
              <a:off x="3593" y="2400"/>
              <a:ext cx="59" cy="58"/>
            </a:xfrm>
            <a:custGeom>
              <a:avLst/>
              <a:gdLst>
                <a:gd name="T0" fmla="*/ 30 w 59"/>
                <a:gd name="T1" fmla="*/ 0 h 58"/>
                <a:gd name="T2" fmla="*/ 59 w 59"/>
                <a:gd name="T3" fmla="*/ 29 h 58"/>
                <a:gd name="T4" fmla="*/ 30 w 59"/>
                <a:gd name="T5" fmla="*/ 58 h 58"/>
                <a:gd name="T6" fmla="*/ 0 w 59"/>
                <a:gd name="T7" fmla="*/ 29 h 58"/>
                <a:gd name="T8" fmla="*/ 30 w 59"/>
                <a:gd name="T9" fmla="*/ 0 h 58"/>
                <a:gd name="T10" fmla="*/ 30 w 59"/>
                <a:gd name="T11" fmla="*/ 0 h 58"/>
                <a:gd name="T12" fmla="*/ 0 60000 65536"/>
                <a:gd name="T13" fmla="*/ 0 60000 65536"/>
                <a:gd name="T14" fmla="*/ 0 60000 65536"/>
                <a:gd name="T15" fmla="*/ 0 60000 65536"/>
                <a:gd name="T16" fmla="*/ 0 60000 65536"/>
                <a:gd name="T17" fmla="*/ 0 60000 65536"/>
                <a:gd name="T18" fmla="*/ 0 w 59"/>
                <a:gd name="T19" fmla="*/ 0 h 58"/>
                <a:gd name="T20" fmla="*/ 59 w 59"/>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9" h="58">
                  <a:moveTo>
                    <a:pt x="30" y="0"/>
                  </a:moveTo>
                  <a:lnTo>
                    <a:pt x="59" y="29"/>
                  </a:lnTo>
                  <a:lnTo>
                    <a:pt x="30" y="58"/>
                  </a:lnTo>
                  <a:lnTo>
                    <a:pt x="0" y="29"/>
                  </a:lnTo>
                  <a:lnTo>
                    <a:pt x="30"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52" name="Freeform 124"/>
            <p:cNvSpPr>
              <a:spLocks/>
            </p:cNvSpPr>
            <p:nvPr/>
          </p:nvSpPr>
          <p:spPr bwMode="auto">
            <a:xfrm>
              <a:off x="3760" y="2498"/>
              <a:ext cx="59" cy="58"/>
            </a:xfrm>
            <a:custGeom>
              <a:avLst/>
              <a:gdLst>
                <a:gd name="T0" fmla="*/ 29 w 59"/>
                <a:gd name="T1" fmla="*/ 0 h 58"/>
                <a:gd name="T2" fmla="*/ 59 w 59"/>
                <a:gd name="T3" fmla="*/ 29 h 58"/>
                <a:gd name="T4" fmla="*/ 29 w 59"/>
                <a:gd name="T5" fmla="*/ 58 h 58"/>
                <a:gd name="T6" fmla="*/ 0 w 59"/>
                <a:gd name="T7" fmla="*/ 29 h 58"/>
                <a:gd name="T8" fmla="*/ 29 w 59"/>
                <a:gd name="T9" fmla="*/ 0 h 58"/>
                <a:gd name="T10" fmla="*/ 29 w 59"/>
                <a:gd name="T11" fmla="*/ 0 h 58"/>
                <a:gd name="T12" fmla="*/ 0 60000 65536"/>
                <a:gd name="T13" fmla="*/ 0 60000 65536"/>
                <a:gd name="T14" fmla="*/ 0 60000 65536"/>
                <a:gd name="T15" fmla="*/ 0 60000 65536"/>
                <a:gd name="T16" fmla="*/ 0 60000 65536"/>
                <a:gd name="T17" fmla="*/ 0 60000 65536"/>
                <a:gd name="T18" fmla="*/ 0 w 59"/>
                <a:gd name="T19" fmla="*/ 0 h 58"/>
                <a:gd name="T20" fmla="*/ 59 w 59"/>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9" h="58">
                  <a:moveTo>
                    <a:pt x="29" y="0"/>
                  </a:moveTo>
                  <a:lnTo>
                    <a:pt x="59"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53" name="Freeform 125"/>
            <p:cNvSpPr>
              <a:spLocks/>
            </p:cNvSpPr>
            <p:nvPr/>
          </p:nvSpPr>
          <p:spPr bwMode="auto">
            <a:xfrm>
              <a:off x="3926" y="2351"/>
              <a:ext cx="59" cy="58"/>
            </a:xfrm>
            <a:custGeom>
              <a:avLst/>
              <a:gdLst>
                <a:gd name="T0" fmla="*/ 30 w 59"/>
                <a:gd name="T1" fmla="*/ 0 h 58"/>
                <a:gd name="T2" fmla="*/ 59 w 59"/>
                <a:gd name="T3" fmla="*/ 29 h 58"/>
                <a:gd name="T4" fmla="*/ 30 w 59"/>
                <a:gd name="T5" fmla="*/ 58 h 58"/>
                <a:gd name="T6" fmla="*/ 0 w 59"/>
                <a:gd name="T7" fmla="*/ 29 h 58"/>
                <a:gd name="T8" fmla="*/ 30 w 59"/>
                <a:gd name="T9" fmla="*/ 0 h 58"/>
                <a:gd name="T10" fmla="*/ 30 w 59"/>
                <a:gd name="T11" fmla="*/ 0 h 58"/>
                <a:gd name="T12" fmla="*/ 0 60000 65536"/>
                <a:gd name="T13" fmla="*/ 0 60000 65536"/>
                <a:gd name="T14" fmla="*/ 0 60000 65536"/>
                <a:gd name="T15" fmla="*/ 0 60000 65536"/>
                <a:gd name="T16" fmla="*/ 0 60000 65536"/>
                <a:gd name="T17" fmla="*/ 0 60000 65536"/>
                <a:gd name="T18" fmla="*/ 0 w 59"/>
                <a:gd name="T19" fmla="*/ 0 h 58"/>
                <a:gd name="T20" fmla="*/ 59 w 59"/>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9" h="58">
                  <a:moveTo>
                    <a:pt x="30" y="0"/>
                  </a:moveTo>
                  <a:lnTo>
                    <a:pt x="59" y="29"/>
                  </a:lnTo>
                  <a:lnTo>
                    <a:pt x="30" y="58"/>
                  </a:lnTo>
                  <a:lnTo>
                    <a:pt x="0" y="29"/>
                  </a:lnTo>
                  <a:lnTo>
                    <a:pt x="30"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54" name="Freeform 126"/>
            <p:cNvSpPr>
              <a:spLocks/>
            </p:cNvSpPr>
            <p:nvPr/>
          </p:nvSpPr>
          <p:spPr bwMode="auto">
            <a:xfrm>
              <a:off x="4093" y="2449"/>
              <a:ext cx="59" cy="58"/>
            </a:xfrm>
            <a:custGeom>
              <a:avLst/>
              <a:gdLst>
                <a:gd name="T0" fmla="*/ 29 w 59"/>
                <a:gd name="T1" fmla="*/ 0 h 58"/>
                <a:gd name="T2" fmla="*/ 59 w 59"/>
                <a:gd name="T3" fmla="*/ 29 h 58"/>
                <a:gd name="T4" fmla="*/ 29 w 59"/>
                <a:gd name="T5" fmla="*/ 58 h 58"/>
                <a:gd name="T6" fmla="*/ 0 w 59"/>
                <a:gd name="T7" fmla="*/ 29 h 58"/>
                <a:gd name="T8" fmla="*/ 29 w 59"/>
                <a:gd name="T9" fmla="*/ 0 h 58"/>
                <a:gd name="T10" fmla="*/ 29 w 59"/>
                <a:gd name="T11" fmla="*/ 0 h 58"/>
                <a:gd name="T12" fmla="*/ 0 60000 65536"/>
                <a:gd name="T13" fmla="*/ 0 60000 65536"/>
                <a:gd name="T14" fmla="*/ 0 60000 65536"/>
                <a:gd name="T15" fmla="*/ 0 60000 65536"/>
                <a:gd name="T16" fmla="*/ 0 60000 65536"/>
                <a:gd name="T17" fmla="*/ 0 60000 65536"/>
                <a:gd name="T18" fmla="*/ 0 w 59"/>
                <a:gd name="T19" fmla="*/ 0 h 58"/>
                <a:gd name="T20" fmla="*/ 59 w 59"/>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9" h="58">
                  <a:moveTo>
                    <a:pt x="29" y="0"/>
                  </a:moveTo>
                  <a:lnTo>
                    <a:pt x="59"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55" name="Rectangle 127"/>
            <p:cNvSpPr>
              <a:spLocks noChangeArrowheads="1"/>
            </p:cNvSpPr>
            <p:nvPr/>
          </p:nvSpPr>
          <p:spPr bwMode="auto">
            <a:xfrm>
              <a:off x="1594" y="2116"/>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56" name="Rectangle 128"/>
            <p:cNvSpPr>
              <a:spLocks noChangeArrowheads="1"/>
            </p:cNvSpPr>
            <p:nvPr/>
          </p:nvSpPr>
          <p:spPr bwMode="auto">
            <a:xfrm>
              <a:off x="1761" y="2498"/>
              <a:ext cx="49"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57" name="Rectangle 129"/>
            <p:cNvSpPr>
              <a:spLocks noChangeArrowheads="1"/>
            </p:cNvSpPr>
            <p:nvPr/>
          </p:nvSpPr>
          <p:spPr bwMode="auto">
            <a:xfrm>
              <a:off x="1927" y="2351"/>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58" name="Rectangle 130"/>
            <p:cNvSpPr>
              <a:spLocks noChangeArrowheads="1"/>
            </p:cNvSpPr>
            <p:nvPr/>
          </p:nvSpPr>
          <p:spPr bwMode="auto">
            <a:xfrm>
              <a:off x="2094" y="1773"/>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59" name="Rectangle 131"/>
            <p:cNvSpPr>
              <a:spLocks noChangeArrowheads="1"/>
            </p:cNvSpPr>
            <p:nvPr/>
          </p:nvSpPr>
          <p:spPr bwMode="auto">
            <a:xfrm>
              <a:off x="2260" y="1920"/>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60" name="Rectangle 132"/>
            <p:cNvSpPr>
              <a:spLocks noChangeArrowheads="1"/>
            </p:cNvSpPr>
            <p:nvPr/>
          </p:nvSpPr>
          <p:spPr bwMode="auto">
            <a:xfrm>
              <a:off x="2427" y="2116"/>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61" name="Rectangle 133"/>
            <p:cNvSpPr>
              <a:spLocks noChangeArrowheads="1"/>
            </p:cNvSpPr>
            <p:nvPr/>
          </p:nvSpPr>
          <p:spPr bwMode="auto">
            <a:xfrm>
              <a:off x="2594" y="1871"/>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62" name="Rectangle 134"/>
            <p:cNvSpPr>
              <a:spLocks noChangeArrowheads="1"/>
            </p:cNvSpPr>
            <p:nvPr/>
          </p:nvSpPr>
          <p:spPr bwMode="auto">
            <a:xfrm>
              <a:off x="2760" y="1920"/>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63" name="Rectangle 135"/>
            <p:cNvSpPr>
              <a:spLocks noChangeArrowheads="1"/>
            </p:cNvSpPr>
            <p:nvPr/>
          </p:nvSpPr>
          <p:spPr bwMode="auto">
            <a:xfrm>
              <a:off x="2927" y="1871"/>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64" name="Rectangle 136"/>
            <p:cNvSpPr>
              <a:spLocks noChangeArrowheads="1"/>
            </p:cNvSpPr>
            <p:nvPr/>
          </p:nvSpPr>
          <p:spPr bwMode="auto">
            <a:xfrm>
              <a:off x="3093" y="2116"/>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65" name="Rectangle 137"/>
            <p:cNvSpPr>
              <a:spLocks noChangeArrowheads="1"/>
            </p:cNvSpPr>
            <p:nvPr/>
          </p:nvSpPr>
          <p:spPr bwMode="auto">
            <a:xfrm>
              <a:off x="3260" y="2067"/>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66" name="Rectangle 138"/>
            <p:cNvSpPr>
              <a:spLocks noChangeArrowheads="1"/>
            </p:cNvSpPr>
            <p:nvPr/>
          </p:nvSpPr>
          <p:spPr bwMode="auto">
            <a:xfrm>
              <a:off x="3427" y="2165"/>
              <a:ext cx="49"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67" name="Rectangle 139"/>
            <p:cNvSpPr>
              <a:spLocks noChangeArrowheads="1"/>
            </p:cNvSpPr>
            <p:nvPr/>
          </p:nvSpPr>
          <p:spPr bwMode="auto">
            <a:xfrm>
              <a:off x="3593" y="1920"/>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68" name="Rectangle 140"/>
            <p:cNvSpPr>
              <a:spLocks noChangeArrowheads="1"/>
            </p:cNvSpPr>
            <p:nvPr/>
          </p:nvSpPr>
          <p:spPr bwMode="auto">
            <a:xfrm>
              <a:off x="3760" y="2213"/>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69" name="Rectangle 141"/>
            <p:cNvSpPr>
              <a:spLocks noChangeArrowheads="1"/>
            </p:cNvSpPr>
            <p:nvPr/>
          </p:nvSpPr>
          <p:spPr bwMode="auto">
            <a:xfrm>
              <a:off x="3926" y="1969"/>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70" name="Rectangle 142"/>
            <p:cNvSpPr>
              <a:spLocks noChangeArrowheads="1"/>
            </p:cNvSpPr>
            <p:nvPr/>
          </p:nvSpPr>
          <p:spPr bwMode="auto">
            <a:xfrm>
              <a:off x="4093" y="1871"/>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71" name="Freeform 143"/>
            <p:cNvSpPr>
              <a:spLocks/>
            </p:cNvSpPr>
            <p:nvPr/>
          </p:nvSpPr>
          <p:spPr bwMode="auto">
            <a:xfrm>
              <a:off x="1594" y="1773"/>
              <a:ext cx="59" cy="59"/>
            </a:xfrm>
            <a:custGeom>
              <a:avLst/>
              <a:gdLst>
                <a:gd name="T0" fmla="*/ 30 w 59"/>
                <a:gd name="T1" fmla="*/ 0 h 59"/>
                <a:gd name="T2" fmla="*/ 59 w 59"/>
                <a:gd name="T3" fmla="*/ 59 h 59"/>
                <a:gd name="T4" fmla="*/ 0 w 59"/>
                <a:gd name="T5" fmla="*/ 59 h 59"/>
                <a:gd name="T6" fmla="*/ 30 w 59"/>
                <a:gd name="T7" fmla="*/ 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59"/>
                  </a:lnTo>
                  <a:lnTo>
                    <a:pt x="0" y="59"/>
                  </a:lnTo>
                  <a:lnTo>
                    <a:pt x="30"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72" name="Freeform 144"/>
            <p:cNvSpPr>
              <a:spLocks/>
            </p:cNvSpPr>
            <p:nvPr/>
          </p:nvSpPr>
          <p:spPr bwMode="auto">
            <a:xfrm>
              <a:off x="1761" y="2351"/>
              <a:ext cx="58" cy="58"/>
            </a:xfrm>
            <a:custGeom>
              <a:avLst/>
              <a:gdLst>
                <a:gd name="T0" fmla="*/ 29 w 58"/>
                <a:gd name="T1" fmla="*/ 0 h 58"/>
                <a:gd name="T2" fmla="*/ 58 w 58"/>
                <a:gd name="T3" fmla="*/ 58 h 58"/>
                <a:gd name="T4" fmla="*/ 0 w 58"/>
                <a:gd name="T5" fmla="*/ 58 h 58"/>
                <a:gd name="T6" fmla="*/ 29 w 58"/>
                <a:gd name="T7" fmla="*/ 0 h 58"/>
                <a:gd name="T8" fmla="*/ 29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29" y="0"/>
                  </a:moveTo>
                  <a:lnTo>
                    <a:pt x="58"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73" name="Freeform 145"/>
            <p:cNvSpPr>
              <a:spLocks/>
            </p:cNvSpPr>
            <p:nvPr/>
          </p:nvSpPr>
          <p:spPr bwMode="auto">
            <a:xfrm>
              <a:off x="1927" y="1773"/>
              <a:ext cx="59" cy="59"/>
            </a:xfrm>
            <a:custGeom>
              <a:avLst/>
              <a:gdLst>
                <a:gd name="T0" fmla="*/ 30 w 59"/>
                <a:gd name="T1" fmla="*/ 0 h 59"/>
                <a:gd name="T2" fmla="*/ 59 w 59"/>
                <a:gd name="T3" fmla="*/ 59 h 59"/>
                <a:gd name="T4" fmla="*/ 0 w 59"/>
                <a:gd name="T5" fmla="*/ 59 h 59"/>
                <a:gd name="T6" fmla="*/ 30 w 59"/>
                <a:gd name="T7" fmla="*/ 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59"/>
                  </a:lnTo>
                  <a:lnTo>
                    <a:pt x="0" y="59"/>
                  </a:lnTo>
                  <a:lnTo>
                    <a:pt x="30"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74" name="Freeform 146"/>
            <p:cNvSpPr>
              <a:spLocks/>
            </p:cNvSpPr>
            <p:nvPr/>
          </p:nvSpPr>
          <p:spPr bwMode="auto">
            <a:xfrm>
              <a:off x="2094" y="1675"/>
              <a:ext cx="59" cy="59"/>
            </a:xfrm>
            <a:custGeom>
              <a:avLst/>
              <a:gdLst>
                <a:gd name="T0" fmla="*/ 29 w 59"/>
                <a:gd name="T1" fmla="*/ 0 h 59"/>
                <a:gd name="T2" fmla="*/ 59 w 59"/>
                <a:gd name="T3" fmla="*/ 59 h 59"/>
                <a:gd name="T4" fmla="*/ 0 w 59"/>
                <a:gd name="T5" fmla="*/ 59 h 59"/>
                <a:gd name="T6" fmla="*/ 29 w 59"/>
                <a:gd name="T7" fmla="*/ 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59"/>
                  </a:lnTo>
                  <a:lnTo>
                    <a:pt x="0" y="59"/>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75" name="Freeform 147"/>
            <p:cNvSpPr>
              <a:spLocks/>
            </p:cNvSpPr>
            <p:nvPr/>
          </p:nvSpPr>
          <p:spPr bwMode="auto">
            <a:xfrm>
              <a:off x="2260" y="1675"/>
              <a:ext cx="59" cy="59"/>
            </a:xfrm>
            <a:custGeom>
              <a:avLst/>
              <a:gdLst>
                <a:gd name="T0" fmla="*/ 30 w 59"/>
                <a:gd name="T1" fmla="*/ 0 h 59"/>
                <a:gd name="T2" fmla="*/ 59 w 59"/>
                <a:gd name="T3" fmla="*/ 59 h 59"/>
                <a:gd name="T4" fmla="*/ 0 w 59"/>
                <a:gd name="T5" fmla="*/ 59 h 59"/>
                <a:gd name="T6" fmla="*/ 30 w 59"/>
                <a:gd name="T7" fmla="*/ 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59"/>
                  </a:lnTo>
                  <a:lnTo>
                    <a:pt x="0" y="59"/>
                  </a:lnTo>
                  <a:lnTo>
                    <a:pt x="30"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76" name="Freeform 148"/>
            <p:cNvSpPr>
              <a:spLocks/>
            </p:cNvSpPr>
            <p:nvPr/>
          </p:nvSpPr>
          <p:spPr bwMode="auto">
            <a:xfrm>
              <a:off x="2427" y="1636"/>
              <a:ext cx="59" cy="58"/>
            </a:xfrm>
            <a:custGeom>
              <a:avLst/>
              <a:gdLst>
                <a:gd name="T0" fmla="*/ 29 w 59"/>
                <a:gd name="T1" fmla="*/ 0 h 58"/>
                <a:gd name="T2" fmla="*/ 59 w 59"/>
                <a:gd name="T3" fmla="*/ 58 h 58"/>
                <a:gd name="T4" fmla="*/ 0 w 59"/>
                <a:gd name="T5" fmla="*/ 58 h 58"/>
                <a:gd name="T6" fmla="*/ 29 w 59"/>
                <a:gd name="T7" fmla="*/ 0 h 58"/>
                <a:gd name="T8" fmla="*/ 29 w 59"/>
                <a:gd name="T9" fmla="*/ 0 h 58"/>
                <a:gd name="T10" fmla="*/ 0 60000 65536"/>
                <a:gd name="T11" fmla="*/ 0 60000 65536"/>
                <a:gd name="T12" fmla="*/ 0 60000 65536"/>
                <a:gd name="T13" fmla="*/ 0 60000 65536"/>
                <a:gd name="T14" fmla="*/ 0 60000 65536"/>
                <a:gd name="T15" fmla="*/ 0 w 59"/>
                <a:gd name="T16" fmla="*/ 0 h 58"/>
                <a:gd name="T17" fmla="*/ 59 w 59"/>
                <a:gd name="T18" fmla="*/ 58 h 58"/>
              </a:gdLst>
              <a:ahLst/>
              <a:cxnLst>
                <a:cxn ang="T10">
                  <a:pos x="T0" y="T1"/>
                </a:cxn>
                <a:cxn ang="T11">
                  <a:pos x="T2" y="T3"/>
                </a:cxn>
                <a:cxn ang="T12">
                  <a:pos x="T4" y="T5"/>
                </a:cxn>
                <a:cxn ang="T13">
                  <a:pos x="T6" y="T7"/>
                </a:cxn>
                <a:cxn ang="T14">
                  <a:pos x="T8" y="T9"/>
                </a:cxn>
              </a:cxnLst>
              <a:rect l="T15" t="T16" r="T17" b="T18"/>
              <a:pathLst>
                <a:path w="59" h="58">
                  <a:moveTo>
                    <a:pt x="29" y="0"/>
                  </a:moveTo>
                  <a:lnTo>
                    <a:pt x="59"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77" name="Freeform 149"/>
            <p:cNvSpPr>
              <a:spLocks/>
            </p:cNvSpPr>
            <p:nvPr/>
          </p:nvSpPr>
          <p:spPr bwMode="auto">
            <a:xfrm>
              <a:off x="2594" y="1489"/>
              <a:ext cx="58" cy="58"/>
            </a:xfrm>
            <a:custGeom>
              <a:avLst/>
              <a:gdLst>
                <a:gd name="T0" fmla="*/ 29 w 58"/>
                <a:gd name="T1" fmla="*/ 0 h 58"/>
                <a:gd name="T2" fmla="*/ 58 w 58"/>
                <a:gd name="T3" fmla="*/ 58 h 58"/>
                <a:gd name="T4" fmla="*/ 0 w 58"/>
                <a:gd name="T5" fmla="*/ 58 h 58"/>
                <a:gd name="T6" fmla="*/ 29 w 58"/>
                <a:gd name="T7" fmla="*/ 0 h 58"/>
                <a:gd name="T8" fmla="*/ 29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29" y="0"/>
                  </a:moveTo>
                  <a:lnTo>
                    <a:pt x="58"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78" name="Freeform 150"/>
            <p:cNvSpPr>
              <a:spLocks/>
            </p:cNvSpPr>
            <p:nvPr/>
          </p:nvSpPr>
          <p:spPr bwMode="auto">
            <a:xfrm>
              <a:off x="2760" y="1636"/>
              <a:ext cx="59" cy="58"/>
            </a:xfrm>
            <a:custGeom>
              <a:avLst/>
              <a:gdLst>
                <a:gd name="T0" fmla="*/ 30 w 59"/>
                <a:gd name="T1" fmla="*/ 0 h 58"/>
                <a:gd name="T2" fmla="*/ 59 w 59"/>
                <a:gd name="T3" fmla="*/ 58 h 58"/>
                <a:gd name="T4" fmla="*/ 0 w 59"/>
                <a:gd name="T5" fmla="*/ 58 h 58"/>
                <a:gd name="T6" fmla="*/ 30 w 59"/>
                <a:gd name="T7" fmla="*/ 0 h 58"/>
                <a:gd name="T8" fmla="*/ 30 w 59"/>
                <a:gd name="T9" fmla="*/ 0 h 58"/>
                <a:gd name="T10" fmla="*/ 0 60000 65536"/>
                <a:gd name="T11" fmla="*/ 0 60000 65536"/>
                <a:gd name="T12" fmla="*/ 0 60000 65536"/>
                <a:gd name="T13" fmla="*/ 0 60000 65536"/>
                <a:gd name="T14" fmla="*/ 0 60000 65536"/>
                <a:gd name="T15" fmla="*/ 0 w 59"/>
                <a:gd name="T16" fmla="*/ 0 h 58"/>
                <a:gd name="T17" fmla="*/ 59 w 59"/>
                <a:gd name="T18" fmla="*/ 58 h 58"/>
              </a:gdLst>
              <a:ahLst/>
              <a:cxnLst>
                <a:cxn ang="T10">
                  <a:pos x="T0" y="T1"/>
                </a:cxn>
                <a:cxn ang="T11">
                  <a:pos x="T2" y="T3"/>
                </a:cxn>
                <a:cxn ang="T12">
                  <a:pos x="T4" y="T5"/>
                </a:cxn>
                <a:cxn ang="T13">
                  <a:pos x="T6" y="T7"/>
                </a:cxn>
                <a:cxn ang="T14">
                  <a:pos x="T8" y="T9"/>
                </a:cxn>
              </a:cxnLst>
              <a:rect l="T15" t="T16" r="T17" b="T18"/>
              <a:pathLst>
                <a:path w="59" h="58">
                  <a:moveTo>
                    <a:pt x="30" y="0"/>
                  </a:moveTo>
                  <a:lnTo>
                    <a:pt x="59" y="58"/>
                  </a:lnTo>
                  <a:lnTo>
                    <a:pt x="0" y="58"/>
                  </a:lnTo>
                  <a:lnTo>
                    <a:pt x="30"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79" name="Freeform 151"/>
            <p:cNvSpPr>
              <a:spLocks/>
            </p:cNvSpPr>
            <p:nvPr/>
          </p:nvSpPr>
          <p:spPr bwMode="auto">
            <a:xfrm>
              <a:off x="2927" y="1342"/>
              <a:ext cx="59" cy="59"/>
            </a:xfrm>
            <a:custGeom>
              <a:avLst/>
              <a:gdLst>
                <a:gd name="T0" fmla="*/ 29 w 59"/>
                <a:gd name="T1" fmla="*/ 0 h 59"/>
                <a:gd name="T2" fmla="*/ 59 w 59"/>
                <a:gd name="T3" fmla="*/ 59 h 59"/>
                <a:gd name="T4" fmla="*/ 0 w 59"/>
                <a:gd name="T5" fmla="*/ 59 h 59"/>
                <a:gd name="T6" fmla="*/ 29 w 59"/>
                <a:gd name="T7" fmla="*/ 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59"/>
                  </a:lnTo>
                  <a:lnTo>
                    <a:pt x="0" y="59"/>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80" name="Freeform 152"/>
            <p:cNvSpPr>
              <a:spLocks/>
            </p:cNvSpPr>
            <p:nvPr/>
          </p:nvSpPr>
          <p:spPr bwMode="auto">
            <a:xfrm>
              <a:off x="3093" y="1489"/>
              <a:ext cx="59" cy="58"/>
            </a:xfrm>
            <a:custGeom>
              <a:avLst/>
              <a:gdLst>
                <a:gd name="T0" fmla="*/ 30 w 59"/>
                <a:gd name="T1" fmla="*/ 0 h 58"/>
                <a:gd name="T2" fmla="*/ 59 w 59"/>
                <a:gd name="T3" fmla="*/ 58 h 58"/>
                <a:gd name="T4" fmla="*/ 0 w 59"/>
                <a:gd name="T5" fmla="*/ 58 h 58"/>
                <a:gd name="T6" fmla="*/ 30 w 59"/>
                <a:gd name="T7" fmla="*/ 0 h 58"/>
                <a:gd name="T8" fmla="*/ 30 w 59"/>
                <a:gd name="T9" fmla="*/ 0 h 58"/>
                <a:gd name="T10" fmla="*/ 0 60000 65536"/>
                <a:gd name="T11" fmla="*/ 0 60000 65536"/>
                <a:gd name="T12" fmla="*/ 0 60000 65536"/>
                <a:gd name="T13" fmla="*/ 0 60000 65536"/>
                <a:gd name="T14" fmla="*/ 0 60000 65536"/>
                <a:gd name="T15" fmla="*/ 0 w 59"/>
                <a:gd name="T16" fmla="*/ 0 h 58"/>
                <a:gd name="T17" fmla="*/ 59 w 59"/>
                <a:gd name="T18" fmla="*/ 58 h 58"/>
              </a:gdLst>
              <a:ahLst/>
              <a:cxnLst>
                <a:cxn ang="T10">
                  <a:pos x="T0" y="T1"/>
                </a:cxn>
                <a:cxn ang="T11">
                  <a:pos x="T2" y="T3"/>
                </a:cxn>
                <a:cxn ang="T12">
                  <a:pos x="T4" y="T5"/>
                </a:cxn>
                <a:cxn ang="T13">
                  <a:pos x="T6" y="T7"/>
                </a:cxn>
                <a:cxn ang="T14">
                  <a:pos x="T8" y="T9"/>
                </a:cxn>
              </a:cxnLst>
              <a:rect l="T15" t="T16" r="T17" b="T18"/>
              <a:pathLst>
                <a:path w="59" h="58">
                  <a:moveTo>
                    <a:pt x="30" y="0"/>
                  </a:moveTo>
                  <a:lnTo>
                    <a:pt x="59" y="58"/>
                  </a:lnTo>
                  <a:lnTo>
                    <a:pt x="0" y="58"/>
                  </a:lnTo>
                  <a:lnTo>
                    <a:pt x="30"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81" name="Freeform 153"/>
            <p:cNvSpPr>
              <a:spLocks/>
            </p:cNvSpPr>
            <p:nvPr/>
          </p:nvSpPr>
          <p:spPr bwMode="auto">
            <a:xfrm>
              <a:off x="3260" y="2018"/>
              <a:ext cx="59" cy="58"/>
            </a:xfrm>
            <a:custGeom>
              <a:avLst/>
              <a:gdLst>
                <a:gd name="T0" fmla="*/ 29 w 59"/>
                <a:gd name="T1" fmla="*/ 0 h 58"/>
                <a:gd name="T2" fmla="*/ 59 w 59"/>
                <a:gd name="T3" fmla="*/ 58 h 58"/>
                <a:gd name="T4" fmla="*/ 0 w 59"/>
                <a:gd name="T5" fmla="*/ 58 h 58"/>
                <a:gd name="T6" fmla="*/ 29 w 59"/>
                <a:gd name="T7" fmla="*/ 0 h 58"/>
                <a:gd name="T8" fmla="*/ 29 w 59"/>
                <a:gd name="T9" fmla="*/ 0 h 58"/>
                <a:gd name="T10" fmla="*/ 0 60000 65536"/>
                <a:gd name="T11" fmla="*/ 0 60000 65536"/>
                <a:gd name="T12" fmla="*/ 0 60000 65536"/>
                <a:gd name="T13" fmla="*/ 0 60000 65536"/>
                <a:gd name="T14" fmla="*/ 0 60000 65536"/>
                <a:gd name="T15" fmla="*/ 0 w 59"/>
                <a:gd name="T16" fmla="*/ 0 h 58"/>
                <a:gd name="T17" fmla="*/ 59 w 59"/>
                <a:gd name="T18" fmla="*/ 58 h 58"/>
              </a:gdLst>
              <a:ahLst/>
              <a:cxnLst>
                <a:cxn ang="T10">
                  <a:pos x="T0" y="T1"/>
                </a:cxn>
                <a:cxn ang="T11">
                  <a:pos x="T2" y="T3"/>
                </a:cxn>
                <a:cxn ang="T12">
                  <a:pos x="T4" y="T5"/>
                </a:cxn>
                <a:cxn ang="T13">
                  <a:pos x="T6" y="T7"/>
                </a:cxn>
                <a:cxn ang="T14">
                  <a:pos x="T8" y="T9"/>
                </a:cxn>
              </a:cxnLst>
              <a:rect l="T15" t="T16" r="T17" b="T18"/>
              <a:pathLst>
                <a:path w="59" h="58">
                  <a:moveTo>
                    <a:pt x="29" y="0"/>
                  </a:moveTo>
                  <a:lnTo>
                    <a:pt x="59"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82" name="Freeform 154"/>
            <p:cNvSpPr>
              <a:spLocks/>
            </p:cNvSpPr>
            <p:nvPr/>
          </p:nvSpPr>
          <p:spPr bwMode="auto">
            <a:xfrm>
              <a:off x="3427" y="1969"/>
              <a:ext cx="58" cy="58"/>
            </a:xfrm>
            <a:custGeom>
              <a:avLst/>
              <a:gdLst>
                <a:gd name="T0" fmla="*/ 29 w 58"/>
                <a:gd name="T1" fmla="*/ 0 h 58"/>
                <a:gd name="T2" fmla="*/ 58 w 58"/>
                <a:gd name="T3" fmla="*/ 58 h 58"/>
                <a:gd name="T4" fmla="*/ 0 w 58"/>
                <a:gd name="T5" fmla="*/ 58 h 58"/>
                <a:gd name="T6" fmla="*/ 29 w 58"/>
                <a:gd name="T7" fmla="*/ 0 h 58"/>
                <a:gd name="T8" fmla="*/ 29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29" y="0"/>
                  </a:moveTo>
                  <a:lnTo>
                    <a:pt x="58"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83" name="Freeform 155"/>
            <p:cNvSpPr>
              <a:spLocks/>
            </p:cNvSpPr>
            <p:nvPr/>
          </p:nvSpPr>
          <p:spPr bwMode="auto">
            <a:xfrm>
              <a:off x="3593" y="1773"/>
              <a:ext cx="59" cy="59"/>
            </a:xfrm>
            <a:custGeom>
              <a:avLst/>
              <a:gdLst>
                <a:gd name="T0" fmla="*/ 30 w 59"/>
                <a:gd name="T1" fmla="*/ 0 h 59"/>
                <a:gd name="T2" fmla="*/ 59 w 59"/>
                <a:gd name="T3" fmla="*/ 59 h 59"/>
                <a:gd name="T4" fmla="*/ 0 w 59"/>
                <a:gd name="T5" fmla="*/ 59 h 59"/>
                <a:gd name="T6" fmla="*/ 30 w 59"/>
                <a:gd name="T7" fmla="*/ 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59"/>
                  </a:lnTo>
                  <a:lnTo>
                    <a:pt x="0" y="59"/>
                  </a:lnTo>
                  <a:lnTo>
                    <a:pt x="30"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84" name="Freeform 156"/>
            <p:cNvSpPr>
              <a:spLocks/>
            </p:cNvSpPr>
            <p:nvPr/>
          </p:nvSpPr>
          <p:spPr bwMode="auto">
            <a:xfrm>
              <a:off x="3760" y="1822"/>
              <a:ext cx="59" cy="58"/>
            </a:xfrm>
            <a:custGeom>
              <a:avLst/>
              <a:gdLst>
                <a:gd name="T0" fmla="*/ 29 w 59"/>
                <a:gd name="T1" fmla="*/ 0 h 58"/>
                <a:gd name="T2" fmla="*/ 59 w 59"/>
                <a:gd name="T3" fmla="*/ 58 h 58"/>
                <a:gd name="T4" fmla="*/ 0 w 59"/>
                <a:gd name="T5" fmla="*/ 58 h 58"/>
                <a:gd name="T6" fmla="*/ 29 w 59"/>
                <a:gd name="T7" fmla="*/ 0 h 58"/>
                <a:gd name="T8" fmla="*/ 29 w 59"/>
                <a:gd name="T9" fmla="*/ 0 h 58"/>
                <a:gd name="T10" fmla="*/ 0 60000 65536"/>
                <a:gd name="T11" fmla="*/ 0 60000 65536"/>
                <a:gd name="T12" fmla="*/ 0 60000 65536"/>
                <a:gd name="T13" fmla="*/ 0 60000 65536"/>
                <a:gd name="T14" fmla="*/ 0 60000 65536"/>
                <a:gd name="T15" fmla="*/ 0 w 59"/>
                <a:gd name="T16" fmla="*/ 0 h 58"/>
                <a:gd name="T17" fmla="*/ 59 w 59"/>
                <a:gd name="T18" fmla="*/ 58 h 58"/>
              </a:gdLst>
              <a:ahLst/>
              <a:cxnLst>
                <a:cxn ang="T10">
                  <a:pos x="T0" y="T1"/>
                </a:cxn>
                <a:cxn ang="T11">
                  <a:pos x="T2" y="T3"/>
                </a:cxn>
                <a:cxn ang="T12">
                  <a:pos x="T4" y="T5"/>
                </a:cxn>
                <a:cxn ang="T13">
                  <a:pos x="T6" y="T7"/>
                </a:cxn>
                <a:cxn ang="T14">
                  <a:pos x="T8" y="T9"/>
                </a:cxn>
              </a:cxnLst>
              <a:rect l="T15" t="T16" r="T17" b="T18"/>
              <a:pathLst>
                <a:path w="59" h="58">
                  <a:moveTo>
                    <a:pt x="29" y="0"/>
                  </a:moveTo>
                  <a:lnTo>
                    <a:pt x="59"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85" name="Freeform 157"/>
            <p:cNvSpPr>
              <a:spLocks/>
            </p:cNvSpPr>
            <p:nvPr/>
          </p:nvSpPr>
          <p:spPr bwMode="auto">
            <a:xfrm>
              <a:off x="3926" y="1244"/>
              <a:ext cx="59" cy="59"/>
            </a:xfrm>
            <a:custGeom>
              <a:avLst/>
              <a:gdLst>
                <a:gd name="T0" fmla="*/ 30 w 59"/>
                <a:gd name="T1" fmla="*/ 0 h 59"/>
                <a:gd name="T2" fmla="*/ 59 w 59"/>
                <a:gd name="T3" fmla="*/ 59 h 59"/>
                <a:gd name="T4" fmla="*/ 0 w 59"/>
                <a:gd name="T5" fmla="*/ 59 h 59"/>
                <a:gd name="T6" fmla="*/ 30 w 59"/>
                <a:gd name="T7" fmla="*/ 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59"/>
                  </a:lnTo>
                  <a:lnTo>
                    <a:pt x="0" y="59"/>
                  </a:lnTo>
                  <a:lnTo>
                    <a:pt x="30"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86" name="Freeform 158"/>
            <p:cNvSpPr>
              <a:spLocks/>
            </p:cNvSpPr>
            <p:nvPr/>
          </p:nvSpPr>
          <p:spPr bwMode="auto">
            <a:xfrm>
              <a:off x="4093" y="1675"/>
              <a:ext cx="59" cy="59"/>
            </a:xfrm>
            <a:custGeom>
              <a:avLst/>
              <a:gdLst>
                <a:gd name="T0" fmla="*/ 29 w 59"/>
                <a:gd name="T1" fmla="*/ 0 h 59"/>
                <a:gd name="T2" fmla="*/ 59 w 59"/>
                <a:gd name="T3" fmla="*/ 59 h 59"/>
                <a:gd name="T4" fmla="*/ 0 w 59"/>
                <a:gd name="T5" fmla="*/ 59 h 59"/>
                <a:gd name="T6" fmla="*/ 29 w 59"/>
                <a:gd name="T7" fmla="*/ 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59"/>
                  </a:lnTo>
                  <a:lnTo>
                    <a:pt x="0" y="59"/>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287" name="Line 159"/>
            <p:cNvSpPr>
              <a:spLocks noChangeShapeType="1"/>
            </p:cNvSpPr>
            <p:nvPr/>
          </p:nvSpPr>
          <p:spPr bwMode="auto">
            <a:xfrm>
              <a:off x="1594" y="1342"/>
              <a:ext cx="30"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88" name="Line 160"/>
            <p:cNvSpPr>
              <a:spLocks noChangeShapeType="1"/>
            </p:cNvSpPr>
            <p:nvPr/>
          </p:nvSpPr>
          <p:spPr bwMode="auto">
            <a:xfrm flipH="1" flipV="1">
              <a:off x="1624" y="1371"/>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89" name="Line 161"/>
            <p:cNvSpPr>
              <a:spLocks noChangeShapeType="1"/>
            </p:cNvSpPr>
            <p:nvPr/>
          </p:nvSpPr>
          <p:spPr bwMode="auto">
            <a:xfrm flipV="1">
              <a:off x="1594" y="1371"/>
              <a:ext cx="30" cy="30"/>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90" name="Line 162"/>
            <p:cNvSpPr>
              <a:spLocks noChangeShapeType="1"/>
            </p:cNvSpPr>
            <p:nvPr/>
          </p:nvSpPr>
          <p:spPr bwMode="auto">
            <a:xfrm flipH="1">
              <a:off x="1624" y="1342"/>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91" name="Line 163"/>
            <p:cNvSpPr>
              <a:spLocks noChangeShapeType="1"/>
            </p:cNvSpPr>
            <p:nvPr/>
          </p:nvSpPr>
          <p:spPr bwMode="auto">
            <a:xfrm>
              <a:off x="1761" y="1489"/>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92" name="Line 164"/>
            <p:cNvSpPr>
              <a:spLocks noChangeShapeType="1"/>
            </p:cNvSpPr>
            <p:nvPr/>
          </p:nvSpPr>
          <p:spPr bwMode="auto">
            <a:xfrm flipH="1" flipV="1">
              <a:off x="1790" y="1518"/>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93" name="Line 165"/>
            <p:cNvSpPr>
              <a:spLocks noChangeShapeType="1"/>
            </p:cNvSpPr>
            <p:nvPr/>
          </p:nvSpPr>
          <p:spPr bwMode="auto">
            <a:xfrm flipV="1">
              <a:off x="1761" y="1518"/>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94" name="Line 166"/>
            <p:cNvSpPr>
              <a:spLocks noChangeShapeType="1"/>
            </p:cNvSpPr>
            <p:nvPr/>
          </p:nvSpPr>
          <p:spPr bwMode="auto">
            <a:xfrm flipH="1">
              <a:off x="1790" y="1489"/>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95" name="Line 167"/>
            <p:cNvSpPr>
              <a:spLocks noChangeShapeType="1"/>
            </p:cNvSpPr>
            <p:nvPr/>
          </p:nvSpPr>
          <p:spPr bwMode="auto">
            <a:xfrm>
              <a:off x="1927" y="999"/>
              <a:ext cx="30"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96" name="Line 168"/>
            <p:cNvSpPr>
              <a:spLocks noChangeShapeType="1"/>
            </p:cNvSpPr>
            <p:nvPr/>
          </p:nvSpPr>
          <p:spPr bwMode="auto">
            <a:xfrm flipH="1" flipV="1">
              <a:off x="1957" y="1028"/>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97" name="Line 169"/>
            <p:cNvSpPr>
              <a:spLocks noChangeShapeType="1"/>
            </p:cNvSpPr>
            <p:nvPr/>
          </p:nvSpPr>
          <p:spPr bwMode="auto">
            <a:xfrm flipV="1">
              <a:off x="1927" y="1028"/>
              <a:ext cx="30"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98" name="Line 170"/>
            <p:cNvSpPr>
              <a:spLocks noChangeShapeType="1"/>
            </p:cNvSpPr>
            <p:nvPr/>
          </p:nvSpPr>
          <p:spPr bwMode="auto">
            <a:xfrm flipH="1">
              <a:off x="1957" y="999"/>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99" name="Line 171"/>
            <p:cNvSpPr>
              <a:spLocks noChangeShapeType="1"/>
            </p:cNvSpPr>
            <p:nvPr/>
          </p:nvSpPr>
          <p:spPr bwMode="auto">
            <a:xfrm>
              <a:off x="2094" y="1342"/>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00" name="Line 172"/>
            <p:cNvSpPr>
              <a:spLocks noChangeShapeType="1"/>
            </p:cNvSpPr>
            <p:nvPr/>
          </p:nvSpPr>
          <p:spPr bwMode="auto">
            <a:xfrm flipH="1" flipV="1">
              <a:off x="2123" y="1371"/>
              <a:ext cx="30"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01" name="Line 173"/>
            <p:cNvSpPr>
              <a:spLocks noChangeShapeType="1"/>
            </p:cNvSpPr>
            <p:nvPr/>
          </p:nvSpPr>
          <p:spPr bwMode="auto">
            <a:xfrm flipV="1">
              <a:off x="2094" y="1371"/>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02" name="Line 174"/>
            <p:cNvSpPr>
              <a:spLocks noChangeShapeType="1"/>
            </p:cNvSpPr>
            <p:nvPr/>
          </p:nvSpPr>
          <p:spPr bwMode="auto">
            <a:xfrm flipH="1">
              <a:off x="2123" y="1342"/>
              <a:ext cx="30" cy="29"/>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03" name="Line 175"/>
            <p:cNvSpPr>
              <a:spLocks noChangeShapeType="1"/>
            </p:cNvSpPr>
            <p:nvPr/>
          </p:nvSpPr>
          <p:spPr bwMode="auto">
            <a:xfrm>
              <a:off x="2260" y="1391"/>
              <a:ext cx="30" cy="29"/>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04" name="Line 176"/>
            <p:cNvSpPr>
              <a:spLocks noChangeShapeType="1"/>
            </p:cNvSpPr>
            <p:nvPr/>
          </p:nvSpPr>
          <p:spPr bwMode="auto">
            <a:xfrm flipH="1" flipV="1">
              <a:off x="2290" y="1420"/>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05" name="Line 177"/>
            <p:cNvSpPr>
              <a:spLocks noChangeShapeType="1"/>
            </p:cNvSpPr>
            <p:nvPr/>
          </p:nvSpPr>
          <p:spPr bwMode="auto">
            <a:xfrm flipV="1">
              <a:off x="2260" y="1420"/>
              <a:ext cx="30"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06" name="Line 178"/>
            <p:cNvSpPr>
              <a:spLocks noChangeShapeType="1"/>
            </p:cNvSpPr>
            <p:nvPr/>
          </p:nvSpPr>
          <p:spPr bwMode="auto">
            <a:xfrm flipH="1">
              <a:off x="2290" y="1391"/>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07" name="Line 179"/>
            <p:cNvSpPr>
              <a:spLocks noChangeShapeType="1"/>
            </p:cNvSpPr>
            <p:nvPr/>
          </p:nvSpPr>
          <p:spPr bwMode="auto">
            <a:xfrm>
              <a:off x="2427" y="114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08" name="Line 180"/>
            <p:cNvSpPr>
              <a:spLocks noChangeShapeType="1"/>
            </p:cNvSpPr>
            <p:nvPr/>
          </p:nvSpPr>
          <p:spPr bwMode="auto">
            <a:xfrm flipH="1" flipV="1">
              <a:off x="2456" y="1175"/>
              <a:ext cx="30"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09" name="Line 181"/>
            <p:cNvSpPr>
              <a:spLocks noChangeShapeType="1"/>
            </p:cNvSpPr>
            <p:nvPr/>
          </p:nvSpPr>
          <p:spPr bwMode="auto">
            <a:xfrm flipV="1">
              <a:off x="2427" y="1175"/>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10" name="Line 182"/>
            <p:cNvSpPr>
              <a:spLocks noChangeShapeType="1"/>
            </p:cNvSpPr>
            <p:nvPr/>
          </p:nvSpPr>
          <p:spPr bwMode="auto">
            <a:xfrm flipH="1">
              <a:off x="2456" y="1146"/>
              <a:ext cx="30"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11" name="Line 183"/>
            <p:cNvSpPr>
              <a:spLocks noChangeShapeType="1"/>
            </p:cNvSpPr>
            <p:nvPr/>
          </p:nvSpPr>
          <p:spPr bwMode="auto">
            <a:xfrm>
              <a:off x="2594" y="114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12" name="Line 184"/>
            <p:cNvSpPr>
              <a:spLocks noChangeShapeType="1"/>
            </p:cNvSpPr>
            <p:nvPr/>
          </p:nvSpPr>
          <p:spPr bwMode="auto">
            <a:xfrm flipH="1" flipV="1">
              <a:off x="2623" y="1175"/>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13" name="Line 185"/>
            <p:cNvSpPr>
              <a:spLocks noChangeShapeType="1"/>
            </p:cNvSpPr>
            <p:nvPr/>
          </p:nvSpPr>
          <p:spPr bwMode="auto">
            <a:xfrm flipV="1">
              <a:off x="2594" y="1175"/>
              <a:ext cx="29" cy="30"/>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14" name="Line 186"/>
            <p:cNvSpPr>
              <a:spLocks noChangeShapeType="1"/>
            </p:cNvSpPr>
            <p:nvPr/>
          </p:nvSpPr>
          <p:spPr bwMode="auto">
            <a:xfrm flipH="1">
              <a:off x="2623" y="114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15" name="Line 187"/>
            <p:cNvSpPr>
              <a:spLocks noChangeShapeType="1"/>
            </p:cNvSpPr>
            <p:nvPr/>
          </p:nvSpPr>
          <p:spPr bwMode="auto">
            <a:xfrm>
              <a:off x="2760" y="1146"/>
              <a:ext cx="30"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16" name="Line 188"/>
            <p:cNvSpPr>
              <a:spLocks noChangeShapeType="1"/>
            </p:cNvSpPr>
            <p:nvPr/>
          </p:nvSpPr>
          <p:spPr bwMode="auto">
            <a:xfrm flipH="1" flipV="1">
              <a:off x="2790" y="1175"/>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17" name="Line 189"/>
            <p:cNvSpPr>
              <a:spLocks noChangeShapeType="1"/>
            </p:cNvSpPr>
            <p:nvPr/>
          </p:nvSpPr>
          <p:spPr bwMode="auto">
            <a:xfrm flipV="1">
              <a:off x="2760" y="1175"/>
              <a:ext cx="30" cy="30"/>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18" name="Line 190"/>
            <p:cNvSpPr>
              <a:spLocks noChangeShapeType="1"/>
            </p:cNvSpPr>
            <p:nvPr/>
          </p:nvSpPr>
          <p:spPr bwMode="auto">
            <a:xfrm flipH="1">
              <a:off x="2790" y="114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19" name="Line 191"/>
            <p:cNvSpPr>
              <a:spLocks noChangeShapeType="1"/>
            </p:cNvSpPr>
            <p:nvPr/>
          </p:nvSpPr>
          <p:spPr bwMode="auto">
            <a:xfrm>
              <a:off x="2927" y="813"/>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20" name="Line 192"/>
            <p:cNvSpPr>
              <a:spLocks noChangeShapeType="1"/>
            </p:cNvSpPr>
            <p:nvPr/>
          </p:nvSpPr>
          <p:spPr bwMode="auto">
            <a:xfrm flipH="1" flipV="1">
              <a:off x="2956" y="842"/>
              <a:ext cx="30"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21" name="Line 193"/>
            <p:cNvSpPr>
              <a:spLocks noChangeShapeType="1"/>
            </p:cNvSpPr>
            <p:nvPr/>
          </p:nvSpPr>
          <p:spPr bwMode="auto">
            <a:xfrm flipV="1">
              <a:off x="2927" y="842"/>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22" name="Line 194"/>
            <p:cNvSpPr>
              <a:spLocks noChangeShapeType="1"/>
            </p:cNvSpPr>
            <p:nvPr/>
          </p:nvSpPr>
          <p:spPr bwMode="auto">
            <a:xfrm flipH="1">
              <a:off x="2956" y="813"/>
              <a:ext cx="30"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23" name="Line 195"/>
            <p:cNvSpPr>
              <a:spLocks noChangeShapeType="1"/>
            </p:cNvSpPr>
            <p:nvPr/>
          </p:nvSpPr>
          <p:spPr bwMode="auto">
            <a:xfrm>
              <a:off x="3093" y="1342"/>
              <a:ext cx="30"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24" name="Line 196"/>
            <p:cNvSpPr>
              <a:spLocks noChangeShapeType="1"/>
            </p:cNvSpPr>
            <p:nvPr/>
          </p:nvSpPr>
          <p:spPr bwMode="auto">
            <a:xfrm flipH="1" flipV="1">
              <a:off x="3123" y="1371"/>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25" name="Line 197"/>
            <p:cNvSpPr>
              <a:spLocks noChangeShapeType="1"/>
            </p:cNvSpPr>
            <p:nvPr/>
          </p:nvSpPr>
          <p:spPr bwMode="auto">
            <a:xfrm flipV="1">
              <a:off x="3093" y="1371"/>
              <a:ext cx="30"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26" name="Line 198"/>
            <p:cNvSpPr>
              <a:spLocks noChangeShapeType="1"/>
            </p:cNvSpPr>
            <p:nvPr/>
          </p:nvSpPr>
          <p:spPr bwMode="auto">
            <a:xfrm flipH="1">
              <a:off x="3123" y="1342"/>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27" name="Line 199"/>
            <p:cNvSpPr>
              <a:spLocks noChangeShapeType="1"/>
            </p:cNvSpPr>
            <p:nvPr/>
          </p:nvSpPr>
          <p:spPr bwMode="auto">
            <a:xfrm>
              <a:off x="3260" y="862"/>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28" name="Line 200"/>
            <p:cNvSpPr>
              <a:spLocks noChangeShapeType="1"/>
            </p:cNvSpPr>
            <p:nvPr/>
          </p:nvSpPr>
          <p:spPr bwMode="auto">
            <a:xfrm flipH="1" flipV="1">
              <a:off x="3289" y="891"/>
              <a:ext cx="30"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29" name="Line 201"/>
            <p:cNvSpPr>
              <a:spLocks noChangeShapeType="1"/>
            </p:cNvSpPr>
            <p:nvPr/>
          </p:nvSpPr>
          <p:spPr bwMode="auto">
            <a:xfrm flipV="1">
              <a:off x="3260" y="891"/>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30" name="Line 202"/>
            <p:cNvSpPr>
              <a:spLocks noChangeShapeType="1"/>
            </p:cNvSpPr>
            <p:nvPr/>
          </p:nvSpPr>
          <p:spPr bwMode="auto">
            <a:xfrm flipH="1">
              <a:off x="3289" y="862"/>
              <a:ext cx="30"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31" name="Line 203"/>
            <p:cNvSpPr>
              <a:spLocks noChangeShapeType="1"/>
            </p:cNvSpPr>
            <p:nvPr/>
          </p:nvSpPr>
          <p:spPr bwMode="auto">
            <a:xfrm>
              <a:off x="3427" y="1391"/>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32" name="Line 204"/>
            <p:cNvSpPr>
              <a:spLocks noChangeShapeType="1"/>
            </p:cNvSpPr>
            <p:nvPr/>
          </p:nvSpPr>
          <p:spPr bwMode="auto">
            <a:xfrm flipH="1" flipV="1">
              <a:off x="3456" y="1420"/>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33" name="Line 205"/>
            <p:cNvSpPr>
              <a:spLocks noChangeShapeType="1"/>
            </p:cNvSpPr>
            <p:nvPr/>
          </p:nvSpPr>
          <p:spPr bwMode="auto">
            <a:xfrm flipV="1">
              <a:off x="3427" y="1420"/>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34" name="Line 206"/>
            <p:cNvSpPr>
              <a:spLocks noChangeShapeType="1"/>
            </p:cNvSpPr>
            <p:nvPr/>
          </p:nvSpPr>
          <p:spPr bwMode="auto">
            <a:xfrm flipH="1">
              <a:off x="3456" y="1391"/>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35" name="Line 207"/>
            <p:cNvSpPr>
              <a:spLocks noChangeShapeType="1"/>
            </p:cNvSpPr>
            <p:nvPr/>
          </p:nvSpPr>
          <p:spPr bwMode="auto">
            <a:xfrm>
              <a:off x="3593" y="1146"/>
              <a:ext cx="30"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36" name="Line 208"/>
            <p:cNvSpPr>
              <a:spLocks noChangeShapeType="1"/>
            </p:cNvSpPr>
            <p:nvPr/>
          </p:nvSpPr>
          <p:spPr bwMode="auto">
            <a:xfrm flipH="1" flipV="1">
              <a:off x="3623" y="1175"/>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37" name="Line 209"/>
            <p:cNvSpPr>
              <a:spLocks noChangeShapeType="1"/>
            </p:cNvSpPr>
            <p:nvPr/>
          </p:nvSpPr>
          <p:spPr bwMode="auto">
            <a:xfrm flipV="1">
              <a:off x="3593" y="1175"/>
              <a:ext cx="30"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38" name="Line 210"/>
            <p:cNvSpPr>
              <a:spLocks noChangeShapeType="1"/>
            </p:cNvSpPr>
            <p:nvPr/>
          </p:nvSpPr>
          <p:spPr bwMode="auto">
            <a:xfrm flipH="1">
              <a:off x="3623" y="114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39" name="Line 211"/>
            <p:cNvSpPr>
              <a:spLocks noChangeShapeType="1"/>
            </p:cNvSpPr>
            <p:nvPr/>
          </p:nvSpPr>
          <p:spPr bwMode="auto">
            <a:xfrm>
              <a:off x="3760" y="114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40" name="Line 212"/>
            <p:cNvSpPr>
              <a:spLocks noChangeShapeType="1"/>
            </p:cNvSpPr>
            <p:nvPr/>
          </p:nvSpPr>
          <p:spPr bwMode="auto">
            <a:xfrm flipH="1" flipV="1">
              <a:off x="3789" y="1175"/>
              <a:ext cx="30"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41" name="Line 213"/>
            <p:cNvSpPr>
              <a:spLocks noChangeShapeType="1"/>
            </p:cNvSpPr>
            <p:nvPr/>
          </p:nvSpPr>
          <p:spPr bwMode="auto">
            <a:xfrm flipV="1">
              <a:off x="3760" y="1175"/>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42" name="Line 214"/>
            <p:cNvSpPr>
              <a:spLocks noChangeShapeType="1"/>
            </p:cNvSpPr>
            <p:nvPr/>
          </p:nvSpPr>
          <p:spPr bwMode="auto">
            <a:xfrm flipH="1">
              <a:off x="3789" y="1146"/>
              <a:ext cx="30"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43" name="Line 215"/>
            <p:cNvSpPr>
              <a:spLocks noChangeShapeType="1"/>
            </p:cNvSpPr>
            <p:nvPr/>
          </p:nvSpPr>
          <p:spPr bwMode="auto">
            <a:xfrm>
              <a:off x="3926" y="862"/>
              <a:ext cx="30"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44" name="Line 216"/>
            <p:cNvSpPr>
              <a:spLocks noChangeShapeType="1"/>
            </p:cNvSpPr>
            <p:nvPr/>
          </p:nvSpPr>
          <p:spPr bwMode="auto">
            <a:xfrm flipH="1" flipV="1">
              <a:off x="3956" y="891"/>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45" name="Line 217"/>
            <p:cNvSpPr>
              <a:spLocks noChangeShapeType="1"/>
            </p:cNvSpPr>
            <p:nvPr/>
          </p:nvSpPr>
          <p:spPr bwMode="auto">
            <a:xfrm flipV="1">
              <a:off x="3926" y="891"/>
              <a:ext cx="30"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46" name="Line 218"/>
            <p:cNvSpPr>
              <a:spLocks noChangeShapeType="1"/>
            </p:cNvSpPr>
            <p:nvPr/>
          </p:nvSpPr>
          <p:spPr bwMode="auto">
            <a:xfrm flipH="1">
              <a:off x="3956" y="862"/>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47" name="Line 219"/>
            <p:cNvSpPr>
              <a:spLocks noChangeShapeType="1"/>
            </p:cNvSpPr>
            <p:nvPr/>
          </p:nvSpPr>
          <p:spPr bwMode="auto">
            <a:xfrm>
              <a:off x="4093" y="1489"/>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48" name="Line 220"/>
            <p:cNvSpPr>
              <a:spLocks noChangeShapeType="1"/>
            </p:cNvSpPr>
            <p:nvPr/>
          </p:nvSpPr>
          <p:spPr bwMode="auto">
            <a:xfrm flipH="1" flipV="1">
              <a:off x="4122" y="1518"/>
              <a:ext cx="30"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49" name="Line 221"/>
            <p:cNvSpPr>
              <a:spLocks noChangeShapeType="1"/>
            </p:cNvSpPr>
            <p:nvPr/>
          </p:nvSpPr>
          <p:spPr bwMode="auto">
            <a:xfrm flipV="1">
              <a:off x="4093" y="1518"/>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50" name="Line 222"/>
            <p:cNvSpPr>
              <a:spLocks noChangeShapeType="1"/>
            </p:cNvSpPr>
            <p:nvPr/>
          </p:nvSpPr>
          <p:spPr bwMode="auto">
            <a:xfrm flipH="1">
              <a:off x="4122" y="1489"/>
              <a:ext cx="30"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51" name="Rectangle 223"/>
            <p:cNvSpPr>
              <a:spLocks noChangeArrowheads="1"/>
            </p:cNvSpPr>
            <p:nvPr/>
          </p:nvSpPr>
          <p:spPr bwMode="auto">
            <a:xfrm>
              <a:off x="2451" y="181"/>
              <a:ext cx="89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2000" b="1">
                  <a:solidFill>
                    <a:srgbClr val="000000"/>
                  </a:solidFill>
                  <a:ea typeface="ＭＳ Ｐゴシック" charset="-128"/>
                </a:rPr>
                <a:t>Throughput</a:t>
              </a:r>
              <a:endParaRPr lang="en-US" altLang="en-US">
                <a:ea typeface="ＭＳ Ｐゴシック" charset="-128"/>
              </a:endParaRPr>
            </a:p>
          </p:txBody>
        </p:sp>
        <p:sp>
          <p:nvSpPr>
            <p:cNvPr id="304352" name="Rectangle 224"/>
            <p:cNvSpPr>
              <a:spLocks noChangeArrowheads="1"/>
            </p:cNvSpPr>
            <p:nvPr/>
          </p:nvSpPr>
          <p:spPr bwMode="auto">
            <a:xfrm>
              <a:off x="1373" y="255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0</a:t>
              </a:r>
              <a:endParaRPr lang="en-US" altLang="en-US">
                <a:ea typeface="ＭＳ Ｐゴシック" charset="-128"/>
              </a:endParaRPr>
            </a:p>
          </p:txBody>
        </p:sp>
        <p:sp>
          <p:nvSpPr>
            <p:cNvPr id="304353" name="Rectangle 225"/>
            <p:cNvSpPr>
              <a:spLocks noChangeArrowheads="1"/>
            </p:cNvSpPr>
            <p:nvPr/>
          </p:nvSpPr>
          <p:spPr bwMode="auto">
            <a:xfrm>
              <a:off x="1373" y="2306"/>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5</a:t>
              </a:r>
              <a:endParaRPr lang="en-US" altLang="en-US">
                <a:ea typeface="ＭＳ Ｐゴシック" charset="-128"/>
              </a:endParaRPr>
            </a:p>
          </p:txBody>
        </p:sp>
        <p:sp>
          <p:nvSpPr>
            <p:cNvPr id="304354" name="Rectangle 226"/>
            <p:cNvSpPr>
              <a:spLocks noChangeArrowheads="1"/>
            </p:cNvSpPr>
            <p:nvPr/>
          </p:nvSpPr>
          <p:spPr bwMode="auto">
            <a:xfrm>
              <a:off x="1305" y="207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10</a:t>
              </a:r>
              <a:endParaRPr lang="en-US" altLang="en-US">
                <a:ea typeface="ＭＳ Ｐゴシック" charset="-128"/>
              </a:endParaRPr>
            </a:p>
          </p:txBody>
        </p:sp>
        <p:sp>
          <p:nvSpPr>
            <p:cNvPr id="304355" name="Rectangle 227"/>
            <p:cNvSpPr>
              <a:spLocks noChangeArrowheads="1"/>
            </p:cNvSpPr>
            <p:nvPr/>
          </p:nvSpPr>
          <p:spPr bwMode="auto">
            <a:xfrm>
              <a:off x="1305" y="182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15</a:t>
              </a:r>
              <a:endParaRPr lang="en-US" altLang="en-US">
                <a:ea typeface="ＭＳ Ｐゴシック" charset="-128"/>
              </a:endParaRPr>
            </a:p>
          </p:txBody>
        </p:sp>
        <p:sp>
          <p:nvSpPr>
            <p:cNvPr id="304356" name="Rectangle 228"/>
            <p:cNvSpPr>
              <a:spLocks noChangeArrowheads="1"/>
            </p:cNvSpPr>
            <p:nvPr/>
          </p:nvSpPr>
          <p:spPr bwMode="auto">
            <a:xfrm>
              <a:off x="1305" y="15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20</a:t>
              </a:r>
              <a:endParaRPr lang="en-US" altLang="en-US">
                <a:ea typeface="ＭＳ Ｐゴシック" charset="-128"/>
              </a:endParaRPr>
            </a:p>
          </p:txBody>
        </p:sp>
        <p:sp>
          <p:nvSpPr>
            <p:cNvPr id="304357" name="Rectangle 229"/>
            <p:cNvSpPr>
              <a:spLocks noChangeArrowheads="1"/>
            </p:cNvSpPr>
            <p:nvPr/>
          </p:nvSpPr>
          <p:spPr bwMode="auto">
            <a:xfrm>
              <a:off x="1305" y="134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25</a:t>
              </a:r>
              <a:endParaRPr lang="en-US" altLang="en-US">
                <a:ea typeface="ＭＳ Ｐゴシック" charset="-128"/>
              </a:endParaRPr>
            </a:p>
          </p:txBody>
        </p:sp>
        <p:sp>
          <p:nvSpPr>
            <p:cNvPr id="304358" name="Rectangle 230"/>
            <p:cNvSpPr>
              <a:spLocks noChangeArrowheads="1"/>
            </p:cNvSpPr>
            <p:nvPr/>
          </p:nvSpPr>
          <p:spPr bwMode="auto">
            <a:xfrm>
              <a:off x="1305" y="110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30</a:t>
              </a:r>
              <a:endParaRPr lang="en-US" altLang="en-US">
                <a:ea typeface="ＭＳ Ｐゴシック" charset="-128"/>
              </a:endParaRPr>
            </a:p>
          </p:txBody>
        </p:sp>
        <p:sp>
          <p:nvSpPr>
            <p:cNvPr id="304359" name="Rectangle 231"/>
            <p:cNvSpPr>
              <a:spLocks noChangeArrowheads="1"/>
            </p:cNvSpPr>
            <p:nvPr/>
          </p:nvSpPr>
          <p:spPr bwMode="auto">
            <a:xfrm>
              <a:off x="1305" y="86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35</a:t>
              </a:r>
              <a:endParaRPr lang="en-US" altLang="en-US">
                <a:ea typeface="ＭＳ Ｐゴシック" charset="-128"/>
              </a:endParaRPr>
            </a:p>
          </p:txBody>
        </p:sp>
        <p:sp>
          <p:nvSpPr>
            <p:cNvPr id="304360" name="Rectangle 232"/>
            <p:cNvSpPr>
              <a:spLocks noChangeArrowheads="1"/>
            </p:cNvSpPr>
            <p:nvPr/>
          </p:nvSpPr>
          <p:spPr bwMode="auto">
            <a:xfrm>
              <a:off x="1305" y="62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40</a:t>
              </a:r>
              <a:endParaRPr lang="en-US" altLang="en-US">
                <a:ea typeface="ＭＳ Ｐゴシック" charset="-128"/>
              </a:endParaRPr>
            </a:p>
          </p:txBody>
        </p:sp>
        <p:sp>
          <p:nvSpPr>
            <p:cNvPr id="304361" name="Rectangle 233"/>
            <p:cNvSpPr>
              <a:spLocks noChangeArrowheads="1"/>
            </p:cNvSpPr>
            <p:nvPr/>
          </p:nvSpPr>
          <p:spPr bwMode="auto">
            <a:xfrm>
              <a:off x="4308" y="1244"/>
              <a:ext cx="892" cy="823"/>
            </a:xfrm>
            <a:prstGeom prst="rect">
              <a:avLst/>
            </a:prstGeom>
            <a:solidFill>
              <a:srgbClr val="FFFFFF"/>
            </a:solidFill>
            <a:ln w="15875">
              <a:solidFill>
                <a:srgbClr val="000000"/>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362" name="Freeform 234"/>
            <p:cNvSpPr>
              <a:spLocks/>
            </p:cNvSpPr>
            <p:nvPr/>
          </p:nvSpPr>
          <p:spPr bwMode="auto">
            <a:xfrm>
              <a:off x="4357" y="1361"/>
              <a:ext cx="265" cy="1"/>
            </a:xfrm>
            <a:custGeom>
              <a:avLst/>
              <a:gdLst>
                <a:gd name="T0" fmla="*/ 0 w 265"/>
                <a:gd name="T1" fmla="*/ 0 h 1"/>
                <a:gd name="T2" fmla="*/ 265 w 265"/>
                <a:gd name="T3" fmla="*/ 0 h 1"/>
                <a:gd name="T4" fmla="*/ 0 w 265"/>
                <a:gd name="T5" fmla="*/ 0 h 1"/>
                <a:gd name="T6" fmla="*/ 0 60000 65536"/>
                <a:gd name="T7" fmla="*/ 0 60000 65536"/>
                <a:gd name="T8" fmla="*/ 0 60000 65536"/>
                <a:gd name="T9" fmla="*/ 0 w 265"/>
                <a:gd name="T10" fmla="*/ 0 h 1"/>
                <a:gd name="T11" fmla="*/ 265 w 265"/>
                <a:gd name="T12" fmla="*/ 1 h 1"/>
              </a:gdLst>
              <a:ahLst/>
              <a:cxnLst>
                <a:cxn ang="T6">
                  <a:pos x="T0" y="T1"/>
                </a:cxn>
                <a:cxn ang="T7">
                  <a:pos x="T2" y="T3"/>
                </a:cxn>
                <a:cxn ang="T8">
                  <a:pos x="T4" y="T5"/>
                </a:cxn>
              </a:cxnLst>
              <a:rect l="T9" t="T10" r="T11" b="T12"/>
              <a:pathLst>
                <a:path w="265" h="1">
                  <a:moveTo>
                    <a:pt x="0" y="0"/>
                  </a:moveTo>
                  <a:lnTo>
                    <a:pt x="26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363" name="Freeform 235"/>
            <p:cNvSpPr>
              <a:spLocks/>
            </p:cNvSpPr>
            <p:nvPr/>
          </p:nvSpPr>
          <p:spPr bwMode="auto">
            <a:xfrm>
              <a:off x="4455" y="133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30 w 59"/>
                <a:gd name="T11" fmla="*/ 0 h 59"/>
                <a:gd name="T12" fmla="*/ 0 60000 65536"/>
                <a:gd name="T13" fmla="*/ 0 60000 65536"/>
                <a:gd name="T14" fmla="*/ 0 60000 65536"/>
                <a:gd name="T15" fmla="*/ 0 60000 65536"/>
                <a:gd name="T16" fmla="*/ 0 60000 65536"/>
                <a:gd name="T17" fmla="*/ 0 60000 65536"/>
                <a:gd name="T18" fmla="*/ 0 w 59"/>
                <a:gd name="T19" fmla="*/ 0 h 59"/>
                <a:gd name="T20" fmla="*/ 59 w 59"/>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9" h="59">
                  <a:moveTo>
                    <a:pt x="30" y="0"/>
                  </a:moveTo>
                  <a:lnTo>
                    <a:pt x="59" y="29"/>
                  </a:lnTo>
                  <a:lnTo>
                    <a:pt x="30" y="59"/>
                  </a:lnTo>
                  <a:lnTo>
                    <a:pt x="0" y="29"/>
                  </a:lnTo>
                  <a:lnTo>
                    <a:pt x="3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364" name="Line 236"/>
            <p:cNvSpPr>
              <a:spLocks noChangeShapeType="1"/>
            </p:cNvSpPr>
            <p:nvPr/>
          </p:nvSpPr>
          <p:spPr bwMode="auto">
            <a:xfrm flipH="1">
              <a:off x="4357" y="1361"/>
              <a:ext cx="265" cy="1"/>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65" name="Freeform 237"/>
            <p:cNvSpPr>
              <a:spLocks/>
            </p:cNvSpPr>
            <p:nvPr/>
          </p:nvSpPr>
          <p:spPr bwMode="auto">
            <a:xfrm>
              <a:off x="4455" y="1332"/>
              <a:ext cx="59" cy="59"/>
            </a:xfrm>
            <a:custGeom>
              <a:avLst/>
              <a:gdLst>
                <a:gd name="T0" fmla="*/ 30 w 59"/>
                <a:gd name="T1" fmla="*/ 0 h 59"/>
                <a:gd name="T2" fmla="*/ 59 w 59"/>
                <a:gd name="T3" fmla="*/ 29 h 59"/>
                <a:gd name="T4" fmla="*/ 30 w 59"/>
                <a:gd name="T5" fmla="*/ 59 h 59"/>
                <a:gd name="T6" fmla="*/ 0 w 59"/>
                <a:gd name="T7" fmla="*/ 29 h 59"/>
                <a:gd name="T8" fmla="*/ 30 w 59"/>
                <a:gd name="T9" fmla="*/ 0 h 59"/>
                <a:gd name="T10" fmla="*/ 30 w 59"/>
                <a:gd name="T11" fmla="*/ 0 h 59"/>
                <a:gd name="T12" fmla="*/ 0 60000 65536"/>
                <a:gd name="T13" fmla="*/ 0 60000 65536"/>
                <a:gd name="T14" fmla="*/ 0 60000 65536"/>
                <a:gd name="T15" fmla="*/ 0 60000 65536"/>
                <a:gd name="T16" fmla="*/ 0 60000 65536"/>
                <a:gd name="T17" fmla="*/ 0 60000 65536"/>
                <a:gd name="T18" fmla="*/ 0 w 59"/>
                <a:gd name="T19" fmla="*/ 0 h 59"/>
                <a:gd name="T20" fmla="*/ 59 w 59"/>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9" h="59">
                  <a:moveTo>
                    <a:pt x="30" y="0"/>
                  </a:moveTo>
                  <a:lnTo>
                    <a:pt x="59" y="29"/>
                  </a:lnTo>
                  <a:lnTo>
                    <a:pt x="30" y="59"/>
                  </a:lnTo>
                  <a:lnTo>
                    <a:pt x="0" y="29"/>
                  </a:lnTo>
                  <a:lnTo>
                    <a:pt x="30" y="0"/>
                  </a:lnTo>
                  <a:close/>
                </a:path>
              </a:pathLst>
            </a:custGeom>
            <a:noFill/>
            <a:ln w="15875">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366" name="Rectangle 238"/>
            <p:cNvSpPr>
              <a:spLocks noChangeArrowheads="1"/>
            </p:cNvSpPr>
            <p:nvPr/>
          </p:nvSpPr>
          <p:spPr bwMode="auto">
            <a:xfrm>
              <a:off x="4656" y="1277"/>
              <a:ext cx="4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Phase 0</a:t>
              </a:r>
              <a:endParaRPr lang="en-US" altLang="en-US">
                <a:ea typeface="ＭＳ Ｐゴシック" charset="-128"/>
              </a:endParaRPr>
            </a:p>
          </p:txBody>
        </p:sp>
        <p:sp>
          <p:nvSpPr>
            <p:cNvPr id="304367" name="Freeform 239"/>
            <p:cNvSpPr>
              <a:spLocks/>
            </p:cNvSpPr>
            <p:nvPr/>
          </p:nvSpPr>
          <p:spPr bwMode="auto">
            <a:xfrm>
              <a:off x="4357" y="1567"/>
              <a:ext cx="265" cy="1"/>
            </a:xfrm>
            <a:custGeom>
              <a:avLst/>
              <a:gdLst>
                <a:gd name="T0" fmla="*/ 0 w 265"/>
                <a:gd name="T1" fmla="*/ 0 h 1"/>
                <a:gd name="T2" fmla="*/ 265 w 265"/>
                <a:gd name="T3" fmla="*/ 0 h 1"/>
                <a:gd name="T4" fmla="*/ 0 w 265"/>
                <a:gd name="T5" fmla="*/ 0 h 1"/>
                <a:gd name="T6" fmla="*/ 0 60000 65536"/>
                <a:gd name="T7" fmla="*/ 0 60000 65536"/>
                <a:gd name="T8" fmla="*/ 0 60000 65536"/>
                <a:gd name="T9" fmla="*/ 0 w 265"/>
                <a:gd name="T10" fmla="*/ 0 h 1"/>
                <a:gd name="T11" fmla="*/ 265 w 265"/>
                <a:gd name="T12" fmla="*/ 1 h 1"/>
              </a:gdLst>
              <a:ahLst/>
              <a:cxnLst>
                <a:cxn ang="T6">
                  <a:pos x="T0" y="T1"/>
                </a:cxn>
                <a:cxn ang="T7">
                  <a:pos x="T2" y="T3"/>
                </a:cxn>
                <a:cxn ang="T8">
                  <a:pos x="T4" y="T5"/>
                </a:cxn>
              </a:cxnLst>
              <a:rect l="T9" t="T10" r="T11" b="T12"/>
              <a:pathLst>
                <a:path w="265" h="1">
                  <a:moveTo>
                    <a:pt x="0" y="0"/>
                  </a:moveTo>
                  <a:lnTo>
                    <a:pt x="265" y="0"/>
                  </a:lnTo>
                  <a:lnTo>
                    <a:pt x="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368" name="Line 240"/>
            <p:cNvSpPr>
              <a:spLocks noChangeShapeType="1"/>
            </p:cNvSpPr>
            <p:nvPr/>
          </p:nvSpPr>
          <p:spPr bwMode="auto">
            <a:xfrm flipH="1">
              <a:off x="4357" y="1567"/>
              <a:ext cx="265" cy="1"/>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69" name="Rectangle 241"/>
            <p:cNvSpPr>
              <a:spLocks noChangeArrowheads="1"/>
            </p:cNvSpPr>
            <p:nvPr/>
          </p:nvSpPr>
          <p:spPr bwMode="auto">
            <a:xfrm>
              <a:off x="4455" y="1538"/>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370" name="Rectangle 242"/>
            <p:cNvSpPr>
              <a:spLocks noChangeArrowheads="1"/>
            </p:cNvSpPr>
            <p:nvPr/>
          </p:nvSpPr>
          <p:spPr bwMode="auto">
            <a:xfrm>
              <a:off x="4656" y="1483"/>
              <a:ext cx="43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Phase I</a:t>
              </a:r>
              <a:endParaRPr lang="en-US" altLang="en-US">
                <a:ea typeface="ＭＳ Ｐゴシック" charset="-128"/>
              </a:endParaRPr>
            </a:p>
          </p:txBody>
        </p:sp>
        <p:sp>
          <p:nvSpPr>
            <p:cNvPr id="304371" name="Freeform 243"/>
            <p:cNvSpPr>
              <a:spLocks/>
            </p:cNvSpPr>
            <p:nvPr/>
          </p:nvSpPr>
          <p:spPr bwMode="auto">
            <a:xfrm>
              <a:off x="4357" y="1773"/>
              <a:ext cx="265" cy="1"/>
            </a:xfrm>
            <a:custGeom>
              <a:avLst/>
              <a:gdLst>
                <a:gd name="T0" fmla="*/ 0 w 265"/>
                <a:gd name="T1" fmla="*/ 0 h 1"/>
                <a:gd name="T2" fmla="*/ 265 w 265"/>
                <a:gd name="T3" fmla="*/ 0 h 1"/>
                <a:gd name="T4" fmla="*/ 0 w 265"/>
                <a:gd name="T5" fmla="*/ 0 h 1"/>
                <a:gd name="T6" fmla="*/ 0 60000 65536"/>
                <a:gd name="T7" fmla="*/ 0 60000 65536"/>
                <a:gd name="T8" fmla="*/ 0 60000 65536"/>
                <a:gd name="T9" fmla="*/ 0 w 265"/>
                <a:gd name="T10" fmla="*/ 0 h 1"/>
                <a:gd name="T11" fmla="*/ 265 w 265"/>
                <a:gd name="T12" fmla="*/ 1 h 1"/>
              </a:gdLst>
              <a:ahLst/>
              <a:cxnLst>
                <a:cxn ang="T6">
                  <a:pos x="T0" y="T1"/>
                </a:cxn>
                <a:cxn ang="T7">
                  <a:pos x="T2" y="T3"/>
                </a:cxn>
                <a:cxn ang="T8">
                  <a:pos x="T4" y="T5"/>
                </a:cxn>
              </a:cxnLst>
              <a:rect l="T9" t="T10" r="T11" b="T12"/>
              <a:pathLst>
                <a:path w="265" h="1">
                  <a:moveTo>
                    <a:pt x="0" y="0"/>
                  </a:moveTo>
                  <a:lnTo>
                    <a:pt x="265" y="0"/>
                  </a:lnTo>
                  <a:lnTo>
                    <a:pt x="0"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372" name="Freeform 244"/>
            <p:cNvSpPr>
              <a:spLocks/>
            </p:cNvSpPr>
            <p:nvPr/>
          </p:nvSpPr>
          <p:spPr bwMode="auto">
            <a:xfrm>
              <a:off x="4455" y="1743"/>
              <a:ext cx="59" cy="59"/>
            </a:xfrm>
            <a:custGeom>
              <a:avLst/>
              <a:gdLst>
                <a:gd name="T0" fmla="*/ 30 w 59"/>
                <a:gd name="T1" fmla="*/ 0 h 59"/>
                <a:gd name="T2" fmla="*/ 59 w 59"/>
                <a:gd name="T3" fmla="*/ 59 h 59"/>
                <a:gd name="T4" fmla="*/ 0 w 59"/>
                <a:gd name="T5" fmla="*/ 59 h 59"/>
                <a:gd name="T6" fmla="*/ 30 w 59"/>
                <a:gd name="T7" fmla="*/ 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59"/>
                  </a:lnTo>
                  <a:lnTo>
                    <a:pt x="0" y="59"/>
                  </a:lnTo>
                  <a:lnTo>
                    <a:pt x="3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373" name="Line 245"/>
            <p:cNvSpPr>
              <a:spLocks noChangeShapeType="1"/>
            </p:cNvSpPr>
            <p:nvPr/>
          </p:nvSpPr>
          <p:spPr bwMode="auto">
            <a:xfrm flipH="1">
              <a:off x="4357" y="1773"/>
              <a:ext cx="265" cy="1"/>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74" name="Freeform 246"/>
            <p:cNvSpPr>
              <a:spLocks/>
            </p:cNvSpPr>
            <p:nvPr/>
          </p:nvSpPr>
          <p:spPr bwMode="auto">
            <a:xfrm>
              <a:off x="4455" y="1743"/>
              <a:ext cx="59" cy="59"/>
            </a:xfrm>
            <a:custGeom>
              <a:avLst/>
              <a:gdLst>
                <a:gd name="T0" fmla="*/ 30 w 59"/>
                <a:gd name="T1" fmla="*/ 0 h 59"/>
                <a:gd name="T2" fmla="*/ 59 w 59"/>
                <a:gd name="T3" fmla="*/ 59 h 59"/>
                <a:gd name="T4" fmla="*/ 0 w 59"/>
                <a:gd name="T5" fmla="*/ 59 h 59"/>
                <a:gd name="T6" fmla="*/ 30 w 59"/>
                <a:gd name="T7" fmla="*/ 0 h 59"/>
                <a:gd name="T8" fmla="*/ 30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30" y="0"/>
                  </a:moveTo>
                  <a:lnTo>
                    <a:pt x="59" y="59"/>
                  </a:lnTo>
                  <a:lnTo>
                    <a:pt x="0" y="59"/>
                  </a:lnTo>
                  <a:lnTo>
                    <a:pt x="30" y="0"/>
                  </a:lnTo>
                  <a:close/>
                </a:path>
              </a:pathLst>
            </a:custGeom>
            <a:noFill/>
            <a:ln w="158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375" name="Rectangle 247"/>
            <p:cNvSpPr>
              <a:spLocks noChangeArrowheads="1"/>
            </p:cNvSpPr>
            <p:nvPr/>
          </p:nvSpPr>
          <p:spPr bwMode="auto">
            <a:xfrm>
              <a:off x="4656" y="1689"/>
              <a:ext cx="4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Phase II</a:t>
              </a:r>
              <a:endParaRPr lang="en-US" altLang="en-US">
                <a:ea typeface="ＭＳ Ｐゴシック" charset="-128"/>
              </a:endParaRPr>
            </a:p>
          </p:txBody>
        </p:sp>
        <p:sp>
          <p:nvSpPr>
            <p:cNvPr id="304376" name="Freeform 248"/>
            <p:cNvSpPr>
              <a:spLocks/>
            </p:cNvSpPr>
            <p:nvPr/>
          </p:nvSpPr>
          <p:spPr bwMode="auto">
            <a:xfrm>
              <a:off x="4357" y="1978"/>
              <a:ext cx="265" cy="1"/>
            </a:xfrm>
            <a:custGeom>
              <a:avLst/>
              <a:gdLst>
                <a:gd name="T0" fmla="*/ 0 w 265"/>
                <a:gd name="T1" fmla="*/ 0 h 1"/>
                <a:gd name="T2" fmla="*/ 265 w 265"/>
                <a:gd name="T3" fmla="*/ 0 h 1"/>
                <a:gd name="T4" fmla="*/ 0 w 265"/>
                <a:gd name="T5" fmla="*/ 0 h 1"/>
                <a:gd name="T6" fmla="*/ 0 60000 65536"/>
                <a:gd name="T7" fmla="*/ 0 60000 65536"/>
                <a:gd name="T8" fmla="*/ 0 60000 65536"/>
                <a:gd name="T9" fmla="*/ 0 w 265"/>
                <a:gd name="T10" fmla="*/ 0 h 1"/>
                <a:gd name="T11" fmla="*/ 265 w 265"/>
                <a:gd name="T12" fmla="*/ 1 h 1"/>
              </a:gdLst>
              <a:ahLst/>
              <a:cxnLst>
                <a:cxn ang="T6">
                  <a:pos x="T0" y="T1"/>
                </a:cxn>
                <a:cxn ang="T7">
                  <a:pos x="T2" y="T3"/>
                </a:cxn>
                <a:cxn ang="T8">
                  <a:pos x="T4" y="T5"/>
                </a:cxn>
              </a:cxnLst>
              <a:rect l="T9" t="T10" r="T11" b="T12"/>
              <a:pathLst>
                <a:path w="265" h="1">
                  <a:moveTo>
                    <a:pt x="0" y="0"/>
                  </a:moveTo>
                  <a:lnTo>
                    <a:pt x="265" y="0"/>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377" name="Line 249"/>
            <p:cNvSpPr>
              <a:spLocks noChangeShapeType="1"/>
            </p:cNvSpPr>
            <p:nvPr/>
          </p:nvSpPr>
          <p:spPr bwMode="auto">
            <a:xfrm flipH="1">
              <a:off x="4357" y="1978"/>
              <a:ext cx="265" cy="1"/>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78" name="Line 250"/>
            <p:cNvSpPr>
              <a:spLocks noChangeShapeType="1"/>
            </p:cNvSpPr>
            <p:nvPr/>
          </p:nvSpPr>
          <p:spPr bwMode="auto">
            <a:xfrm>
              <a:off x="4455" y="1949"/>
              <a:ext cx="30" cy="29"/>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79" name="Line 251"/>
            <p:cNvSpPr>
              <a:spLocks noChangeShapeType="1"/>
            </p:cNvSpPr>
            <p:nvPr/>
          </p:nvSpPr>
          <p:spPr bwMode="auto">
            <a:xfrm flipH="1" flipV="1">
              <a:off x="4485" y="1978"/>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80" name="Line 252"/>
            <p:cNvSpPr>
              <a:spLocks noChangeShapeType="1"/>
            </p:cNvSpPr>
            <p:nvPr/>
          </p:nvSpPr>
          <p:spPr bwMode="auto">
            <a:xfrm flipV="1">
              <a:off x="4455" y="1978"/>
              <a:ext cx="30"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81" name="Line 253"/>
            <p:cNvSpPr>
              <a:spLocks noChangeShapeType="1"/>
            </p:cNvSpPr>
            <p:nvPr/>
          </p:nvSpPr>
          <p:spPr bwMode="auto">
            <a:xfrm flipH="1">
              <a:off x="4464" y="1968"/>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82" name="Rectangle 254"/>
            <p:cNvSpPr>
              <a:spLocks noChangeArrowheads="1"/>
            </p:cNvSpPr>
            <p:nvPr/>
          </p:nvSpPr>
          <p:spPr bwMode="auto">
            <a:xfrm>
              <a:off x="4656" y="1894"/>
              <a:ext cx="50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Phase III</a:t>
              </a:r>
              <a:endParaRPr lang="en-US" altLang="en-US">
                <a:ea typeface="ＭＳ Ｐゴシック" charset="-128"/>
              </a:endParaRPr>
            </a:p>
          </p:txBody>
        </p:sp>
        <p:sp>
          <p:nvSpPr>
            <p:cNvPr id="304383" name="Line 255"/>
            <p:cNvSpPr>
              <a:spLocks noChangeShapeType="1"/>
            </p:cNvSpPr>
            <p:nvPr/>
          </p:nvSpPr>
          <p:spPr bwMode="auto">
            <a:xfrm flipH="1">
              <a:off x="634" y="3017"/>
              <a:ext cx="356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84" name="Line 256"/>
            <p:cNvSpPr>
              <a:spLocks noChangeShapeType="1"/>
            </p:cNvSpPr>
            <p:nvPr/>
          </p:nvSpPr>
          <p:spPr bwMode="auto">
            <a:xfrm flipH="1">
              <a:off x="634" y="3878"/>
              <a:ext cx="356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85" name="Line 257"/>
            <p:cNvSpPr>
              <a:spLocks noChangeShapeType="1"/>
            </p:cNvSpPr>
            <p:nvPr/>
          </p:nvSpPr>
          <p:spPr bwMode="auto">
            <a:xfrm flipH="1">
              <a:off x="1535" y="2625"/>
              <a:ext cx="2666"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86" name="Line 258"/>
            <p:cNvSpPr>
              <a:spLocks noChangeShapeType="1"/>
            </p:cNvSpPr>
            <p:nvPr/>
          </p:nvSpPr>
          <p:spPr bwMode="auto">
            <a:xfrm flipV="1">
              <a:off x="634" y="3017"/>
              <a:ext cx="1" cy="86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87" name="Line 259"/>
            <p:cNvSpPr>
              <a:spLocks noChangeShapeType="1"/>
            </p:cNvSpPr>
            <p:nvPr/>
          </p:nvSpPr>
          <p:spPr bwMode="auto">
            <a:xfrm flipV="1">
              <a:off x="1535"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88" name="Line 260"/>
            <p:cNvSpPr>
              <a:spLocks noChangeShapeType="1"/>
            </p:cNvSpPr>
            <p:nvPr/>
          </p:nvSpPr>
          <p:spPr bwMode="auto">
            <a:xfrm flipV="1">
              <a:off x="1702"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89" name="Line 261"/>
            <p:cNvSpPr>
              <a:spLocks noChangeShapeType="1"/>
            </p:cNvSpPr>
            <p:nvPr/>
          </p:nvSpPr>
          <p:spPr bwMode="auto">
            <a:xfrm flipV="1">
              <a:off x="1868"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90" name="Line 262"/>
            <p:cNvSpPr>
              <a:spLocks noChangeShapeType="1"/>
            </p:cNvSpPr>
            <p:nvPr/>
          </p:nvSpPr>
          <p:spPr bwMode="auto">
            <a:xfrm flipV="1">
              <a:off x="2035"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91" name="Line 263"/>
            <p:cNvSpPr>
              <a:spLocks noChangeShapeType="1"/>
            </p:cNvSpPr>
            <p:nvPr/>
          </p:nvSpPr>
          <p:spPr bwMode="auto">
            <a:xfrm flipV="1">
              <a:off x="2202"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92" name="Line 264"/>
            <p:cNvSpPr>
              <a:spLocks noChangeShapeType="1"/>
            </p:cNvSpPr>
            <p:nvPr/>
          </p:nvSpPr>
          <p:spPr bwMode="auto">
            <a:xfrm flipV="1">
              <a:off x="2368"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93" name="Line 265"/>
            <p:cNvSpPr>
              <a:spLocks noChangeShapeType="1"/>
            </p:cNvSpPr>
            <p:nvPr/>
          </p:nvSpPr>
          <p:spPr bwMode="auto">
            <a:xfrm flipV="1">
              <a:off x="2535"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94" name="Line 266"/>
            <p:cNvSpPr>
              <a:spLocks noChangeShapeType="1"/>
            </p:cNvSpPr>
            <p:nvPr/>
          </p:nvSpPr>
          <p:spPr bwMode="auto">
            <a:xfrm flipV="1">
              <a:off x="2701"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95" name="Line 267"/>
            <p:cNvSpPr>
              <a:spLocks noChangeShapeType="1"/>
            </p:cNvSpPr>
            <p:nvPr/>
          </p:nvSpPr>
          <p:spPr bwMode="auto">
            <a:xfrm flipV="1">
              <a:off x="2868"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96" name="Line 268"/>
            <p:cNvSpPr>
              <a:spLocks noChangeShapeType="1"/>
            </p:cNvSpPr>
            <p:nvPr/>
          </p:nvSpPr>
          <p:spPr bwMode="auto">
            <a:xfrm flipV="1">
              <a:off x="3035"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97" name="Line 269"/>
            <p:cNvSpPr>
              <a:spLocks noChangeShapeType="1"/>
            </p:cNvSpPr>
            <p:nvPr/>
          </p:nvSpPr>
          <p:spPr bwMode="auto">
            <a:xfrm flipV="1">
              <a:off x="3201"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98" name="Line 270"/>
            <p:cNvSpPr>
              <a:spLocks noChangeShapeType="1"/>
            </p:cNvSpPr>
            <p:nvPr/>
          </p:nvSpPr>
          <p:spPr bwMode="auto">
            <a:xfrm flipV="1">
              <a:off x="3368"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99" name="Line 271"/>
            <p:cNvSpPr>
              <a:spLocks noChangeShapeType="1"/>
            </p:cNvSpPr>
            <p:nvPr/>
          </p:nvSpPr>
          <p:spPr bwMode="auto">
            <a:xfrm flipV="1">
              <a:off x="3534"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00" name="Line 272"/>
            <p:cNvSpPr>
              <a:spLocks noChangeShapeType="1"/>
            </p:cNvSpPr>
            <p:nvPr/>
          </p:nvSpPr>
          <p:spPr bwMode="auto">
            <a:xfrm flipV="1">
              <a:off x="3701"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01" name="Line 273"/>
            <p:cNvSpPr>
              <a:spLocks noChangeShapeType="1"/>
            </p:cNvSpPr>
            <p:nvPr/>
          </p:nvSpPr>
          <p:spPr bwMode="auto">
            <a:xfrm flipV="1">
              <a:off x="3868"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02" name="Line 274"/>
            <p:cNvSpPr>
              <a:spLocks noChangeShapeType="1"/>
            </p:cNvSpPr>
            <p:nvPr/>
          </p:nvSpPr>
          <p:spPr bwMode="auto">
            <a:xfrm flipV="1">
              <a:off x="4034"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03" name="Line 275"/>
            <p:cNvSpPr>
              <a:spLocks noChangeShapeType="1"/>
            </p:cNvSpPr>
            <p:nvPr/>
          </p:nvSpPr>
          <p:spPr bwMode="auto">
            <a:xfrm flipV="1">
              <a:off x="4201" y="2625"/>
              <a:ext cx="1" cy="125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04" name="Line 276"/>
            <p:cNvSpPr>
              <a:spLocks noChangeShapeType="1"/>
            </p:cNvSpPr>
            <p:nvPr/>
          </p:nvSpPr>
          <p:spPr bwMode="auto">
            <a:xfrm flipH="1">
              <a:off x="673" y="3154"/>
              <a:ext cx="265" cy="1"/>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05" name="Freeform 277"/>
            <p:cNvSpPr>
              <a:spLocks/>
            </p:cNvSpPr>
            <p:nvPr/>
          </p:nvSpPr>
          <p:spPr bwMode="auto">
            <a:xfrm>
              <a:off x="771" y="3124"/>
              <a:ext cx="59" cy="59"/>
            </a:xfrm>
            <a:custGeom>
              <a:avLst/>
              <a:gdLst>
                <a:gd name="T0" fmla="*/ 29 w 59"/>
                <a:gd name="T1" fmla="*/ 0 h 59"/>
                <a:gd name="T2" fmla="*/ 59 w 59"/>
                <a:gd name="T3" fmla="*/ 30 h 59"/>
                <a:gd name="T4" fmla="*/ 29 w 59"/>
                <a:gd name="T5" fmla="*/ 59 h 59"/>
                <a:gd name="T6" fmla="*/ 0 w 59"/>
                <a:gd name="T7" fmla="*/ 30 h 59"/>
                <a:gd name="T8" fmla="*/ 29 w 59"/>
                <a:gd name="T9" fmla="*/ 0 h 59"/>
                <a:gd name="T10" fmla="*/ 29 w 59"/>
                <a:gd name="T11" fmla="*/ 0 h 59"/>
                <a:gd name="T12" fmla="*/ 0 60000 65536"/>
                <a:gd name="T13" fmla="*/ 0 60000 65536"/>
                <a:gd name="T14" fmla="*/ 0 60000 65536"/>
                <a:gd name="T15" fmla="*/ 0 60000 65536"/>
                <a:gd name="T16" fmla="*/ 0 60000 65536"/>
                <a:gd name="T17" fmla="*/ 0 60000 65536"/>
                <a:gd name="T18" fmla="*/ 0 w 59"/>
                <a:gd name="T19" fmla="*/ 0 h 59"/>
                <a:gd name="T20" fmla="*/ 59 w 59"/>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9" h="59">
                  <a:moveTo>
                    <a:pt x="29" y="0"/>
                  </a:moveTo>
                  <a:lnTo>
                    <a:pt x="59" y="30"/>
                  </a:lnTo>
                  <a:lnTo>
                    <a:pt x="29" y="59"/>
                  </a:lnTo>
                  <a:lnTo>
                    <a:pt x="0" y="30"/>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406" name="Rectangle 278"/>
            <p:cNvSpPr>
              <a:spLocks noChangeArrowheads="1"/>
            </p:cNvSpPr>
            <p:nvPr/>
          </p:nvSpPr>
          <p:spPr bwMode="auto">
            <a:xfrm>
              <a:off x="971" y="3070"/>
              <a:ext cx="4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Phase 0</a:t>
              </a:r>
              <a:endParaRPr lang="en-US" altLang="en-US">
                <a:ea typeface="ＭＳ Ｐゴシック" charset="-128"/>
              </a:endParaRPr>
            </a:p>
          </p:txBody>
        </p:sp>
        <p:sp>
          <p:nvSpPr>
            <p:cNvPr id="304407" name="Rectangle 279"/>
            <p:cNvSpPr>
              <a:spLocks noChangeArrowheads="1"/>
            </p:cNvSpPr>
            <p:nvPr/>
          </p:nvSpPr>
          <p:spPr bwMode="auto">
            <a:xfrm>
              <a:off x="1589"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4</a:t>
              </a:r>
              <a:endParaRPr lang="en-US" altLang="en-US">
                <a:ea typeface="ＭＳ Ｐゴシック" charset="-128"/>
              </a:endParaRPr>
            </a:p>
          </p:txBody>
        </p:sp>
        <p:sp>
          <p:nvSpPr>
            <p:cNvPr id="304408" name="Rectangle 280"/>
            <p:cNvSpPr>
              <a:spLocks noChangeArrowheads="1"/>
            </p:cNvSpPr>
            <p:nvPr/>
          </p:nvSpPr>
          <p:spPr bwMode="auto">
            <a:xfrm>
              <a:off x="1755"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a:t>
              </a:r>
              <a:endParaRPr lang="en-US" altLang="en-US">
                <a:ea typeface="ＭＳ Ｐゴシック" charset="-128"/>
              </a:endParaRPr>
            </a:p>
          </p:txBody>
        </p:sp>
        <p:sp>
          <p:nvSpPr>
            <p:cNvPr id="304409" name="Rectangle 281"/>
            <p:cNvSpPr>
              <a:spLocks noChangeArrowheads="1"/>
            </p:cNvSpPr>
            <p:nvPr/>
          </p:nvSpPr>
          <p:spPr bwMode="auto">
            <a:xfrm>
              <a:off x="1922"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0</a:t>
              </a:r>
              <a:endParaRPr lang="en-US" altLang="en-US">
                <a:ea typeface="ＭＳ Ｐゴシック" charset="-128"/>
              </a:endParaRPr>
            </a:p>
          </p:txBody>
        </p:sp>
        <p:sp>
          <p:nvSpPr>
            <p:cNvPr id="304410" name="Rectangle 282"/>
            <p:cNvSpPr>
              <a:spLocks noChangeArrowheads="1"/>
            </p:cNvSpPr>
            <p:nvPr/>
          </p:nvSpPr>
          <p:spPr bwMode="auto">
            <a:xfrm>
              <a:off x="2059" y="3060"/>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10</a:t>
              </a:r>
              <a:endParaRPr lang="en-US" altLang="en-US">
                <a:ea typeface="ＭＳ Ｐゴシック" charset="-128"/>
              </a:endParaRPr>
            </a:p>
          </p:txBody>
        </p:sp>
        <p:sp>
          <p:nvSpPr>
            <p:cNvPr id="304411" name="Rectangle 283"/>
            <p:cNvSpPr>
              <a:spLocks noChangeArrowheads="1"/>
            </p:cNvSpPr>
            <p:nvPr/>
          </p:nvSpPr>
          <p:spPr bwMode="auto">
            <a:xfrm>
              <a:off x="2255"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a:t>
              </a:r>
              <a:endParaRPr lang="en-US" altLang="en-US">
                <a:ea typeface="ＭＳ Ｐゴシック" charset="-128"/>
              </a:endParaRPr>
            </a:p>
          </p:txBody>
        </p:sp>
        <p:sp>
          <p:nvSpPr>
            <p:cNvPr id="304412" name="Rectangle 284"/>
            <p:cNvSpPr>
              <a:spLocks noChangeArrowheads="1"/>
            </p:cNvSpPr>
            <p:nvPr/>
          </p:nvSpPr>
          <p:spPr bwMode="auto">
            <a:xfrm>
              <a:off x="2422"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9</a:t>
              </a:r>
              <a:endParaRPr lang="en-US" altLang="en-US">
                <a:ea typeface="ＭＳ Ｐゴシック" charset="-128"/>
              </a:endParaRPr>
            </a:p>
          </p:txBody>
        </p:sp>
        <p:sp>
          <p:nvSpPr>
            <p:cNvPr id="304413" name="Rectangle 285"/>
            <p:cNvSpPr>
              <a:spLocks noChangeArrowheads="1"/>
            </p:cNvSpPr>
            <p:nvPr/>
          </p:nvSpPr>
          <p:spPr bwMode="auto">
            <a:xfrm>
              <a:off x="2588"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8</a:t>
              </a:r>
              <a:endParaRPr lang="en-US" altLang="en-US">
                <a:ea typeface="ＭＳ Ｐゴシック" charset="-128"/>
              </a:endParaRPr>
            </a:p>
          </p:txBody>
        </p:sp>
        <p:sp>
          <p:nvSpPr>
            <p:cNvPr id="304414" name="Rectangle 286"/>
            <p:cNvSpPr>
              <a:spLocks noChangeArrowheads="1"/>
            </p:cNvSpPr>
            <p:nvPr/>
          </p:nvSpPr>
          <p:spPr bwMode="auto">
            <a:xfrm>
              <a:off x="2755"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a:t>
              </a:r>
              <a:endParaRPr lang="en-US" altLang="en-US">
                <a:ea typeface="ＭＳ Ｐゴシック" charset="-128"/>
              </a:endParaRPr>
            </a:p>
          </p:txBody>
        </p:sp>
        <p:sp>
          <p:nvSpPr>
            <p:cNvPr id="304415" name="Rectangle 287"/>
            <p:cNvSpPr>
              <a:spLocks noChangeArrowheads="1"/>
            </p:cNvSpPr>
            <p:nvPr/>
          </p:nvSpPr>
          <p:spPr bwMode="auto">
            <a:xfrm>
              <a:off x="2921"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5</a:t>
              </a:r>
              <a:endParaRPr lang="en-US" altLang="en-US">
                <a:ea typeface="ＭＳ Ｐゴシック" charset="-128"/>
              </a:endParaRPr>
            </a:p>
          </p:txBody>
        </p:sp>
        <p:sp>
          <p:nvSpPr>
            <p:cNvPr id="304416" name="Rectangle 288"/>
            <p:cNvSpPr>
              <a:spLocks noChangeArrowheads="1"/>
            </p:cNvSpPr>
            <p:nvPr/>
          </p:nvSpPr>
          <p:spPr bwMode="auto">
            <a:xfrm>
              <a:off x="3088"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5</a:t>
              </a:r>
              <a:endParaRPr lang="en-US" altLang="en-US">
                <a:ea typeface="ＭＳ Ｐゴシック" charset="-128"/>
              </a:endParaRPr>
            </a:p>
          </p:txBody>
        </p:sp>
        <p:sp>
          <p:nvSpPr>
            <p:cNvPr id="304417" name="Rectangle 289"/>
            <p:cNvSpPr>
              <a:spLocks noChangeArrowheads="1"/>
            </p:cNvSpPr>
            <p:nvPr/>
          </p:nvSpPr>
          <p:spPr bwMode="auto">
            <a:xfrm>
              <a:off x="3255"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4</a:t>
              </a:r>
              <a:endParaRPr lang="en-US" altLang="en-US">
                <a:ea typeface="ＭＳ Ｐゴシック" charset="-128"/>
              </a:endParaRPr>
            </a:p>
          </p:txBody>
        </p:sp>
        <p:sp>
          <p:nvSpPr>
            <p:cNvPr id="304418" name="Rectangle 290"/>
            <p:cNvSpPr>
              <a:spLocks noChangeArrowheads="1"/>
            </p:cNvSpPr>
            <p:nvPr/>
          </p:nvSpPr>
          <p:spPr bwMode="auto">
            <a:xfrm>
              <a:off x="3421"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4</a:t>
              </a:r>
              <a:endParaRPr lang="en-US" altLang="en-US">
                <a:ea typeface="ＭＳ Ｐゴシック" charset="-128"/>
              </a:endParaRPr>
            </a:p>
          </p:txBody>
        </p:sp>
        <p:sp>
          <p:nvSpPr>
            <p:cNvPr id="304419" name="Rectangle 291"/>
            <p:cNvSpPr>
              <a:spLocks noChangeArrowheads="1"/>
            </p:cNvSpPr>
            <p:nvPr/>
          </p:nvSpPr>
          <p:spPr bwMode="auto">
            <a:xfrm>
              <a:off x="3588"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4</a:t>
              </a:r>
              <a:endParaRPr lang="en-US" altLang="en-US">
                <a:ea typeface="ＭＳ Ｐゴシック" charset="-128"/>
              </a:endParaRPr>
            </a:p>
          </p:txBody>
        </p:sp>
        <p:sp>
          <p:nvSpPr>
            <p:cNvPr id="304420" name="Rectangle 292"/>
            <p:cNvSpPr>
              <a:spLocks noChangeArrowheads="1"/>
            </p:cNvSpPr>
            <p:nvPr/>
          </p:nvSpPr>
          <p:spPr bwMode="auto">
            <a:xfrm>
              <a:off x="3754"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a:t>
              </a:r>
              <a:endParaRPr lang="en-US" altLang="en-US">
                <a:ea typeface="ＭＳ Ｐゴシック" charset="-128"/>
              </a:endParaRPr>
            </a:p>
          </p:txBody>
        </p:sp>
        <p:sp>
          <p:nvSpPr>
            <p:cNvPr id="304421" name="Rectangle 293"/>
            <p:cNvSpPr>
              <a:spLocks noChangeArrowheads="1"/>
            </p:cNvSpPr>
            <p:nvPr/>
          </p:nvSpPr>
          <p:spPr bwMode="auto">
            <a:xfrm>
              <a:off x="3921"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5</a:t>
              </a:r>
              <a:endParaRPr lang="en-US" altLang="en-US">
                <a:ea typeface="ＭＳ Ｐゴシック" charset="-128"/>
              </a:endParaRPr>
            </a:p>
          </p:txBody>
        </p:sp>
        <p:sp>
          <p:nvSpPr>
            <p:cNvPr id="304422" name="Rectangle 294"/>
            <p:cNvSpPr>
              <a:spLocks noChangeArrowheads="1"/>
            </p:cNvSpPr>
            <p:nvPr/>
          </p:nvSpPr>
          <p:spPr bwMode="auto">
            <a:xfrm>
              <a:off x="4088" y="306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a:t>
              </a:r>
              <a:endParaRPr lang="en-US" altLang="en-US">
                <a:ea typeface="ＭＳ Ｐゴシック" charset="-128"/>
              </a:endParaRPr>
            </a:p>
          </p:txBody>
        </p:sp>
        <p:sp>
          <p:nvSpPr>
            <p:cNvPr id="304423" name="Freeform 295"/>
            <p:cNvSpPr>
              <a:spLocks/>
            </p:cNvSpPr>
            <p:nvPr/>
          </p:nvSpPr>
          <p:spPr bwMode="auto">
            <a:xfrm>
              <a:off x="634" y="3242"/>
              <a:ext cx="3567" cy="1"/>
            </a:xfrm>
            <a:custGeom>
              <a:avLst/>
              <a:gdLst>
                <a:gd name="T0" fmla="*/ 0 w 3567"/>
                <a:gd name="T1" fmla="*/ 0 h 1"/>
                <a:gd name="T2" fmla="*/ 3567 w 3567"/>
                <a:gd name="T3" fmla="*/ 0 h 1"/>
                <a:gd name="T4" fmla="*/ 0 w 3567"/>
                <a:gd name="T5" fmla="*/ 0 h 1"/>
                <a:gd name="T6" fmla="*/ 0 60000 65536"/>
                <a:gd name="T7" fmla="*/ 0 60000 65536"/>
                <a:gd name="T8" fmla="*/ 0 60000 65536"/>
                <a:gd name="T9" fmla="*/ 0 w 3567"/>
                <a:gd name="T10" fmla="*/ 0 h 1"/>
                <a:gd name="T11" fmla="*/ 3567 w 3567"/>
                <a:gd name="T12" fmla="*/ 1 h 1"/>
              </a:gdLst>
              <a:ahLst/>
              <a:cxnLst>
                <a:cxn ang="T6">
                  <a:pos x="T0" y="T1"/>
                </a:cxn>
                <a:cxn ang="T7">
                  <a:pos x="T2" y="T3"/>
                </a:cxn>
                <a:cxn ang="T8">
                  <a:pos x="T4" y="T5"/>
                </a:cxn>
              </a:cxnLst>
              <a:rect l="T9" t="T10" r="T11" b="T12"/>
              <a:pathLst>
                <a:path w="3567" h="1">
                  <a:moveTo>
                    <a:pt x="0" y="0"/>
                  </a:moveTo>
                  <a:lnTo>
                    <a:pt x="3567" y="0"/>
                  </a:lnTo>
                  <a:lnTo>
                    <a:pt x="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424" name="Freeform 296"/>
            <p:cNvSpPr>
              <a:spLocks/>
            </p:cNvSpPr>
            <p:nvPr/>
          </p:nvSpPr>
          <p:spPr bwMode="auto">
            <a:xfrm>
              <a:off x="673" y="3369"/>
              <a:ext cx="265" cy="1"/>
            </a:xfrm>
            <a:custGeom>
              <a:avLst/>
              <a:gdLst>
                <a:gd name="T0" fmla="*/ 0 w 265"/>
                <a:gd name="T1" fmla="*/ 0 h 1"/>
                <a:gd name="T2" fmla="*/ 265 w 265"/>
                <a:gd name="T3" fmla="*/ 0 h 1"/>
                <a:gd name="T4" fmla="*/ 0 w 265"/>
                <a:gd name="T5" fmla="*/ 0 h 1"/>
                <a:gd name="T6" fmla="*/ 0 60000 65536"/>
                <a:gd name="T7" fmla="*/ 0 60000 65536"/>
                <a:gd name="T8" fmla="*/ 0 60000 65536"/>
                <a:gd name="T9" fmla="*/ 0 w 265"/>
                <a:gd name="T10" fmla="*/ 0 h 1"/>
                <a:gd name="T11" fmla="*/ 265 w 265"/>
                <a:gd name="T12" fmla="*/ 1 h 1"/>
              </a:gdLst>
              <a:ahLst/>
              <a:cxnLst>
                <a:cxn ang="T6">
                  <a:pos x="T0" y="T1"/>
                </a:cxn>
                <a:cxn ang="T7">
                  <a:pos x="T2" y="T3"/>
                </a:cxn>
                <a:cxn ang="T8">
                  <a:pos x="T4" y="T5"/>
                </a:cxn>
              </a:cxnLst>
              <a:rect l="T9" t="T10" r="T11" b="T12"/>
              <a:pathLst>
                <a:path w="265" h="1">
                  <a:moveTo>
                    <a:pt x="0" y="0"/>
                  </a:moveTo>
                  <a:lnTo>
                    <a:pt x="265" y="0"/>
                  </a:lnTo>
                  <a:lnTo>
                    <a:pt x="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425" name="Line 297"/>
            <p:cNvSpPr>
              <a:spLocks noChangeShapeType="1"/>
            </p:cNvSpPr>
            <p:nvPr/>
          </p:nvSpPr>
          <p:spPr bwMode="auto">
            <a:xfrm flipH="1">
              <a:off x="634" y="3242"/>
              <a:ext cx="356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26" name="Line 298"/>
            <p:cNvSpPr>
              <a:spLocks noChangeShapeType="1"/>
            </p:cNvSpPr>
            <p:nvPr/>
          </p:nvSpPr>
          <p:spPr bwMode="auto">
            <a:xfrm flipH="1">
              <a:off x="673" y="3369"/>
              <a:ext cx="265" cy="1"/>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27" name="Rectangle 299"/>
            <p:cNvSpPr>
              <a:spLocks noChangeArrowheads="1"/>
            </p:cNvSpPr>
            <p:nvPr/>
          </p:nvSpPr>
          <p:spPr bwMode="auto">
            <a:xfrm>
              <a:off x="771" y="3340"/>
              <a:ext cx="49" cy="49"/>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428" name="Rectangle 300"/>
            <p:cNvSpPr>
              <a:spLocks noChangeArrowheads="1"/>
            </p:cNvSpPr>
            <p:nvPr/>
          </p:nvSpPr>
          <p:spPr bwMode="auto">
            <a:xfrm>
              <a:off x="971" y="3285"/>
              <a:ext cx="43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Phase I</a:t>
              </a:r>
              <a:endParaRPr lang="en-US" altLang="en-US">
                <a:ea typeface="ＭＳ Ｐゴシック" charset="-128"/>
              </a:endParaRPr>
            </a:p>
          </p:txBody>
        </p:sp>
        <p:sp>
          <p:nvSpPr>
            <p:cNvPr id="304429" name="Rectangle 301"/>
            <p:cNvSpPr>
              <a:spLocks noChangeArrowheads="1"/>
            </p:cNvSpPr>
            <p:nvPr/>
          </p:nvSpPr>
          <p:spPr bwMode="auto">
            <a:xfrm>
              <a:off x="1559" y="327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10</a:t>
              </a:r>
              <a:endParaRPr lang="en-US" altLang="en-US">
                <a:ea typeface="ＭＳ Ｐゴシック" charset="-128"/>
              </a:endParaRPr>
            </a:p>
          </p:txBody>
        </p:sp>
        <p:sp>
          <p:nvSpPr>
            <p:cNvPr id="304430" name="Rectangle 302"/>
            <p:cNvSpPr>
              <a:spLocks noChangeArrowheads="1"/>
            </p:cNvSpPr>
            <p:nvPr/>
          </p:nvSpPr>
          <p:spPr bwMode="auto">
            <a:xfrm>
              <a:off x="1755" y="327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a:t>
              </a:r>
              <a:endParaRPr lang="en-US" altLang="en-US">
                <a:ea typeface="ＭＳ Ｐゴシック" charset="-128"/>
              </a:endParaRPr>
            </a:p>
          </p:txBody>
        </p:sp>
        <p:sp>
          <p:nvSpPr>
            <p:cNvPr id="304431" name="Rectangle 303"/>
            <p:cNvSpPr>
              <a:spLocks noChangeArrowheads="1"/>
            </p:cNvSpPr>
            <p:nvPr/>
          </p:nvSpPr>
          <p:spPr bwMode="auto">
            <a:xfrm>
              <a:off x="1922" y="327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5</a:t>
              </a:r>
              <a:endParaRPr lang="en-US" altLang="en-US">
                <a:ea typeface="ＭＳ Ｐゴシック" charset="-128"/>
              </a:endParaRPr>
            </a:p>
          </p:txBody>
        </p:sp>
        <p:sp>
          <p:nvSpPr>
            <p:cNvPr id="304432" name="Rectangle 304"/>
            <p:cNvSpPr>
              <a:spLocks noChangeArrowheads="1"/>
            </p:cNvSpPr>
            <p:nvPr/>
          </p:nvSpPr>
          <p:spPr bwMode="auto">
            <a:xfrm>
              <a:off x="2059" y="327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17</a:t>
              </a:r>
              <a:endParaRPr lang="en-US" altLang="en-US">
                <a:ea typeface="ＭＳ Ｐゴシック" charset="-128"/>
              </a:endParaRPr>
            </a:p>
          </p:txBody>
        </p:sp>
        <p:sp>
          <p:nvSpPr>
            <p:cNvPr id="304433" name="Rectangle 305"/>
            <p:cNvSpPr>
              <a:spLocks noChangeArrowheads="1"/>
            </p:cNvSpPr>
            <p:nvPr/>
          </p:nvSpPr>
          <p:spPr bwMode="auto">
            <a:xfrm>
              <a:off x="2226" y="327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14</a:t>
              </a:r>
              <a:endParaRPr lang="en-US" altLang="en-US">
                <a:ea typeface="ＭＳ Ｐゴシック" charset="-128"/>
              </a:endParaRPr>
            </a:p>
          </p:txBody>
        </p:sp>
        <p:sp>
          <p:nvSpPr>
            <p:cNvPr id="304434" name="Rectangle 306"/>
            <p:cNvSpPr>
              <a:spLocks noChangeArrowheads="1"/>
            </p:cNvSpPr>
            <p:nvPr/>
          </p:nvSpPr>
          <p:spPr bwMode="auto">
            <a:xfrm>
              <a:off x="2392" y="327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10</a:t>
              </a:r>
              <a:endParaRPr lang="en-US" altLang="en-US">
                <a:ea typeface="ＭＳ Ｐゴシック" charset="-128"/>
              </a:endParaRPr>
            </a:p>
          </p:txBody>
        </p:sp>
        <p:sp>
          <p:nvSpPr>
            <p:cNvPr id="304435" name="Rectangle 307"/>
            <p:cNvSpPr>
              <a:spLocks noChangeArrowheads="1"/>
            </p:cNvSpPr>
            <p:nvPr/>
          </p:nvSpPr>
          <p:spPr bwMode="auto">
            <a:xfrm>
              <a:off x="2559" y="327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15</a:t>
              </a:r>
              <a:endParaRPr lang="en-US" altLang="en-US">
                <a:ea typeface="ＭＳ Ｐゴシック" charset="-128"/>
              </a:endParaRPr>
            </a:p>
          </p:txBody>
        </p:sp>
        <p:sp>
          <p:nvSpPr>
            <p:cNvPr id="304436" name="Rectangle 308"/>
            <p:cNvSpPr>
              <a:spLocks noChangeArrowheads="1"/>
            </p:cNvSpPr>
            <p:nvPr/>
          </p:nvSpPr>
          <p:spPr bwMode="auto">
            <a:xfrm>
              <a:off x="2725" y="327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14</a:t>
              </a:r>
              <a:endParaRPr lang="en-US" altLang="en-US">
                <a:ea typeface="ＭＳ Ｐゴシック" charset="-128"/>
              </a:endParaRPr>
            </a:p>
          </p:txBody>
        </p:sp>
        <p:sp>
          <p:nvSpPr>
            <p:cNvPr id="304437" name="Rectangle 309"/>
            <p:cNvSpPr>
              <a:spLocks noChangeArrowheads="1"/>
            </p:cNvSpPr>
            <p:nvPr/>
          </p:nvSpPr>
          <p:spPr bwMode="auto">
            <a:xfrm>
              <a:off x="2892" y="327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15</a:t>
              </a:r>
              <a:endParaRPr lang="en-US" altLang="en-US">
                <a:ea typeface="ＭＳ Ｐゴシック" charset="-128"/>
              </a:endParaRPr>
            </a:p>
          </p:txBody>
        </p:sp>
        <p:sp>
          <p:nvSpPr>
            <p:cNvPr id="304438" name="Rectangle 310"/>
            <p:cNvSpPr>
              <a:spLocks noChangeArrowheads="1"/>
            </p:cNvSpPr>
            <p:nvPr/>
          </p:nvSpPr>
          <p:spPr bwMode="auto">
            <a:xfrm>
              <a:off x="3059" y="327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10</a:t>
              </a:r>
              <a:endParaRPr lang="en-US" altLang="en-US">
                <a:ea typeface="ＭＳ Ｐゴシック" charset="-128"/>
              </a:endParaRPr>
            </a:p>
          </p:txBody>
        </p:sp>
        <p:sp>
          <p:nvSpPr>
            <p:cNvPr id="304439" name="Rectangle 311"/>
            <p:cNvSpPr>
              <a:spLocks noChangeArrowheads="1"/>
            </p:cNvSpPr>
            <p:nvPr/>
          </p:nvSpPr>
          <p:spPr bwMode="auto">
            <a:xfrm>
              <a:off x="3225" y="327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11</a:t>
              </a:r>
              <a:endParaRPr lang="en-US" altLang="en-US">
                <a:ea typeface="ＭＳ Ｐゴシック" charset="-128"/>
              </a:endParaRPr>
            </a:p>
          </p:txBody>
        </p:sp>
        <p:sp>
          <p:nvSpPr>
            <p:cNvPr id="304440" name="Rectangle 312"/>
            <p:cNvSpPr>
              <a:spLocks noChangeArrowheads="1"/>
            </p:cNvSpPr>
            <p:nvPr/>
          </p:nvSpPr>
          <p:spPr bwMode="auto">
            <a:xfrm>
              <a:off x="3421" y="327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9</a:t>
              </a:r>
              <a:endParaRPr lang="en-US" altLang="en-US">
                <a:ea typeface="ＭＳ Ｐゴシック" charset="-128"/>
              </a:endParaRPr>
            </a:p>
          </p:txBody>
        </p:sp>
        <p:sp>
          <p:nvSpPr>
            <p:cNvPr id="304441" name="Rectangle 313"/>
            <p:cNvSpPr>
              <a:spLocks noChangeArrowheads="1"/>
            </p:cNvSpPr>
            <p:nvPr/>
          </p:nvSpPr>
          <p:spPr bwMode="auto">
            <a:xfrm>
              <a:off x="3558" y="327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14</a:t>
              </a:r>
              <a:endParaRPr lang="en-US" altLang="en-US">
                <a:ea typeface="ＭＳ Ｐゴシック" charset="-128"/>
              </a:endParaRPr>
            </a:p>
          </p:txBody>
        </p:sp>
        <p:sp>
          <p:nvSpPr>
            <p:cNvPr id="304442" name="Rectangle 314"/>
            <p:cNvSpPr>
              <a:spLocks noChangeArrowheads="1"/>
            </p:cNvSpPr>
            <p:nvPr/>
          </p:nvSpPr>
          <p:spPr bwMode="auto">
            <a:xfrm>
              <a:off x="3754" y="327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8</a:t>
              </a:r>
              <a:endParaRPr lang="en-US" altLang="en-US">
                <a:ea typeface="ＭＳ Ｐゴシック" charset="-128"/>
              </a:endParaRPr>
            </a:p>
          </p:txBody>
        </p:sp>
        <p:sp>
          <p:nvSpPr>
            <p:cNvPr id="304443" name="Rectangle 315"/>
            <p:cNvSpPr>
              <a:spLocks noChangeArrowheads="1"/>
            </p:cNvSpPr>
            <p:nvPr/>
          </p:nvSpPr>
          <p:spPr bwMode="auto">
            <a:xfrm>
              <a:off x="3892" y="327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13</a:t>
              </a:r>
              <a:endParaRPr lang="en-US" altLang="en-US">
                <a:ea typeface="ＭＳ Ｐゴシック" charset="-128"/>
              </a:endParaRPr>
            </a:p>
          </p:txBody>
        </p:sp>
        <p:sp>
          <p:nvSpPr>
            <p:cNvPr id="304444" name="Rectangle 316"/>
            <p:cNvSpPr>
              <a:spLocks noChangeArrowheads="1"/>
            </p:cNvSpPr>
            <p:nvPr/>
          </p:nvSpPr>
          <p:spPr bwMode="auto">
            <a:xfrm>
              <a:off x="4058" y="3275"/>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15</a:t>
              </a:r>
              <a:endParaRPr lang="en-US" altLang="en-US">
                <a:ea typeface="ＭＳ Ｐゴシック" charset="-128"/>
              </a:endParaRPr>
            </a:p>
          </p:txBody>
        </p:sp>
        <p:sp>
          <p:nvSpPr>
            <p:cNvPr id="304445" name="Freeform 317"/>
            <p:cNvSpPr>
              <a:spLocks/>
            </p:cNvSpPr>
            <p:nvPr/>
          </p:nvSpPr>
          <p:spPr bwMode="auto">
            <a:xfrm>
              <a:off x="634" y="3457"/>
              <a:ext cx="3567" cy="1"/>
            </a:xfrm>
            <a:custGeom>
              <a:avLst/>
              <a:gdLst>
                <a:gd name="T0" fmla="*/ 0 w 3567"/>
                <a:gd name="T1" fmla="*/ 0 h 1"/>
                <a:gd name="T2" fmla="*/ 3567 w 3567"/>
                <a:gd name="T3" fmla="*/ 0 h 1"/>
                <a:gd name="T4" fmla="*/ 0 w 3567"/>
                <a:gd name="T5" fmla="*/ 0 h 1"/>
                <a:gd name="T6" fmla="*/ 0 60000 65536"/>
                <a:gd name="T7" fmla="*/ 0 60000 65536"/>
                <a:gd name="T8" fmla="*/ 0 60000 65536"/>
                <a:gd name="T9" fmla="*/ 0 w 3567"/>
                <a:gd name="T10" fmla="*/ 0 h 1"/>
                <a:gd name="T11" fmla="*/ 3567 w 3567"/>
                <a:gd name="T12" fmla="*/ 1 h 1"/>
              </a:gdLst>
              <a:ahLst/>
              <a:cxnLst>
                <a:cxn ang="T6">
                  <a:pos x="T0" y="T1"/>
                </a:cxn>
                <a:cxn ang="T7">
                  <a:pos x="T2" y="T3"/>
                </a:cxn>
                <a:cxn ang="T8">
                  <a:pos x="T4" y="T5"/>
                </a:cxn>
              </a:cxnLst>
              <a:rect l="T9" t="T10" r="T11" b="T12"/>
              <a:pathLst>
                <a:path w="3567" h="1">
                  <a:moveTo>
                    <a:pt x="0" y="0"/>
                  </a:moveTo>
                  <a:lnTo>
                    <a:pt x="3567" y="0"/>
                  </a:lnTo>
                  <a:lnTo>
                    <a:pt x="0"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446" name="Freeform 318"/>
            <p:cNvSpPr>
              <a:spLocks/>
            </p:cNvSpPr>
            <p:nvPr/>
          </p:nvSpPr>
          <p:spPr bwMode="auto">
            <a:xfrm>
              <a:off x="673" y="3585"/>
              <a:ext cx="265" cy="1"/>
            </a:xfrm>
            <a:custGeom>
              <a:avLst/>
              <a:gdLst>
                <a:gd name="T0" fmla="*/ 0 w 265"/>
                <a:gd name="T1" fmla="*/ 0 h 1"/>
                <a:gd name="T2" fmla="*/ 265 w 265"/>
                <a:gd name="T3" fmla="*/ 0 h 1"/>
                <a:gd name="T4" fmla="*/ 0 w 265"/>
                <a:gd name="T5" fmla="*/ 0 h 1"/>
                <a:gd name="T6" fmla="*/ 0 60000 65536"/>
                <a:gd name="T7" fmla="*/ 0 60000 65536"/>
                <a:gd name="T8" fmla="*/ 0 60000 65536"/>
                <a:gd name="T9" fmla="*/ 0 w 265"/>
                <a:gd name="T10" fmla="*/ 0 h 1"/>
                <a:gd name="T11" fmla="*/ 265 w 265"/>
                <a:gd name="T12" fmla="*/ 1 h 1"/>
              </a:gdLst>
              <a:ahLst/>
              <a:cxnLst>
                <a:cxn ang="T6">
                  <a:pos x="T0" y="T1"/>
                </a:cxn>
                <a:cxn ang="T7">
                  <a:pos x="T2" y="T3"/>
                </a:cxn>
                <a:cxn ang="T8">
                  <a:pos x="T4" y="T5"/>
                </a:cxn>
              </a:cxnLst>
              <a:rect l="T9" t="T10" r="T11" b="T12"/>
              <a:pathLst>
                <a:path w="265" h="1">
                  <a:moveTo>
                    <a:pt x="0" y="0"/>
                  </a:moveTo>
                  <a:lnTo>
                    <a:pt x="265" y="0"/>
                  </a:lnTo>
                  <a:lnTo>
                    <a:pt x="0"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447" name="Line 319"/>
            <p:cNvSpPr>
              <a:spLocks noChangeShapeType="1"/>
            </p:cNvSpPr>
            <p:nvPr/>
          </p:nvSpPr>
          <p:spPr bwMode="auto">
            <a:xfrm flipH="1">
              <a:off x="634" y="3457"/>
              <a:ext cx="356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48" name="Line 320"/>
            <p:cNvSpPr>
              <a:spLocks noChangeShapeType="1"/>
            </p:cNvSpPr>
            <p:nvPr/>
          </p:nvSpPr>
          <p:spPr bwMode="auto">
            <a:xfrm flipH="1">
              <a:off x="673" y="3585"/>
              <a:ext cx="265" cy="1"/>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49" name="Freeform 321"/>
            <p:cNvSpPr>
              <a:spLocks/>
            </p:cNvSpPr>
            <p:nvPr/>
          </p:nvSpPr>
          <p:spPr bwMode="auto">
            <a:xfrm>
              <a:off x="771" y="3555"/>
              <a:ext cx="59" cy="59"/>
            </a:xfrm>
            <a:custGeom>
              <a:avLst/>
              <a:gdLst>
                <a:gd name="T0" fmla="*/ 29 w 59"/>
                <a:gd name="T1" fmla="*/ 0 h 59"/>
                <a:gd name="T2" fmla="*/ 59 w 59"/>
                <a:gd name="T3" fmla="*/ 59 h 59"/>
                <a:gd name="T4" fmla="*/ 0 w 59"/>
                <a:gd name="T5" fmla="*/ 59 h 59"/>
                <a:gd name="T6" fmla="*/ 29 w 59"/>
                <a:gd name="T7" fmla="*/ 0 h 59"/>
                <a:gd name="T8" fmla="*/ 29 w 59"/>
                <a:gd name="T9" fmla="*/ 0 h 59"/>
                <a:gd name="T10" fmla="*/ 0 60000 65536"/>
                <a:gd name="T11" fmla="*/ 0 60000 65536"/>
                <a:gd name="T12" fmla="*/ 0 60000 65536"/>
                <a:gd name="T13" fmla="*/ 0 60000 65536"/>
                <a:gd name="T14" fmla="*/ 0 60000 65536"/>
                <a:gd name="T15" fmla="*/ 0 w 59"/>
                <a:gd name="T16" fmla="*/ 0 h 59"/>
                <a:gd name="T17" fmla="*/ 59 w 59"/>
                <a:gd name="T18" fmla="*/ 59 h 59"/>
              </a:gdLst>
              <a:ahLst/>
              <a:cxnLst>
                <a:cxn ang="T10">
                  <a:pos x="T0" y="T1"/>
                </a:cxn>
                <a:cxn ang="T11">
                  <a:pos x="T2" y="T3"/>
                </a:cxn>
                <a:cxn ang="T12">
                  <a:pos x="T4" y="T5"/>
                </a:cxn>
                <a:cxn ang="T13">
                  <a:pos x="T6" y="T7"/>
                </a:cxn>
                <a:cxn ang="T14">
                  <a:pos x="T8" y="T9"/>
                </a:cxn>
              </a:cxnLst>
              <a:rect l="T15" t="T16" r="T17" b="T18"/>
              <a:pathLst>
                <a:path w="59" h="59">
                  <a:moveTo>
                    <a:pt x="29" y="0"/>
                  </a:moveTo>
                  <a:lnTo>
                    <a:pt x="59" y="59"/>
                  </a:lnTo>
                  <a:lnTo>
                    <a:pt x="0" y="59"/>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450" name="Rectangle 322"/>
            <p:cNvSpPr>
              <a:spLocks noChangeArrowheads="1"/>
            </p:cNvSpPr>
            <p:nvPr/>
          </p:nvSpPr>
          <p:spPr bwMode="auto">
            <a:xfrm>
              <a:off x="971" y="3500"/>
              <a:ext cx="4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Phase II</a:t>
              </a:r>
              <a:endParaRPr lang="en-US" altLang="en-US">
                <a:ea typeface="ＭＳ Ｐゴシック" charset="-128"/>
              </a:endParaRPr>
            </a:p>
          </p:txBody>
        </p:sp>
        <p:sp>
          <p:nvSpPr>
            <p:cNvPr id="304451" name="Rectangle 323"/>
            <p:cNvSpPr>
              <a:spLocks noChangeArrowheads="1"/>
            </p:cNvSpPr>
            <p:nvPr/>
          </p:nvSpPr>
          <p:spPr bwMode="auto">
            <a:xfrm>
              <a:off x="1559"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17</a:t>
              </a:r>
              <a:endParaRPr lang="en-US" altLang="en-US">
                <a:ea typeface="ＭＳ Ｐゴシック" charset="-128"/>
              </a:endParaRPr>
            </a:p>
          </p:txBody>
        </p:sp>
        <p:sp>
          <p:nvSpPr>
            <p:cNvPr id="304452" name="Rectangle 324"/>
            <p:cNvSpPr>
              <a:spLocks noChangeArrowheads="1"/>
            </p:cNvSpPr>
            <p:nvPr/>
          </p:nvSpPr>
          <p:spPr bwMode="auto">
            <a:xfrm>
              <a:off x="1755" y="3491"/>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5</a:t>
              </a:r>
              <a:endParaRPr lang="en-US" altLang="en-US">
                <a:ea typeface="ＭＳ Ｐゴシック" charset="-128"/>
              </a:endParaRPr>
            </a:p>
          </p:txBody>
        </p:sp>
        <p:sp>
          <p:nvSpPr>
            <p:cNvPr id="304453" name="Rectangle 325"/>
            <p:cNvSpPr>
              <a:spLocks noChangeArrowheads="1"/>
            </p:cNvSpPr>
            <p:nvPr/>
          </p:nvSpPr>
          <p:spPr bwMode="auto">
            <a:xfrm>
              <a:off x="1892"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17</a:t>
              </a:r>
              <a:endParaRPr lang="en-US" altLang="en-US">
                <a:ea typeface="ＭＳ Ｐゴシック" charset="-128"/>
              </a:endParaRPr>
            </a:p>
          </p:txBody>
        </p:sp>
        <p:sp>
          <p:nvSpPr>
            <p:cNvPr id="304454" name="Rectangle 326"/>
            <p:cNvSpPr>
              <a:spLocks noChangeArrowheads="1"/>
            </p:cNvSpPr>
            <p:nvPr/>
          </p:nvSpPr>
          <p:spPr bwMode="auto">
            <a:xfrm>
              <a:off x="2059"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19</a:t>
              </a:r>
              <a:endParaRPr lang="en-US" altLang="en-US">
                <a:ea typeface="ＭＳ Ｐゴシック" charset="-128"/>
              </a:endParaRPr>
            </a:p>
          </p:txBody>
        </p:sp>
        <p:sp>
          <p:nvSpPr>
            <p:cNvPr id="304455" name="Rectangle 327"/>
            <p:cNvSpPr>
              <a:spLocks noChangeArrowheads="1"/>
            </p:cNvSpPr>
            <p:nvPr/>
          </p:nvSpPr>
          <p:spPr bwMode="auto">
            <a:xfrm>
              <a:off x="2226"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19</a:t>
              </a:r>
              <a:endParaRPr lang="en-US" altLang="en-US">
                <a:ea typeface="ＭＳ Ｐゴシック" charset="-128"/>
              </a:endParaRPr>
            </a:p>
          </p:txBody>
        </p:sp>
        <p:sp>
          <p:nvSpPr>
            <p:cNvPr id="304456" name="Rectangle 328"/>
            <p:cNvSpPr>
              <a:spLocks noChangeArrowheads="1"/>
            </p:cNvSpPr>
            <p:nvPr/>
          </p:nvSpPr>
          <p:spPr bwMode="auto">
            <a:xfrm>
              <a:off x="2392"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20</a:t>
              </a:r>
              <a:endParaRPr lang="en-US" altLang="en-US">
                <a:ea typeface="ＭＳ Ｐゴシック" charset="-128"/>
              </a:endParaRPr>
            </a:p>
          </p:txBody>
        </p:sp>
        <p:sp>
          <p:nvSpPr>
            <p:cNvPr id="304457" name="Rectangle 329"/>
            <p:cNvSpPr>
              <a:spLocks noChangeArrowheads="1"/>
            </p:cNvSpPr>
            <p:nvPr/>
          </p:nvSpPr>
          <p:spPr bwMode="auto">
            <a:xfrm>
              <a:off x="2559"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23</a:t>
              </a:r>
              <a:endParaRPr lang="en-US" altLang="en-US">
                <a:ea typeface="ＭＳ Ｐゴシック" charset="-128"/>
              </a:endParaRPr>
            </a:p>
          </p:txBody>
        </p:sp>
        <p:sp>
          <p:nvSpPr>
            <p:cNvPr id="304458" name="Rectangle 330"/>
            <p:cNvSpPr>
              <a:spLocks noChangeArrowheads="1"/>
            </p:cNvSpPr>
            <p:nvPr/>
          </p:nvSpPr>
          <p:spPr bwMode="auto">
            <a:xfrm>
              <a:off x="2725"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20</a:t>
              </a:r>
              <a:endParaRPr lang="en-US" altLang="en-US">
                <a:ea typeface="ＭＳ Ｐゴシック" charset="-128"/>
              </a:endParaRPr>
            </a:p>
          </p:txBody>
        </p:sp>
        <p:sp>
          <p:nvSpPr>
            <p:cNvPr id="304459" name="Rectangle 331"/>
            <p:cNvSpPr>
              <a:spLocks noChangeArrowheads="1"/>
            </p:cNvSpPr>
            <p:nvPr/>
          </p:nvSpPr>
          <p:spPr bwMode="auto">
            <a:xfrm>
              <a:off x="2892"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26</a:t>
              </a:r>
              <a:endParaRPr lang="en-US" altLang="en-US">
                <a:ea typeface="ＭＳ Ｐゴシック" charset="-128"/>
              </a:endParaRPr>
            </a:p>
          </p:txBody>
        </p:sp>
        <p:sp>
          <p:nvSpPr>
            <p:cNvPr id="304460" name="Rectangle 332"/>
            <p:cNvSpPr>
              <a:spLocks noChangeArrowheads="1"/>
            </p:cNvSpPr>
            <p:nvPr/>
          </p:nvSpPr>
          <p:spPr bwMode="auto">
            <a:xfrm>
              <a:off x="3059"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23</a:t>
              </a:r>
              <a:endParaRPr lang="en-US" altLang="en-US">
                <a:ea typeface="ＭＳ Ｐゴシック" charset="-128"/>
              </a:endParaRPr>
            </a:p>
          </p:txBody>
        </p:sp>
        <p:sp>
          <p:nvSpPr>
            <p:cNvPr id="304461" name="Rectangle 333"/>
            <p:cNvSpPr>
              <a:spLocks noChangeArrowheads="1"/>
            </p:cNvSpPr>
            <p:nvPr/>
          </p:nvSpPr>
          <p:spPr bwMode="auto">
            <a:xfrm>
              <a:off x="3225"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12</a:t>
              </a:r>
              <a:endParaRPr lang="en-US" altLang="en-US">
                <a:ea typeface="ＭＳ Ｐゴシック" charset="-128"/>
              </a:endParaRPr>
            </a:p>
          </p:txBody>
        </p:sp>
        <p:sp>
          <p:nvSpPr>
            <p:cNvPr id="304462" name="Rectangle 334"/>
            <p:cNvSpPr>
              <a:spLocks noChangeArrowheads="1"/>
            </p:cNvSpPr>
            <p:nvPr/>
          </p:nvSpPr>
          <p:spPr bwMode="auto">
            <a:xfrm>
              <a:off x="3392"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13</a:t>
              </a:r>
              <a:endParaRPr lang="en-US" altLang="en-US">
                <a:ea typeface="ＭＳ Ｐゴシック" charset="-128"/>
              </a:endParaRPr>
            </a:p>
          </p:txBody>
        </p:sp>
        <p:sp>
          <p:nvSpPr>
            <p:cNvPr id="304463" name="Rectangle 335"/>
            <p:cNvSpPr>
              <a:spLocks noChangeArrowheads="1"/>
            </p:cNvSpPr>
            <p:nvPr/>
          </p:nvSpPr>
          <p:spPr bwMode="auto">
            <a:xfrm>
              <a:off x="3558"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17</a:t>
              </a:r>
              <a:endParaRPr lang="en-US" altLang="en-US">
                <a:ea typeface="ＭＳ Ｐゴシック" charset="-128"/>
              </a:endParaRPr>
            </a:p>
          </p:txBody>
        </p:sp>
        <p:sp>
          <p:nvSpPr>
            <p:cNvPr id="304464" name="Rectangle 336"/>
            <p:cNvSpPr>
              <a:spLocks noChangeArrowheads="1"/>
            </p:cNvSpPr>
            <p:nvPr/>
          </p:nvSpPr>
          <p:spPr bwMode="auto">
            <a:xfrm>
              <a:off x="3725"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16</a:t>
              </a:r>
              <a:endParaRPr lang="en-US" altLang="en-US">
                <a:ea typeface="ＭＳ Ｐゴシック" charset="-128"/>
              </a:endParaRPr>
            </a:p>
          </p:txBody>
        </p:sp>
        <p:sp>
          <p:nvSpPr>
            <p:cNvPr id="304465" name="Rectangle 337"/>
            <p:cNvSpPr>
              <a:spLocks noChangeArrowheads="1"/>
            </p:cNvSpPr>
            <p:nvPr/>
          </p:nvSpPr>
          <p:spPr bwMode="auto">
            <a:xfrm>
              <a:off x="3892"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28</a:t>
              </a:r>
              <a:endParaRPr lang="en-US" altLang="en-US">
                <a:ea typeface="ＭＳ Ｐゴシック" charset="-128"/>
              </a:endParaRPr>
            </a:p>
          </p:txBody>
        </p:sp>
        <p:sp>
          <p:nvSpPr>
            <p:cNvPr id="304466" name="Rectangle 338"/>
            <p:cNvSpPr>
              <a:spLocks noChangeArrowheads="1"/>
            </p:cNvSpPr>
            <p:nvPr/>
          </p:nvSpPr>
          <p:spPr bwMode="auto">
            <a:xfrm>
              <a:off x="4058" y="3491"/>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19</a:t>
              </a:r>
              <a:endParaRPr lang="en-US" altLang="en-US">
                <a:ea typeface="ＭＳ Ｐゴシック" charset="-128"/>
              </a:endParaRPr>
            </a:p>
          </p:txBody>
        </p:sp>
        <p:sp>
          <p:nvSpPr>
            <p:cNvPr id="304467" name="Freeform 339"/>
            <p:cNvSpPr>
              <a:spLocks/>
            </p:cNvSpPr>
            <p:nvPr/>
          </p:nvSpPr>
          <p:spPr bwMode="auto">
            <a:xfrm>
              <a:off x="634" y="3673"/>
              <a:ext cx="3567" cy="1"/>
            </a:xfrm>
            <a:custGeom>
              <a:avLst/>
              <a:gdLst>
                <a:gd name="T0" fmla="*/ 0 w 3567"/>
                <a:gd name="T1" fmla="*/ 0 h 1"/>
                <a:gd name="T2" fmla="*/ 3567 w 3567"/>
                <a:gd name="T3" fmla="*/ 0 h 1"/>
                <a:gd name="T4" fmla="*/ 0 w 3567"/>
                <a:gd name="T5" fmla="*/ 0 h 1"/>
                <a:gd name="T6" fmla="*/ 0 60000 65536"/>
                <a:gd name="T7" fmla="*/ 0 60000 65536"/>
                <a:gd name="T8" fmla="*/ 0 60000 65536"/>
                <a:gd name="T9" fmla="*/ 0 w 3567"/>
                <a:gd name="T10" fmla="*/ 0 h 1"/>
                <a:gd name="T11" fmla="*/ 3567 w 3567"/>
                <a:gd name="T12" fmla="*/ 1 h 1"/>
              </a:gdLst>
              <a:ahLst/>
              <a:cxnLst>
                <a:cxn ang="T6">
                  <a:pos x="T0" y="T1"/>
                </a:cxn>
                <a:cxn ang="T7">
                  <a:pos x="T2" y="T3"/>
                </a:cxn>
                <a:cxn ang="T8">
                  <a:pos x="T4" y="T5"/>
                </a:cxn>
              </a:cxnLst>
              <a:rect l="T9" t="T10" r="T11" b="T12"/>
              <a:pathLst>
                <a:path w="3567" h="1">
                  <a:moveTo>
                    <a:pt x="0" y="0"/>
                  </a:moveTo>
                  <a:lnTo>
                    <a:pt x="3567" y="0"/>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468" name="Freeform 340"/>
            <p:cNvSpPr>
              <a:spLocks/>
            </p:cNvSpPr>
            <p:nvPr/>
          </p:nvSpPr>
          <p:spPr bwMode="auto">
            <a:xfrm>
              <a:off x="673" y="3800"/>
              <a:ext cx="265" cy="1"/>
            </a:xfrm>
            <a:custGeom>
              <a:avLst/>
              <a:gdLst>
                <a:gd name="T0" fmla="*/ 0 w 265"/>
                <a:gd name="T1" fmla="*/ 0 h 1"/>
                <a:gd name="T2" fmla="*/ 265 w 265"/>
                <a:gd name="T3" fmla="*/ 0 h 1"/>
                <a:gd name="T4" fmla="*/ 0 w 265"/>
                <a:gd name="T5" fmla="*/ 0 h 1"/>
                <a:gd name="T6" fmla="*/ 0 60000 65536"/>
                <a:gd name="T7" fmla="*/ 0 60000 65536"/>
                <a:gd name="T8" fmla="*/ 0 60000 65536"/>
                <a:gd name="T9" fmla="*/ 0 w 265"/>
                <a:gd name="T10" fmla="*/ 0 h 1"/>
                <a:gd name="T11" fmla="*/ 265 w 265"/>
                <a:gd name="T12" fmla="*/ 1 h 1"/>
              </a:gdLst>
              <a:ahLst/>
              <a:cxnLst>
                <a:cxn ang="T6">
                  <a:pos x="T0" y="T1"/>
                </a:cxn>
                <a:cxn ang="T7">
                  <a:pos x="T2" y="T3"/>
                </a:cxn>
                <a:cxn ang="T8">
                  <a:pos x="T4" y="T5"/>
                </a:cxn>
              </a:cxnLst>
              <a:rect l="T9" t="T10" r="T11" b="T12"/>
              <a:pathLst>
                <a:path w="265" h="1">
                  <a:moveTo>
                    <a:pt x="0" y="0"/>
                  </a:moveTo>
                  <a:lnTo>
                    <a:pt x="265" y="0"/>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469" name="Line 341"/>
            <p:cNvSpPr>
              <a:spLocks noChangeShapeType="1"/>
            </p:cNvSpPr>
            <p:nvPr/>
          </p:nvSpPr>
          <p:spPr bwMode="auto">
            <a:xfrm flipH="1">
              <a:off x="634" y="3673"/>
              <a:ext cx="3567"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70" name="Line 342"/>
            <p:cNvSpPr>
              <a:spLocks noChangeShapeType="1"/>
            </p:cNvSpPr>
            <p:nvPr/>
          </p:nvSpPr>
          <p:spPr bwMode="auto">
            <a:xfrm flipH="1">
              <a:off x="673" y="3800"/>
              <a:ext cx="265" cy="1"/>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71" name="Line 343"/>
            <p:cNvSpPr>
              <a:spLocks noChangeShapeType="1"/>
            </p:cNvSpPr>
            <p:nvPr/>
          </p:nvSpPr>
          <p:spPr bwMode="auto">
            <a:xfrm>
              <a:off x="771" y="3771"/>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72" name="Line 344"/>
            <p:cNvSpPr>
              <a:spLocks noChangeShapeType="1"/>
            </p:cNvSpPr>
            <p:nvPr/>
          </p:nvSpPr>
          <p:spPr bwMode="auto">
            <a:xfrm flipH="1" flipV="1">
              <a:off x="800" y="3800"/>
              <a:ext cx="30"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73" name="Line 345"/>
            <p:cNvSpPr>
              <a:spLocks noChangeShapeType="1"/>
            </p:cNvSpPr>
            <p:nvPr/>
          </p:nvSpPr>
          <p:spPr bwMode="auto">
            <a:xfrm flipV="1">
              <a:off x="771" y="3800"/>
              <a:ext cx="29" cy="30"/>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74" name="Line 346"/>
            <p:cNvSpPr>
              <a:spLocks noChangeShapeType="1"/>
            </p:cNvSpPr>
            <p:nvPr/>
          </p:nvSpPr>
          <p:spPr bwMode="auto">
            <a:xfrm flipH="1">
              <a:off x="800" y="3771"/>
              <a:ext cx="30"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75" name="Rectangle 347"/>
            <p:cNvSpPr>
              <a:spLocks noChangeArrowheads="1"/>
            </p:cNvSpPr>
            <p:nvPr/>
          </p:nvSpPr>
          <p:spPr bwMode="auto">
            <a:xfrm>
              <a:off x="971" y="3716"/>
              <a:ext cx="50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Phase III</a:t>
              </a:r>
              <a:endParaRPr lang="en-US" altLang="en-US">
                <a:ea typeface="ＭＳ Ｐゴシック" charset="-128"/>
              </a:endParaRPr>
            </a:p>
          </p:txBody>
        </p:sp>
        <p:sp>
          <p:nvSpPr>
            <p:cNvPr id="304476" name="Rectangle 348"/>
            <p:cNvSpPr>
              <a:spLocks noChangeArrowheads="1"/>
            </p:cNvSpPr>
            <p:nvPr/>
          </p:nvSpPr>
          <p:spPr bwMode="auto">
            <a:xfrm>
              <a:off x="1559"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26</a:t>
              </a:r>
              <a:endParaRPr lang="en-US" altLang="en-US">
                <a:ea typeface="ＭＳ Ｐゴシック" charset="-128"/>
              </a:endParaRPr>
            </a:p>
          </p:txBody>
        </p:sp>
        <p:sp>
          <p:nvSpPr>
            <p:cNvPr id="304477" name="Rectangle 349"/>
            <p:cNvSpPr>
              <a:spLocks noChangeArrowheads="1"/>
            </p:cNvSpPr>
            <p:nvPr/>
          </p:nvSpPr>
          <p:spPr bwMode="auto">
            <a:xfrm>
              <a:off x="1726"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23</a:t>
              </a:r>
              <a:endParaRPr lang="en-US" altLang="en-US">
                <a:ea typeface="ＭＳ Ｐゴシック" charset="-128"/>
              </a:endParaRPr>
            </a:p>
          </p:txBody>
        </p:sp>
        <p:sp>
          <p:nvSpPr>
            <p:cNvPr id="304478" name="Rectangle 350"/>
            <p:cNvSpPr>
              <a:spLocks noChangeArrowheads="1"/>
            </p:cNvSpPr>
            <p:nvPr/>
          </p:nvSpPr>
          <p:spPr bwMode="auto">
            <a:xfrm>
              <a:off x="1892"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33</a:t>
              </a:r>
              <a:endParaRPr lang="en-US" altLang="en-US">
                <a:ea typeface="ＭＳ Ｐゴシック" charset="-128"/>
              </a:endParaRPr>
            </a:p>
          </p:txBody>
        </p:sp>
        <p:sp>
          <p:nvSpPr>
            <p:cNvPr id="304479" name="Rectangle 351"/>
            <p:cNvSpPr>
              <a:spLocks noChangeArrowheads="1"/>
            </p:cNvSpPr>
            <p:nvPr/>
          </p:nvSpPr>
          <p:spPr bwMode="auto">
            <a:xfrm>
              <a:off x="2059"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26</a:t>
              </a:r>
              <a:endParaRPr lang="en-US" altLang="en-US">
                <a:ea typeface="ＭＳ Ｐゴシック" charset="-128"/>
              </a:endParaRPr>
            </a:p>
          </p:txBody>
        </p:sp>
        <p:sp>
          <p:nvSpPr>
            <p:cNvPr id="304480" name="Rectangle 352"/>
            <p:cNvSpPr>
              <a:spLocks noChangeArrowheads="1"/>
            </p:cNvSpPr>
            <p:nvPr/>
          </p:nvSpPr>
          <p:spPr bwMode="auto">
            <a:xfrm>
              <a:off x="2226"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25</a:t>
              </a:r>
              <a:endParaRPr lang="en-US" altLang="en-US">
                <a:ea typeface="ＭＳ Ｐゴシック" charset="-128"/>
              </a:endParaRPr>
            </a:p>
          </p:txBody>
        </p:sp>
        <p:sp>
          <p:nvSpPr>
            <p:cNvPr id="304481" name="Rectangle 353"/>
            <p:cNvSpPr>
              <a:spLocks noChangeArrowheads="1"/>
            </p:cNvSpPr>
            <p:nvPr/>
          </p:nvSpPr>
          <p:spPr bwMode="auto">
            <a:xfrm>
              <a:off x="2392"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30</a:t>
              </a:r>
              <a:endParaRPr lang="en-US" altLang="en-US">
                <a:ea typeface="ＭＳ Ｐゴシック" charset="-128"/>
              </a:endParaRPr>
            </a:p>
          </p:txBody>
        </p:sp>
        <p:sp>
          <p:nvSpPr>
            <p:cNvPr id="304482" name="Rectangle 354"/>
            <p:cNvSpPr>
              <a:spLocks noChangeArrowheads="1"/>
            </p:cNvSpPr>
            <p:nvPr/>
          </p:nvSpPr>
          <p:spPr bwMode="auto">
            <a:xfrm>
              <a:off x="2559"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30</a:t>
              </a:r>
              <a:endParaRPr lang="en-US" altLang="en-US">
                <a:ea typeface="ＭＳ Ｐゴシック" charset="-128"/>
              </a:endParaRPr>
            </a:p>
          </p:txBody>
        </p:sp>
        <p:sp>
          <p:nvSpPr>
            <p:cNvPr id="304483" name="Rectangle 355"/>
            <p:cNvSpPr>
              <a:spLocks noChangeArrowheads="1"/>
            </p:cNvSpPr>
            <p:nvPr/>
          </p:nvSpPr>
          <p:spPr bwMode="auto">
            <a:xfrm>
              <a:off x="2725"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30</a:t>
              </a:r>
              <a:endParaRPr lang="en-US" altLang="en-US">
                <a:ea typeface="ＭＳ Ｐゴシック" charset="-128"/>
              </a:endParaRPr>
            </a:p>
          </p:txBody>
        </p:sp>
        <p:sp>
          <p:nvSpPr>
            <p:cNvPr id="304484" name="Rectangle 356"/>
            <p:cNvSpPr>
              <a:spLocks noChangeArrowheads="1"/>
            </p:cNvSpPr>
            <p:nvPr/>
          </p:nvSpPr>
          <p:spPr bwMode="auto">
            <a:xfrm>
              <a:off x="2892"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37</a:t>
              </a:r>
              <a:endParaRPr lang="en-US" altLang="en-US">
                <a:ea typeface="ＭＳ Ｐゴシック" charset="-128"/>
              </a:endParaRPr>
            </a:p>
          </p:txBody>
        </p:sp>
        <p:sp>
          <p:nvSpPr>
            <p:cNvPr id="304485" name="Rectangle 357"/>
            <p:cNvSpPr>
              <a:spLocks noChangeArrowheads="1"/>
            </p:cNvSpPr>
            <p:nvPr/>
          </p:nvSpPr>
          <p:spPr bwMode="auto">
            <a:xfrm>
              <a:off x="3059"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26</a:t>
              </a:r>
              <a:endParaRPr lang="en-US" altLang="en-US">
                <a:ea typeface="ＭＳ Ｐゴシック" charset="-128"/>
              </a:endParaRPr>
            </a:p>
          </p:txBody>
        </p:sp>
        <p:sp>
          <p:nvSpPr>
            <p:cNvPr id="304486" name="Rectangle 358"/>
            <p:cNvSpPr>
              <a:spLocks noChangeArrowheads="1"/>
            </p:cNvSpPr>
            <p:nvPr/>
          </p:nvSpPr>
          <p:spPr bwMode="auto">
            <a:xfrm>
              <a:off x="3225"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36</a:t>
              </a:r>
              <a:endParaRPr lang="en-US" altLang="en-US">
                <a:ea typeface="ＭＳ Ｐゴシック" charset="-128"/>
              </a:endParaRPr>
            </a:p>
          </p:txBody>
        </p:sp>
        <p:sp>
          <p:nvSpPr>
            <p:cNvPr id="304487" name="Rectangle 359"/>
            <p:cNvSpPr>
              <a:spLocks noChangeArrowheads="1"/>
            </p:cNvSpPr>
            <p:nvPr/>
          </p:nvSpPr>
          <p:spPr bwMode="auto">
            <a:xfrm>
              <a:off x="3392"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25</a:t>
              </a:r>
              <a:endParaRPr lang="en-US" altLang="en-US">
                <a:ea typeface="ＭＳ Ｐゴシック" charset="-128"/>
              </a:endParaRPr>
            </a:p>
          </p:txBody>
        </p:sp>
        <p:sp>
          <p:nvSpPr>
            <p:cNvPr id="304488" name="Rectangle 360"/>
            <p:cNvSpPr>
              <a:spLocks noChangeArrowheads="1"/>
            </p:cNvSpPr>
            <p:nvPr/>
          </p:nvSpPr>
          <p:spPr bwMode="auto">
            <a:xfrm>
              <a:off x="3558"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30</a:t>
              </a:r>
              <a:endParaRPr lang="en-US" altLang="en-US">
                <a:ea typeface="ＭＳ Ｐゴシック" charset="-128"/>
              </a:endParaRPr>
            </a:p>
          </p:txBody>
        </p:sp>
        <p:sp>
          <p:nvSpPr>
            <p:cNvPr id="304489" name="Rectangle 361"/>
            <p:cNvSpPr>
              <a:spLocks noChangeArrowheads="1"/>
            </p:cNvSpPr>
            <p:nvPr/>
          </p:nvSpPr>
          <p:spPr bwMode="auto">
            <a:xfrm>
              <a:off x="3725"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30</a:t>
              </a:r>
              <a:endParaRPr lang="en-US" altLang="en-US">
                <a:ea typeface="ＭＳ Ｐゴシック" charset="-128"/>
              </a:endParaRPr>
            </a:p>
          </p:txBody>
        </p:sp>
        <p:sp>
          <p:nvSpPr>
            <p:cNvPr id="304490" name="Rectangle 362"/>
            <p:cNvSpPr>
              <a:spLocks noChangeArrowheads="1"/>
            </p:cNvSpPr>
            <p:nvPr/>
          </p:nvSpPr>
          <p:spPr bwMode="auto">
            <a:xfrm>
              <a:off x="3892"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36</a:t>
              </a:r>
              <a:endParaRPr lang="en-US" altLang="en-US">
                <a:ea typeface="ＭＳ Ｐゴシック" charset="-128"/>
              </a:endParaRPr>
            </a:p>
          </p:txBody>
        </p:sp>
        <p:sp>
          <p:nvSpPr>
            <p:cNvPr id="304491" name="Rectangle 363"/>
            <p:cNvSpPr>
              <a:spLocks noChangeArrowheads="1"/>
            </p:cNvSpPr>
            <p:nvPr/>
          </p:nvSpPr>
          <p:spPr bwMode="auto">
            <a:xfrm>
              <a:off x="4058" y="37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23</a:t>
              </a:r>
              <a:endParaRPr lang="en-US" altLang="en-US">
                <a:ea typeface="ＭＳ Ｐゴシック" charset="-128"/>
              </a:endParaRPr>
            </a:p>
          </p:txBody>
        </p:sp>
        <p:sp>
          <p:nvSpPr>
            <p:cNvPr id="304492" name="Rectangle 364"/>
            <p:cNvSpPr>
              <a:spLocks noChangeArrowheads="1"/>
            </p:cNvSpPr>
            <p:nvPr/>
          </p:nvSpPr>
          <p:spPr bwMode="auto">
            <a:xfrm>
              <a:off x="1589" y="273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a:t>
              </a:r>
              <a:endParaRPr lang="en-US" altLang="en-US">
                <a:ea typeface="ＭＳ Ｐゴシック" charset="-128"/>
              </a:endParaRPr>
            </a:p>
          </p:txBody>
        </p:sp>
        <p:sp>
          <p:nvSpPr>
            <p:cNvPr id="304493" name="Rectangle 365"/>
            <p:cNvSpPr>
              <a:spLocks noChangeArrowheads="1"/>
            </p:cNvSpPr>
            <p:nvPr/>
          </p:nvSpPr>
          <p:spPr bwMode="auto">
            <a:xfrm>
              <a:off x="1755" y="273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a:t>
              </a:r>
              <a:endParaRPr lang="en-US" altLang="en-US">
                <a:ea typeface="ＭＳ Ｐゴシック" charset="-128"/>
              </a:endParaRPr>
            </a:p>
          </p:txBody>
        </p:sp>
        <p:sp>
          <p:nvSpPr>
            <p:cNvPr id="304494" name="Rectangle 366"/>
            <p:cNvSpPr>
              <a:spLocks noChangeArrowheads="1"/>
            </p:cNvSpPr>
            <p:nvPr/>
          </p:nvSpPr>
          <p:spPr bwMode="auto">
            <a:xfrm>
              <a:off x="1922" y="273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a:t>
              </a:r>
              <a:endParaRPr lang="en-US" altLang="en-US">
                <a:ea typeface="ＭＳ Ｐゴシック" charset="-128"/>
              </a:endParaRPr>
            </a:p>
          </p:txBody>
        </p:sp>
        <p:sp>
          <p:nvSpPr>
            <p:cNvPr id="304495" name="Rectangle 367"/>
            <p:cNvSpPr>
              <a:spLocks noChangeArrowheads="1"/>
            </p:cNvSpPr>
            <p:nvPr/>
          </p:nvSpPr>
          <p:spPr bwMode="auto">
            <a:xfrm>
              <a:off x="2088" y="273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4</a:t>
              </a:r>
              <a:endParaRPr lang="en-US" altLang="en-US">
                <a:ea typeface="ＭＳ Ｐゴシック" charset="-128"/>
              </a:endParaRPr>
            </a:p>
          </p:txBody>
        </p:sp>
        <p:sp>
          <p:nvSpPr>
            <p:cNvPr id="304496" name="Rectangle 368"/>
            <p:cNvSpPr>
              <a:spLocks noChangeArrowheads="1"/>
            </p:cNvSpPr>
            <p:nvPr/>
          </p:nvSpPr>
          <p:spPr bwMode="auto">
            <a:xfrm>
              <a:off x="2255" y="273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5</a:t>
              </a:r>
              <a:endParaRPr lang="en-US" altLang="en-US">
                <a:ea typeface="ＭＳ Ｐゴシック" charset="-128"/>
              </a:endParaRPr>
            </a:p>
          </p:txBody>
        </p:sp>
        <p:sp>
          <p:nvSpPr>
            <p:cNvPr id="304497" name="Rectangle 369"/>
            <p:cNvSpPr>
              <a:spLocks noChangeArrowheads="1"/>
            </p:cNvSpPr>
            <p:nvPr/>
          </p:nvSpPr>
          <p:spPr bwMode="auto">
            <a:xfrm>
              <a:off x="2422" y="273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6</a:t>
              </a:r>
              <a:endParaRPr lang="en-US" altLang="en-US">
                <a:ea typeface="ＭＳ Ｐゴシック" charset="-128"/>
              </a:endParaRPr>
            </a:p>
          </p:txBody>
        </p:sp>
        <p:sp>
          <p:nvSpPr>
            <p:cNvPr id="304498" name="Rectangle 370"/>
            <p:cNvSpPr>
              <a:spLocks noChangeArrowheads="1"/>
            </p:cNvSpPr>
            <p:nvPr/>
          </p:nvSpPr>
          <p:spPr bwMode="auto">
            <a:xfrm>
              <a:off x="2588" y="273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7</a:t>
              </a:r>
              <a:endParaRPr lang="en-US" altLang="en-US">
                <a:ea typeface="ＭＳ Ｐゴシック" charset="-128"/>
              </a:endParaRPr>
            </a:p>
          </p:txBody>
        </p:sp>
        <p:sp>
          <p:nvSpPr>
            <p:cNvPr id="304499" name="Rectangle 371"/>
            <p:cNvSpPr>
              <a:spLocks noChangeArrowheads="1"/>
            </p:cNvSpPr>
            <p:nvPr/>
          </p:nvSpPr>
          <p:spPr bwMode="auto">
            <a:xfrm>
              <a:off x="2755" y="273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8</a:t>
              </a:r>
              <a:endParaRPr lang="en-US" altLang="en-US">
                <a:ea typeface="ＭＳ Ｐゴシック" charset="-128"/>
              </a:endParaRPr>
            </a:p>
          </p:txBody>
        </p:sp>
        <p:sp>
          <p:nvSpPr>
            <p:cNvPr id="304500" name="Rectangle 372"/>
            <p:cNvSpPr>
              <a:spLocks noChangeArrowheads="1"/>
            </p:cNvSpPr>
            <p:nvPr/>
          </p:nvSpPr>
          <p:spPr bwMode="auto">
            <a:xfrm>
              <a:off x="2921" y="273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9</a:t>
              </a:r>
              <a:endParaRPr lang="en-US" altLang="en-US">
                <a:ea typeface="ＭＳ Ｐゴシック" charset="-128"/>
              </a:endParaRPr>
            </a:p>
          </p:txBody>
        </p:sp>
        <p:sp>
          <p:nvSpPr>
            <p:cNvPr id="304501" name="Rectangle 373"/>
            <p:cNvSpPr>
              <a:spLocks noChangeArrowheads="1"/>
            </p:cNvSpPr>
            <p:nvPr/>
          </p:nvSpPr>
          <p:spPr bwMode="auto">
            <a:xfrm>
              <a:off x="3088" y="265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a:t>
              </a:r>
              <a:endParaRPr lang="en-US" altLang="en-US">
                <a:ea typeface="ＭＳ Ｐゴシック" charset="-128"/>
              </a:endParaRPr>
            </a:p>
          </p:txBody>
        </p:sp>
        <p:sp>
          <p:nvSpPr>
            <p:cNvPr id="304502" name="Rectangle 374"/>
            <p:cNvSpPr>
              <a:spLocks noChangeArrowheads="1"/>
            </p:cNvSpPr>
            <p:nvPr/>
          </p:nvSpPr>
          <p:spPr bwMode="auto">
            <a:xfrm>
              <a:off x="3088" y="282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0</a:t>
              </a:r>
              <a:endParaRPr lang="en-US" altLang="en-US">
                <a:ea typeface="ＭＳ Ｐゴシック" charset="-128"/>
              </a:endParaRPr>
            </a:p>
          </p:txBody>
        </p:sp>
        <p:sp>
          <p:nvSpPr>
            <p:cNvPr id="304503" name="Rectangle 375"/>
            <p:cNvSpPr>
              <a:spLocks noChangeArrowheads="1"/>
            </p:cNvSpPr>
            <p:nvPr/>
          </p:nvSpPr>
          <p:spPr bwMode="auto">
            <a:xfrm>
              <a:off x="3255" y="265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a:t>
              </a:r>
              <a:endParaRPr lang="en-US" altLang="en-US">
                <a:ea typeface="ＭＳ Ｐゴシック" charset="-128"/>
              </a:endParaRPr>
            </a:p>
          </p:txBody>
        </p:sp>
        <p:sp>
          <p:nvSpPr>
            <p:cNvPr id="304504" name="Rectangle 376"/>
            <p:cNvSpPr>
              <a:spLocks noChangeArrowheads="1"/>
            </p:cNvSpPr>
            <p:nvPr/>
          </p:nvSpPr>
          <p:spPr bwMode="auto">
            <a:xfrm>
              <a:off x="3255" y="282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a:t>
              </a:r>
              <a:endParaRPr lang="en-US" altLang="en-US">
                <a:ea typeface="ＭＳ Ｐゴシック" charset="-128"/>
              </a:endParaRPr>
            </a:p>
          </p:txBody>
        </p:sp>
        <p:sp>
          <p:nvSpPr>
            <p:cNvPr id="304505" name="Rectangle 377"/>
            <p:cNvSpPr>
              <a:spLocks noChangeArrowheads="1"/>
            </p:cNvSpPr>
            <p:nvPr/>
          </p:nvSpPr>
          <p:spPr bwMode="auto">
            <a:xfrm>
              <a:off x="3421" y="265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a:t>
              </a:r>
              <a:endParaRPr lang="en-US" altLang="en-US">
                <a:ea typeface="ＭＳ Ｐゴシック" charset="-128"/>
              </a:endParaRPr>
            </a:p>
          </p:txBody>
        </p:sp>
        <p:sp>
          <p:nvSpPr>
            <p:cNvPr id="304506" name="Rectangle 378"/>
            <p:cNvSpPr>
              <a:spLocks noChangeArrowheads="1"/>
            </p:cNvSpPr>
            <p:nvPr/>
          </p:nvSpPr>
          <p:spPr bwMode="auto">
            <a:xfrm>
              <a:off x="3421" y="282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a:t>
              </a:r>
              <a:endParaRPr lang="en-US" altLang="en-US">
                <a:ea typeface="ＭＳ Ｐゴシック" charset="-128"/>
              </a:endParaRPr>
            </a:p>
          </p:txBody>
        </p:sp>
        <p:sp>
          <p:nvSpPr>
            <p:cNvPr id="304507" name="Rectangle 379"/>
            <p:cNvSpPr>
              <a:spLocks noChangeArrowheads="1"/>
            </p:cNvSpPr>
            <p:nvPr/>
          </p:nvSpPr>
          <p:spPr bwMode="auto">
            <a:xfrm>
              <a:off x="3588" y="265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a:t>
              </a:r>
              <a:endParaRPr lang="en-US" altLang="en-US">
                <a:ea typeface="ＭＳ Ｐゴシック" charset="-128"/>
              </a:endParaRPr>
            </a:p>
          </p:txBody>
        </p:sp>
        <p:sp>
          <p:nvSpPr>
            <p:cNvPr id="304508" name="Rectangle 380"/>
            <p:cNvSpPr>
              <a:spLocks noChangeArrowheads="1"/>
            </p:cNvSpPr>
            <p:nvPr/>
          </p:nvSpPr>
          <p:spPr bwMode="auto">
            <a:xfrm>
              <a:off x="3588" y="282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a:t>
              </a:r>
              <a:endParaRPr lang="en-US" altLang="en-US">
                <a:ea typeface="ＭＳ Ｐゴシック" charset="-128"/>
              </a:endParaRPr>
            </a:p>
          </p:txBody>
        </p:sp>
        <p:sp>
          <p:nvSpPr>
            <p:cNvPr id="304509" name="Rectangle 381"/>
            <p:cNvSpPr>
              <a:spLocks noChangeArrowheads="1"/>
            </p:cNvSpPr>
            <p:nvPr/>
          </p:nvSpPr>
          <p:spPr bwMode="auto">
            <a:xfrm>
              <a:off x="3754" y="265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a:t>
              </a:r>
              <a:endParaRPr lang="en-US" altLang="en-US">
                <a:ea typeface="ＭＳ Ｐゴシック" charset="-128"/>
              </a:endParaRPr>
            </a:p>
          </p:txBody>
        </p:sp>
        <p:sp>
          <p:nvSpPr>
            <p:cNvPr id="304510" name="Rectangle 382"/>
            <p:cNvSpPr>
              <a:spLocks noChangeArrowheads="1"/>
            </p:cNvSpPr>
            <p:nvPr/>
          </p:nvSpPr>
          <p:spPr bwMode="auto">
            <a:xfrm>
              <a:off x="3754" y="282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4</a:t>
              </a:r>
              <a:endParaRPr lang="en-US" altLang="en-US">
                <a:ea typeface="ＭＳ Ｐゴシック" charset="-128"/>
              </a:endParaRPr>
            </a:p>
          </p:txBody>
        </p:sp>
        <p:sp>
          <p:nvSpPr>
            <p:cNvPr id="304511" name="Rectangle 383"/>
            <p:cNvSpPr>
              <a:spLocks noChangeArrowheads="1"/>
            </p:cNvSpPr>
            <p:nvPr/>
          </p:nvSpPr>
          <p:spPr bwMode="auto">
            <a:xfrm>
              <a:off x="3921" y="265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a:t>
              </a:r>
              <a:endParaRPr lang="en-US" altLang="en-US">
                <a:ea typeface="ＭＳ Ｐゴシック" charset="-128"/>
              </a:endParaRPr>
            </a:p>
          </p:txBody>
        </p:sp>
        <p:sp>
          <p:nvSpPr>
            <p:cNvPr id="304512" name="Rectangle 384"/>
            <p:cNvSpPr>
              <a:spLocks noChangeArrowheads="1"/>
            </p:cNvSpPr>
            <p:nvPr/>
          </p:nvSpPr>
          <p:spPr bwMode="auto">
            <a:xfrm>
              <a:off x="3921" y="282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5</a:t>
              </a:r>
              <a:endParaRPr lang="en-US" altLang="en-US">
                <a:ea typeface="ＭＳ Ｐゴシック" charset="-128"/>
              </a:endParaRPr>
            </a:p>
          </p:txBody>
        </p:sp>
        <p:sp>
          <p:nvSpPr>
            <p:cNvPr id="304513" name="Rectangle 385"/>
            <p:cNvSpPr>
              <a:spLocks noChangeArrowheads="1"/>
            </p:cNvSpPr>
            <p:nvPr/>
          </p:nvSpPr>
          <p:spPr bwMode="auto">
            <a:xfrm>
              <a:off x="4088" y="265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a:t>
              </a:r>
              <a:endParaRPr lang="en-US" altLang="en-US">
                <a:ea typeface="ＭＳ Ｐゴシック" charset="-128"/>
              </a:endParaRPr>
            </a:p>
          </p:txBody>
        </p:sp>
        <p:sp>
          <p:nvSpPr>
            <p:cNvPr id="304514" name="Rectangle 386"/>
            <p:cNvSpPr>
              <a:spLocks noChangeArrowheads="1"/>
            </p:cNvSpPr>
            <p:nvPr/>
          </p:nvSpPr>
          <p:spPr bwMode="auto">
            <a:xfrm>
              <a:off x="4088" y="282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6</a:t>
              </a:r>
              <a:endParaRPr lang="en-US" altLang="en-US">
                <a:ea typeface="ＭＳ Ｐゴシック" charset="-128"/>
              </a:endParaRPr>
            </a:p>
          </p:txBody>
        </p:sp>
        <p:sp>
          <p:nvSpPr>
            <p:cNvPr id="304515" name="Rectangle 387"/>
            <p:cNvSpPr>
              <a:spLocks noChangeArrowheads="1"/>
            </p:cNvSpPr>
            <p:nvPr/>
          </p:nvSpPr>
          <p:spPr bwMode="auto">
            <a:xfrm>
              <a:off x="526" y="49"/>
              <a:ext cx="4713" cy="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4516" name="Text Box 388"/>
            <p:cNvSpPr txBox="1">
              <a:spLocks noChangeArrowheads="1"/>
            </p:cNvSpPr>
            <p:nvPr/>
          </p:nvSpPr>
          <p:spPr bwMode="auto">
            <a:xfrm>
              <a:off x="4272" y="2160"/>
              <a:ext cx="91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a:solidFill>
                    <a:schemeClr val="accent2"/>
                  </a:solidFill>
                  <a:latin typeface="Times" charset="0"/>
                  <a:ea typeface="ＭＳ Ｐゴシック" charset="-128"/>
                </a:rPr>
                <a:t>Phase 0 </a:t>
              </a:r>
            </a:p>
            <a:p>
              <a:r>
                <a:rPr lang="en-US" altLang="en-US">
                  <a:solidFill>
                    <a:schemeClr val="accent2"/>
                  </a:solidFill>
                  <a:latin typeface="Times" charset="0"/>
                  <a:ea typeface="ＭＳ Ｐゴシック" charset="-128"/>
                </a:rPr>
                <a:t>not played here</a:t>
              </a:r>
            </a:p>
          </p:txBody>
        </p:sp>
      </p:gr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6178" name="Group 2"/>
          <p:cNvGrpSpPr>
            <a:grpSpLocks/>
          </p:cNvGrpSpPr>
          <p:nvPr/>
        </p:nvGrpSpPr>
        <p:grpSpPr bwMode="auto">
          <a:xfrm>
            <a:off x="900113" y="273050"/>
            <a:ext cx="7634287" cy="6076950"/>
            <a:chOff x="567" y="172"/>
            <a:chExt cx="4809" cy="3828"/>
          </a:xfrm>
        </p:grpSpPr>
        <p:sp>
          <p:nvSpPr>
            <p:cNvPr id="306179" name="Rectangle 3"/>
            <p:cNvSpPr>
              <a:spLocks noChangeArrowheads="1"/>
            </p:cNvSpPr>
            <p:nvPr/>
          </p:nvSpPr>
          <p:spPr bwMode="auto">
            <a:xfrm>
              <a:off x="567" y="172"/>
              <a:ext cx="4607" cy="3828"/>
            </a:xfrm>
            <a:prstGeom prst="rect">
              <a:avLst/>
            </a:prstGeom>
            <a:solidFill>
              <a:srgbClr val="FFFFFF"/>
            </a:solidFill>
            <a:ln w="15875">
              <a:solidFill>
                <a:srgbClr val="000000"/>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180" name="Freeform 4"/>
            <p:cNvSpPr>
              <a:spLocks/>
            </p:cNvSpPr>
            <p:nvPr/>
          </p:nvSpPr>
          <p:spPr bwMode="auto">
            <a:xfrm>
              <a:off x="1018" y="805"/>
              <a:ext cx="3138" cy="2802"/>
            </a:xfrm>
            <a:custGeom>
              <a:avLst/>
              <a:gdLst>
                <a:gd name="T0" fmla="*/ 0 w 3138"/>
                <a:gd name="T1" fmla="*/ 0 h 2802"/>
                <a:gd name="T2" fmla="*/ 3138 w 3138"/>
                <a:gd name="T3" fmla="*/ 0 h 2802"/>
                <a:gd name="T4" fmla="*/ 3138 w 3138"/>
                <a:gd name="T5" fmla="*/ 2802 h 2802"/>
                <a:gd name="T6" fmla="*/ 0 w 3138"/>
                <a:gd name="T7" fmla="*/ 2802 h 2802"/>
                <a:gd name="T8" fmla="*/ 0 w 3138"/>
                <a:gd name="T9" fmla="*/ 0 h 2802"/>
                <a:gd name="T10" fmla="*/ 0 w 3138"/>
                <a:gd name="T11" fmla="*/ 0 h 2802"/>
                <a:gd name="T12" fmla="*/ 0 60000 65536"/>
                <a:gd name="T13" fmla="*/ 0 60000 65536"/>
                <a:gd name="T14" fmla="*/ 0 60000 65536"/>
                <a:gd name="T15" fmla="*/ 0 60000 65536"/>
                <a:gd name="T16" fmla="*/ 0 60000 65536"/>
                <a:gd name="T17" fmla="*/ 0 60000 65536"/>
                <a:gd name="T18" fmla="*/ 0 w 3138"/>
                <a:gd name="T19" fmla="*/ 0 h 2802"/>
                <a:gd name="T20" fmla="*/ 3138 w 3138"/>
                <a:gd name="T21" fmla="*/ 2802 h 2802"/>
              </a:gdLst>
              <a:ahLst/>
              <a:cxnLst>
                <a:cxn ang="T12">
                  <a:pos x="T0" y="T1"/>
                </a:cxn>
                <a:cxn ang="T13">
                  <a:pos x="T2" y="T3"/>
                </a:cxn>
                <a:cxn ang="T14">
                  <a:pos x="T4" y="T5"/>
                </a:cxn>
                <a:cxn ang="T15">
                  <a:pos x="T6" y="T7"/>
                </a:cxn>
                <a:cxn ang="T16">
                  <a:pos x="T8" y="T9"/>
                </a:cxn>
                <a:cxn ang="T17">
                  <a:pos x="T10" y="T11"/>
                </a:cxn>
              </a:cxnLst>
              <a:rect l="T18" t="T19" r="T20" b="T21"/>
              <a:pathLst>
                <a:path w="3138" h="2802">
                  <a:moveTo>
                    <a:pt x="0" y="0"/>
                  </a:moveTo>
                  <a:lnTo>
                    <a:pt x="3138" y="0"/>
                  </a:lnTo>
                  <a:lnTo>
                    <a:pt x="3138" y="2802"/>
                  </a:lnTo>
                  <a:lnTo>
                    <a:pt x="0" y="280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181" name="Freeform 5"/>
            <p:cNvSpPr>
              <a:spLocks/>
            </p:cNvSpPr>
            <p:nvPr/>
          </p:nvSpPr>
          <p:spPr bwMode="auto">
            <a:xfrm>
              <a:off x="1018" y="3137"/>
              <a:ext cx="3138" cy="1"/>
            </a:xfrm>
            <a:custGeom>
              <a:avLst/>
              <a:gdLst>
                <a:gd name="T0" fmla="*/ 0 w 3138"/>
                <a:gd name="T1" fmla="*/ 0 h 1"/>
                <a:gd name="T2" fmla="*/ 3138 w 3138"/>
                <a:gd name="T3" fmla="*/ 0 h 1"/>
                <a:gd name="T4" fmla="*/ 0 w 3138"/>
                <a:gd name="T5" fmla="*/ 0 h 1"/>
                <a:gd name="T6" fmla="*/ 0 60000 65536"/>
                <a:gd name="T7" fmla="*/ 0 60000 65536"/>
                <a:gd name="T8" fmla="*/ 0 60000 65536"/>
                <a:gd name="T9" fmla="*/ 0 w 3138"/>
                <a:gd name="T10" fmla="*/ 0 h 1"/>
                <a:gd name="T11" fmla="*/ 3138 w 3138"/>
                <a:gd name="T12" fmla="*/ 1 h 1"/>
              </a:gdLst>
              <a:ahLst/>
              <a:cxnLst>
                <a:cxn ang="T6">
                  <a:pos x="T0" y="T1"/>
                </a:cxn>
                <a:cxn ang="T7">
                  <a:pos x="T2" y="T3"/>
                </a:cxn>
                <a:cxn ang="T8">
                  <a:pos x="T4" y="T5"/>
                </a:cxn>
              </a:cxnLst>
              <a:rect l="T9" t="T10" r="T11" b="T12"/>
              <a:pathLst>
                <a:path w="3138" h="1">
                  <a:moveTo>
                    <a:pt x="0" y="0"/>
                  </a:moveTo>
                  <a:lnTo>
                    <a:pt x="31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182" name="Freeform 6"/>
            <p:cNvSpPr>
              <a:spLocks/>
            </p:cNvSpPr>
            <p:nvPr/>
          </p:nvSpPr>
          <p:spPr bwMode="auto">
            <a:xfrm>
              <a:off x="1018" y="2676"/>
              <a:ext cx="3138" cy="1"/>
            </a:xfrm>
            <a:custGeom>
              <a:avLst/>
              <a:gdLst>
                <a:gd name="T0" fmla="*/ 0 w 3138"/>
                <a:gd name="T1" fmla="*/ 0 h 1"/>
                <a:gd name="T2" fmla="*/ 3138 w 3138"/>
                <a:gd name="T3" fmla="*/ 0 h 1"/>
                <a:gd name="T4" fmla="*/ 0 w 3138"/>
                <a:gd name="T5" fmla="*/ 0 h 1"/>
                <a:gd name="T6" fmla="*/ 0 60000 65536"/>
                <a:gd name="T7" fmla="*/ 0 60000 65536"/>
                <a:gd name="T8" fmla="*/ 0 60000 65536"/>
                <a:gd name="T9" fmla="*/ 0 w 3138"/>
                <a:gd name="T10" fmla="*/ 0 h 1"/>
                <a:gd name="T11" fmla="*/ 3138 w 3138"/>
                <a:gd name="T12" fmla="*/ 1 h 1"/>
              </a:gdLst>
              <a:ahLst/>
              <a:cxnLst>
                <a:cxn ang="T6">
                  <a:pos x="T0" y="T1"/>
                </a:cxn>
                <a:cxn ang="T7">
                  <a:pos x="T2" y="T3"/>
                </a:cxn>
                <a:cxn ang="T8">
                  <a:pos x="T4" y="T5"/>
                </a:cxn>
              </a:cxnLst>
              <a:rect l="T9" t="T10" r="T11" b="T12"/>
              <a:pathLst>
                <a:path w="3138" h="1">
                  <a:moveTo>
                    <a:pt x="0" y="0"/>
                  </a:moveTo>
                  <a:lnTo>
                    <a:pt x="31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183" name="Line 7"/>
            <p:cNvSpPr>
              <a:spLocks noChangeShapeType="1"/>
            </p:cNvSpPr>
            <p:nvPr/>
          </p:nvSpPr>
          <p:spPr bwMode="auto">
            <a:xfrm flipH="1">
              <a:off x="1018" y="3137"/>
              <a:ext cx="313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84" name="Line 8"/>
            <p:cNvSpPr>
              <a:spLocks noChangeShapeType="1"/>
            </p:cNvSpPr>
            <p:nvPr/>
          </p:nvSpPr>
          <p:spPr bwMode="auto">
            <a:xfrm flipH="1">
              <a:off x="1018" y="2676"/>
              <a:ext cx="313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85" name="Freeform 9"/>
            <p:cNvSpPr>
              <a:spLocks/>
            </p:cNvSpPr>
            <p:nvPr/>
          </p:nvSpPr>
          <p:spPr bwMode="auto">
            <a:xfrm>
              <a:off x="1018" y="2206"/>
              <a:ext cx="3138" cy="1"/>
            </a:xfrm>
            <a:custGeom>
              <a:avLst/>
              <a:gdLst>
                <a:gd name="T0" fmla="*/ 0 w 3138"/>
                <a:gd name="T1" fmla="*/ 0 h 1"/>
                <a:gd name="T2" fmla="*/ 3138 w 3138"/>
                <a:gd name="T3" fmla="*/ 0 h 1"/>
                <a:gd name="T4" fmla="*/ 0 w 3138"/>
                <a:gd name="T5" fmla="*/ 0 h 1"/>
                <a:gd name="T6" fmla="*/ 0 60000 65536"/>
                <a:gd name="T7" fmla="*/ 0 60000 65536"/>
                <a:gd name="T8" fmla="*/ 0 60000 65536"/>
                <a:gd name="T9" fmla="*/ 0 w 3138"/>
                <a:gd name="T10" fmla="*/ 0 h 1"/>
                <a:gd name="T11" fmla="*/ 3138 w 3138"/>
                <a:gd name="T12" fmla="*/ 1 h 1"/>
              </a:gdLst>
              <a:ahLst/>
              <a:cxnLst>
                <a:cxn ang="T6">
                  <a:pos x="T0" y="T1"/>
                </a:cxn>
                <a:cxn ang="T7">
                  <a:pos x="T2" y="T3"/>
                </a:cxn>
                <a:cxn ang="T8">
                  <a:pos x="T4" y="T5"/>
                </a:cxn>
              </a:cxnLst>
              <a:rect l="T9" t="T10" r="T11" b="T12"/>
              <a:pathLst>
                <a:path w="3138" h="1">
                  <a:moveTo>
                    <a:pt x="0" y="0"/>
                  </a:moveTo>
                  <a:lnTo>
                    <a:pt x="31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186" name="Freeform 10"/>
            <p:cNvSpPr>
              <a:spLocks/>
            </p:cNvSpPr>
            <p:nvPr/>
          </p:nvSpPr>
          <p:spPr bwMode="auto">
            <a:xfrm>
              <a:off x="1018" y="1736"/>
              <a:ext cx="3138" cy="1"/>
            </a:xfrm>
            <a:custGeom>
              <a:avLst/>
              <a:gdLst>
                <a:gd name="T0" fmla="*/ 0 w 3138"/>
                <a:gd name="T1" fmla="*/ 0 h 1"/>
                <a:gd name="T2" fmla="*/ 3138 w 3138"/>
                <a:gd name="T3" fmla="*/ 0 h 1"/>
                <a:gd name="T4" fmla="*/ 0 w 3138"/>
                <a:gd name="T5" fmla="*/ 0 h 1"/>
                <a:gd name="T6" fmla="*/ 0 60000 65536"/>
                <a:gd name="T7" fmla="*/ 0 60000 65536"/>
                <a:gd name="T8" fmla="*/ 0 60000 65536"/>
                <a:gd name="T9" fmla="*/ 0 w 3138"/>
                <a:gd name="T10" fmla="*/ 0 h 1"/>
                <a:gd name="T11" fmla="*/ 3138 w 3138"/>
                <a:gd name="T12" fmla="*/ 1 h 1"/>
              </a:gdLst>
              <a:ahLst/>
              <a:cxnLst>
                <a:cxn ang="T6">
                  <a:pos x="T0" y="T1"/>
                </a:cxn>
                <a:cxn ang="T7">
                  <a:pos x="T2" y="T3"/>
                </a:cxn>
                <a:cxn ang="T8">
                  <a:pos x="T4" y="T5"/>
                </a:cxn>
              </a:cxnLst>
              <a:rect l="T9" t="T10" r="T11" b="T12"/>
              <a:pathLst>
                <a:path w="3138" h="1">
                  <a:moveTo>
                    <a:pt x="0" y="0"/>
                  </a:moveTo>
                  <a:lnTo>
                    <a:pt x="31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187" name="Line 11"/>
            <p:cNvSpPr>
              <a:spLocks noChangeShapeType="1"/>
            </p:cNvSpPr>
            <p:nvPr/>
          </p:nvSpPr>
          <p:spPr bwMode="auto">
            <a:xfrm flipH="1">
              <a:off x="1018" y="2206"/>
              <a:ext cx="313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88" name="Line 12"/>
            <p:cNvSpPr>
              <a:spLocks noChangeShapeType="1"/>
            </p:cNvSpPr>
            <p:nvPr/>
          </p:nvSpPr>
          <p:spPr bwMode="auto">
            <a:xfrm flipH="1">
              <a:off x="1018" y="1736"/>
              <a:ext cx="313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89" name="Freeform 13"/>
            <p:cNvSpPr>
              <a:spLocks/>
            </p:cNvSpPr>
            <p:nvPr/>
          </p:nvSpPr>
          <p:spPr bwMode="auto">
            <a:xfrm>
              <a:off x="1018" y="1275"/>
              <a:ext cx="3138" cy="1"/>
            </a:xfrm>
            <a:custGeom>
              <a:avLst/>
              <a:gdLst>
                <a:gd name="T0" fmla="*/ 0 w 3138"/>
                <a:gd name="T1" fmla="*/ 0 h 1"/>
                <a:gd name="T2" fmla="*/ 3138 w 3138"/>
                <a:gd name="T3" fmla="*/ 0 h 1"/>
                <a:gd name="T4" fmla="*/ 0 w 3138"/>
                <a:gd name="T5" fmla="*/ 0 h 1"/>
                <a:gd name="T6" fmla="*/ 0 60000 65536"/>
                <a:gd name="T7" fmla="*/ 0 60000 65536"/>
                <a:gd name="T8" fmla="*/ 0 60000 65536"/>
                <a:gd name="T9" fmla="*/ 0 w 3138"/>
                <a:gd name="T10" fmla="*/ 0 h 1"/>
                <a:gd name="T11" fmla="*/ 3138 w 3138"/>
                <a:gd name="T12" fmla="*/ 1 h 1"/>
              </a:gdLst>
              <a:ahLst/>
              <a:cxnLst>
                <a:cxn ang="T6">
                  <a:pos x="T0" y="T1"/>
                </a:cxn>
                <a:cxn ang="T7">
                  <a:pos x="T2" y="T3"/>
                </a:cxn>
                <a:cxn ang="T8">
                  <a:pos x="T4" y="T5"/>
                </a:cxn>
              </a:cxnLst>
              <a:rect l="T9" t="T10" r="T11" b="T12"/>
              <a:pathLst>
                <a:path w="3138" h="1">
                  <a:moveTo>
                    <a:pt x="0" y="0"/>
                  </a:moveTo>
                  <a:lnTo>
                    <a:pt x="31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190" name="Freeform 14"/>
            <p:cNvSpPr>
              <a:spLocks/>
            </p:cNvSpPr>
            <p:nvPr/>
          </p:nvSpPr>
          <p:spPr bwMode="auto">
            <a:xfrm>
              <a:off x="1018" y="805"/>
              <a:ext cx="3138" cy="1"/>
            </a:xfrm>
            <a:custGeom>
              <a:avLst/>
              <a:gdLst>
                <a:gd name="T0" fmla="*/ 0 w 3138"/>
                <a:gd name="T1" fmla="*/ 0 h 1"/>
                <a:gd name="T2" fmla="*/ 3138 w 3138"/>
                <a:gd name="T3" fmla="*/ 0 h 1"/>
                <a:gd name="T4" fmla="*/ 0 w 3138"/>
                <a:gd name="T5" fmla="*/ 0 h 1"/>
                <a:gd name="T6" fmla="*/ 0 60000 65536"/>
                <a:gd name="T7" fmla="*/ 0 60000 65536"/>
                <a:gd name="T8" fmla="*/ 0 60000 65536"/>
                <a:gd name="T9" fmla="*/ 0 w 3138"/>
                <a:gd name="T10" fmla="*/ 0 h 1"/>
                <a:gd name="T11" fmla="*/ 3138 w 3138"/>
                <a:gd name="T12" fmla="*/ 1 h 1"/>
              </a:gdLst>
              <a:ahLst/>
              <a:cxnLst>
                <a:cxn ang="T6">
                  <a:pos x="T0" y="T1"/>
                </a:cxn>
                <a:cxn ang="T7">
                  <a:pos x="T2" y="T3"/>
                </a:cxn>
                <a:cxn ang="T8">
                  <a:pos x="T4" y="T5"/>
                </a:cxn>
              </a:cxnLst>
              <a:rect l="T9" t="T10" r="T11" b="T12"/>
              <a:pathLst>
                <a:path w="3138" h="1">
                  <a:moveTo>
                    <a:pt x="0" y="0"/>
                  </a:moveTo>
                  <a:lnTo>
                    <a:pt x="31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191" name="Line 15"/>
            <p:cNvSpPr>
              <a:spLocks noChangeShapeType="1"/>
            </p:cNvSpPr>
            <p:nvPr/>
          </p:nvSpPr>
          <p:spPr bwMode="auto">
            <a:xfrm flipH="1">
              <a:off x="1018" y="1275"/>
              <a:ext cx="313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2" name="Line 16"/>
            <p:cNvSpPr>
              <a:spLocks noChangeShapeType="1"/>
            </p:cNvSpPr>
            <p:nvPr/>
          </p:nvSpPr>
          <p:spPr bwMode="auto">
            <a:xfrm flipH="1">
              <a:off x="1018" y="805"/>
              <a:ext cx="313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3" name="Freeform 17"/>
            <p:cNvSpPr>
              <a:spLocks/>
            </p:cNvSpPr>
            <p:nvPr/>
          </p:nvSpPr>
          <p:spPr bwMode="auto">
            <a:xfrm>
              <a:off x="1018" y="805"/>
              <a:ext cx="3138" cy="1"/>
            </a:xfrm>
            <a:custGeom>
              <a:avLst/>
              <a:gdLst>
                <a:gd name="T0" fmla="*/ 0 w 3138"/>
                <a:gd name="T1" fmla="*/ 0 h 1"/>
                <a:gd name="T2" fmla="*/ 3138 w 3138"/>
                <a:gd name="T3" fmla="*/ 0 h 1"/>
                <a:gd name="T4" fmla="*/ 0 w 3138"/>
                <a:gd name="T5" fmla="*/ 0 h 1"/>
                <a:gd name="T6" fmla="*/ 0 60000 65536"/>
                <a:gd name="T7" fmla="*/ 0 60000 65536"/>
                <a:gd name="T8" fmla="*/ 0 60000 65536"/>
                <a:gd name="T9" fmla="*/ 0 w 3138"/>
                <a:gd name="T10" fmla="*/ 0 h 1"/>
                <a:gd name="T11" fmla="*/ 3138 w 3138"/>
                <a:gd name="T12" fmla="*/ 1 h 1"/>
              </a:gdLst>
              <a:ahLst/>
              <a:cxnLst>
                <a:cxn ang="T6">
                  <a:pos x="T0" y="T1"/>
                </a:cxn>
                <a:cxn ang="T7">
                  <a:pos x="T2" y="T3"/>
                </a:cxn>
                <a:cxn ang="T8">
                  <a:pos x="T4" y="T5"/>
                </a:cxn>
              </a:cxnLst>
              <a:rect l="T9" t="T10" r="T11" b="T12"/>
              <a:pathLst>
                <a:path w="3138" h="1">
                  <a:moveTo>
                    <a:pt x="0" y="0"/>
                  </a:moveTo>
                  <a:lnTo>
                    <a:pt x="31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194" name="Freeform 18"/>
            <p:cNvSpPr>
              <a:spLocks/>
            </p:cNvSpPr>
            <p:nvPr/>
          </p:nvSpPr>
          <p:spPr bwMode="auto">
            <a:xfrm>
              <a:off x="4156" y="805"/>
              <a:ext cx="1" cy="2802"/>
            </a:xfrm>
            <a:custGeom>
              <a:avLst/>
              <a:gdLst>
                <a:gd name="T0" fmla="*/ 0 w 1"/>
                <a:gd name="T1" fmla="*/ 0 h 2802"/>
                <a:gd name="T2" fmla="*/ 0 w 1"/>
                <a:gd name="T3" fmla="*/ 2802 h 2802"/>
                <a:gd name="T4" fmla="*/ 0 w 1"/>
                <a:gd name="T5" fmla="*/ 0 h 2802"/>
                <a:gd name="T6" fmla="*/ 0 60000 65536"/>
                <a:gd name="T7" fmla="*/ 0 60000 65536"/>
                <a:gd name="T8" fmla="*/ 0 60000 65536"/>
                <a:gd name="T9" fmla="*/ 0 w 1"/>
                <a:gd name="T10" fmla="*/ 0 h 2802"/>
                <a:gd name="T11" fmla="*/ 1 w 1"/>
                <a:gd name="T12" fmla="*/ 2802 h 2802"/>
              </a:gdLst>
              <a:ahLst/>
              <a:cxnLst>
                <a:cxn ang="T6">
                  <a:pos x="T0" y="T1"/>
                </a:cxn>
                <a:cxn ang="T7">
                  <a:pos x="T2" y="T3"/>
                </a:cxn>
                <a:cxn ang="T8">
                  <a:pos x="T4" y="T5"/>
                </a:cxn>
              </a:cxnLst>
              <a:rect l="T9" t="T10" r="T11" b="T12"/>
              <a:pathLst>
                <a:path w="1" h="2802">
                  <a:moveTo>
                    <a:pt x="0" y="0"/>
                  </a:moveTo>
                  <a:lnTo>
                    <a:pt x="0" y="280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195" name="Line 19"/>
            <p:cNvSpPr>
              <a:spLocks noChangeShapeType="1"/>
            </p:cNvSpPr>
            <p:nvPr/>
          </p:nvSpPr>
          <p:spPr bwMode="auto">
            <a:xfrm flipH="1">
              <a:off x="1018" y="805"/>
              <a:ext cx="3138" cy="1"/>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6" name="Line 20"/>
            <p:cNvSpPr>
              <a:spLocks noChangeShapeType="1"/>
            </p:cNvSpPr>
            <p:nvPr/>
          </p:nvSpPr>
          <p:spPr bwMode="auto">
            <a:xfrm flipV="1">
              <a:off x="4156" y="805"/>
              <a:ext cx="1" cy="2802"/>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7" name="Freeform 21"/>
            <p:cNvSpPr>
              <a:spLocks/>
            </p:cNvSpPr>
            <p:nvPr/>
          </p:nvSpPr>
          <p:spPr bwMode="auto">
            <a:xfrm>
              <a:off x="1018" y="3607"/>
              <a:ext cx="3138" cy="1"/>
            </a:xfrm>
            <a:custGeom>
              <a:avLst/>
              <a:gdLst>
                <a:gd name="T0" fmla="*/ 3138 w 3138"/>
                <a:gd name="T1" fmla="*/ 0 h 1"/>
                <a:gd name="T2" fmla="*/ 0 w 3138"/>
                <a:gd name="T3" fmla="*/ 0 h 1"/>
                <a:gd name="T4" fmla="*/ 3138 w 3138"/>
                <a:gd name="T5" fmla="*/ 0 h 1"/>
                <a:gd name="T6" fmla="*/ 0 60000 65536"/>
                <a:gd name="T7" fmla="*/ 0 60000 65536"/>
                <a:gd name="T8" fmla="*/ 0 60000 65536"/>
                <a:gd name="T9" fmla="*/ 0 w 3138"/>
                <a:gd name="T10" fmla="*/ 0 h 1"/>
                <a:gd name="T11" fmla="*/ 3138 w 3138"/>
                <a:gd name="T12" fmla="*/ 1 h 1"/>
              </a:gdLst>
              <a:ahLst/>
              <a:cxnLst>
                <a:cxn ang="T6">
                  <a:pos x="T0" y="T1"/>
                </a:cxn>
                <a:cxn ang="T7">
                  <a:pos x="T2" y="T3"/>
                </a:cxn>
                <a:cxn ang="T8">
                  <a:pos x="T4" y="T5"/>
                </a:cxn>
              </a:cxnLst>
              <a:rect l="T9" t="T10" r="T11" b="T12"/>
              <a:pathLst>
                <a:path w="3138" h="1">
                  <a:moveTo>
                    <a:pt x="3138" y="0"/>
                  </a:moveTo>
                  <a:lnTo>
                    <a:pt x="0" y="0"/>
                  </a:lnTo>
                  <a:lnTo>
                    <a:pt x="3138"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198" name="Freeform 22"/>
            <p:cNvSpPr>
              <a:spLocks/>
            </p:cNvSpPr>
            <p:nvPr/>
          </p:nvSpPr>
          <p:spPr bwMode="auto">
            <a:xfrm>
              <a:off x="1018" y="805"/>
              <a:ext cx="1" cy="2802"/>
            </a:xfrm>
            <a:custGeom>
              <a:avLst/>
              <a:gdLst>
                <a:gd name="T0" fmla="*/ 0 w 1"/>
                <a:gd name="T1" fmla="*/ 2802 h 2802"/>
                <a:gd name="T2" fmla="*/ 0 w 1"/>
                <a:gd name="T3" fmla="*/ 0 h 2802"/>
                <a:gd name="T4" fmla="*/ 0 w 1"/>
                <a:gd name="T5" fmla="*/ 2802 h 2802"/>
                <a:gd name="T6" fmla="*/ 0 60000 65536"/>
                <a:gd name="T7" fmla="*/ 0 60000 65536"/>
                <a:gd name="T8" fmla="*/ 0 60000 65536"/>
                <a:gd name="T9" fmla="*/ 0 w 1"/>
                <a:gd name="T10" fmla="*/ 0 h 2802"/>
                <a:gd name="T11" fmla="*/ 1 w 1"/>
                <a:gd name="T12" fmla="*/ 2802 h 2802"/>
              </a:gdLst>
              <a:ahLst/>
              <a:cxnLst>
                <a:cxn ang="T6">
                  <a:pos x="T0" y="T1"/>
                </a:cxn>
                <a:cxn ang="T7">
                  <a:pos x="T2" y="T3"/>
                </a:cxn>
                <a:cxn ang="T8">
                  <a:pos x="T4" y="T5"/>
                </a:cxn>
              </a:cxnLst>
              <a:rect l="T9" t="T10" r="T11" b="T12"/>
              <a:pathLst>
                <a:path w="1" h="2802">
                  <a:moveTo>
                    <a:pt x="0" y="2802"/>
                  </a:moveTo>
                  <a:lnTo>
                    <a:pt x="0" y="0"/>
                  </a:lnTo>
                  <a:lnTo>
                    <a:pt x="0" y="280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199" name="Line 23"/>
            <p:cNvSpPr>
              <a:spLocks noChangeShapeType="1"/>
            </p:cNvSpPr>
            <p:nvPr/>
          </p:nvSpPr>
          <p:spPr bwMode="auto">
            <a:xfrm>
              <a:off x="1018" y="3607"/>
              <a:ext cx="3138" cy="1"/>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00" name="Line 24"/>
            <p:cNvSpPr>
              <a:spLocks noChangeShapeType="1"/>
            </p:cNvSpPr>
            <p:nvPr/>
          </p:nvSpPr>
          <p:spPr bwMode="auto">
            <a:xfrm>
              <a:off x="1018" y="805"/>
              <a:ext cx="1" cy="2802"/>
            </a:xfrm>
            <a:prstGeom prst="line">
              <a:avLst/>
            </a:prstGeom>
            <a:noFill/>
            <a:ln w="15875">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01" name="Freeform 25"/>
            <p:cNvSpPr>
              <a:spLocks/>
            </p:cNvSpPr>
            <p:nvPr/>
          </p:nvSpPr>
          <p:spPr bwMode="auto">
            <a:xfrm>
              <a:off x="1018" y="805"/>
              <a:ext cx="1" cy="2802"/>
            </a:xfrm>
            <a:custGeom>
              <a:avLst/>
              <a:gdLst>
                <a:gd name="T0" fmla="*/ 0 w 1"/>
                <a:gd name="T1" fmla="*/ 0 h 2802"/>
                <a:gd name="T2" fmla="*/ 0 w 1"/>
                <a:gd name="T3" fmla="*/ 2802 h 2802"/>
                <a:gd name="T4" fmla="*/ 0 w 1"/>
                <a:gd name="T5" fmla="*/ 0 h 2802"/>
                <a:gd name="T6" fmla="*/ 0 60000 65536"/>
                <a:gd name="T7" fmla="*/ 0 60000 65536"/>
                <a:gd name="T8" fmla="*/ 0 60000 65536"/>
                <a:gd name="T9" fmla="*/ 0 w 1"/>
                <a:gd name="T10" fmla="*/ 0 h 2802"/>
                <a:gd name="T11" fmla="*/ 1 w 1"/>
                <a:gd name="T12" fmla="*/ 2802 h 2802"/>
              </a:gdLst>
              <a:ahLst/>
              <a:cxnLst>
                <a:cxn ang="T6">
                  <a:pos x="T0" y="T1"/>
                </a:cxn>
                <a:cxn ang="T7">
                  <a:pos x="T2" y="T3"/>
                </a:cxn>
                <a:cxn ang="T8">
                  <a:pos x="T4" y="T5"/>
                </a:cxn>
              </a:cxnLst>
              <a:rect l="T9" t="T10" r="T11" b="T12"/>
              <a:pathLst>
                <a:path w="1" h="2802">
                  <a:moveTo>
                    <a:pt x="0" y="0"/>
                  </a:moveTo>
                  <a:lnTo>
                    <a:pt x="0" y="280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02" name="Freeform 26"/>
            <p:cNvSpPr>
              <a:spLocks/>
            </p:cNvSpPr>
            <p:nvPr/>
          </p:nvSpPr>
          <p:spPr bwMode="auto">
            <a:xfrm>
              <a:off x="980" y="3607"/>
              <a:ext cx="38" cy="1"/>
            </a:xfrm>
            <a:custGeom>
              <a:avLst/>
              <a:gdLst>
                <a:gd name="T0" fmla="*/ 0 w 38"/>
                <a:gd name="T1" fmla="*/ 0 h 1"/>
                <a:gd name="T2" fmla="*/ 38 w 38"/>
                <a:gd name="T3" fmla="*/ 0 h 1"/>
                <a:gd name="T4" fmla="*/ 0 w 38"/>
                <a:gd name="T5" fmla="*/ 0 h 1"/>
                <a:gd name="T6" fmla="*/ 0 60000 65536"/>
                <a:gd name="T7" fmla="*/ 0 60000 65536"/>
                <a:gd name="T8" fmla="*/ 0 60000 65536"/>
                <a:gd name="T9" fmla="*/ 0 w 38"/>
                <a:gd name="T10" fmla="*/ 0 h 1"/>
                <a:gd name="T11" fmla="*/ 38 w 38"/>
                <a:gd name="T12" fmla="*/ 1 h 1"/>
              </a:gdLst>
              <a:ahLst/>
              <a:cxnLst>
                <a:cxn ang="T6">
                  <a:pos x="T0" y="T1"/>
                </a:cxn>
                <a:cxn ang="T7">
                  <a:pos x="T2" y="T3"/>
                </a:cxn>
                <a:cxn ang="T8">
                  <a:pos x="T4" y="T5"/>
                </a:cxn>
              </a:cxnLst>
              <a:rect l="T9" t="T10" r="T11" b="T12"/>
              <a:pathLst>
                <a:path w="38" h="1">
                  <a:moveTo>
                    <a:pt x="0" y="0"/>
                  </a:moveTo>
                  <a:lnTo>
                    <a:pt x="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03" name="Line 27"/>
            <p:cNvSpPr>
              <a:spLocks noChangeShapeType="1"/>
            </p:cNvSpPr>
            <p:nvPr/>
          </p:nvSpPr>
          <p:spPr bwMode="auto">
            <a:xfrm flipV="1">
              <a:off x="1018" y="805"/>
              <a:ext cx="1" cy="280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04" name="Line 28"/>
            <p:cNvSpPr>
              <a:spLocks noChangeShapeType="1"/>
            </p:cNvSpPr>
            <p:nvPr/>
          </p:nvSpPr>
          <p:spPr bwMode="auto">
            <a:xfrm flipH="1">
              <a:off x="980" y="3607"/>
              <a:ext cx="3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05" name="Freeform 29"/>
            <p:cNvSpPr>
              <a:spLocks/>
            </p:cNvSpPr>
            <p:nvPr/>
          </p:nvSpPr>
          <p:spPr bwMode="auto">
            <a:xfrm>
              <a:off x="980" y="3137"/>
              <a:ext cx="38" cy="1"/>
            </a:xfrm>
            <a:custGeom>
              <a:avLst/>
              <a:gdLst>
                <a:gd name="T0" fmla="*/ 0 w 38"/>
                <a:gd name="T1" fmla="*/ 0 h 1"/>
                <a:gd name="T2" fmla="*/ 38 w 38"/>
                <a:gd name="T3" fmla="*/ 0 h 1"/>
                <a:gd name="T4" fmla="*/ 0 w 38"/>
                <a:gd name="T5" fmla="*/ 0 h 1"/>
                <a:gd name="T6" fmla="*/ 0 60000 65536"/>
                <a:gd name="T7" fmla="*/ 0 60000 65536"/>
                <a:gd name="T8" fmla="*/ 0 60000 65536"/>
                <a:gd name="T9" fmla="*/ 0 w 38"/>
                <a:gd name="T10" fmla="*/ 0 h 1"/>
                <a:gd name="T11" fmla="*/ 38 w 38"/>
                <a:gd name="T12" fmla="*/ 1 h 1"/>
              </a:gdLst>
              <a:ahLst/>
              <a:cxnLst>
                <a:cxn ang="T6">
                  <a:pos x="T0" y="T1"/>
                </a:cxn>
                <a:cxn ang="T7">
                  <a:pos x="T2" y="T3"/>
                </a:cxn>
                <a:cxn ang="T8">
                  <a:pos x="T4" y="T5"/>
                </a:cxn>
              </a:cxnLst>
              <a:rect l="T9" t="T10" r="T11" b="T12"/>
              <a:pathLst>
                <a:path w="38" h="1">
                  <a:moveTo>
                    <a:pt x="0" y="0"/>
                  </a:moveTo>
                  <a:lnTo>
                    <a:pt x="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06" name="Freeform 30"/>
            <p:cNvSpPr>
              <a:spLocks/>
            </p:cNvSpPr>
            <p:nvPr/>
          </p:nvSpPr>
          <p:spPr bwMode="auto">
            <a:xfrm>
              <a:off x="980" y="2676"/>
              <a:ext cx="38" cy="1"/>
            </a:xfrm>
            <a:custGeom>
              <a:avLst/>
              <a:gdLst>
                <a:gd name="T0" fmla="*/ 0 w 38"/>
                <a:gd name="T1" fmla="*/ 0 h 1"/>
                <a:gd name="T2" fmla="*/ 38 w 38"/>
                <a:gd name="T3" fmla="*/ 0 h 1"/>
                <a:gd name="T4" fmla="*/ 0 w 38"/>
                <a:gd name="T5" fmla="*/ 0 h 1"/>
                <a:gd name="T6" fmla="*/ 0 60000 65536"/>
                <a:gd name="T7" fmla="*/ 0 60000 65536"/>
                <a:gd name="T8" fmla="*/ 0 60000 65536"/>
                <a:gd name="T9" fmla="*/ 0 w 38"/>
                <a:gd name="T10" fmla="*/ 0 h 1"/>
                <a:gd name="T11" fmla="*/ 38 w 38"/>
                <a:gd name="T12" fmla="*/ 1 h 1"/>
              </a:gdLst>
              <a:ahLst/>
              <a:cxnLst>
                <a:cxn ang="T6">
                  <a:pos x="T0" y="T1"/>
                </a:cxn>
                <a:cxn ang="T7">
                  <a:pos x="T2" y="T3"/>
                </a:cxn>
                <a:cxn ang="T8">
                  <a:pos x="T4" y="T5"/>
                </a:cxn>
              </a:cxnLst>
              <a:rect l="T9" t="T10" r="T11" b="T12"/>
              <a:pathLst>
                <a:path w="38" h="1">
                  <a:moveTo>
                    <a:pt x="0" y="0"/>
                  </a:moveTo>
                  <a:lnTo>
                    <a:pt x="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07" name="Line 31"/>
            <p:cNvSpPr>
              <a:spLocks noChangeShapeType="1"/>
            </p:cNvSpPr>
            <p:nvPr/>
          </p:nvSpPr>
          <p:spPr bwMode="auto">
            <a:xfrm flipH="1">
              <a:off x="980" y="3137"/>
              <a:ext cx="3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08" name="Line 32"/>
            <p:cNvSpPr>
              <a:spLocks noChangeShapeType="1"/>
            </p:cNvSpPr>
            <p:nvPr/>
          </p:nvSpPr>
          <p:spPr bwMode="auto">
            <a:xfrm flipH="1">
              <a:off x="980" y="2676"/>
              <a:ext cx="3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09" name="Freeform 33"/>
            <p:cNvSpPr>
              <a:spLocks/>
            </p:cNvSpPr>
            <p:nvPr/>
          </p:nvSpPr>
          <p:spPr bwMode="auto">
            <a:xfrm>
              <a:off x="980" y="2206"/>
              <a:ext cx="38" cy="1"/>
            </a:xfrm>
            <a:custGeom>
              <a:avLst/>
              <a:gdLst>
                <a:gd name="T0" fmla="*/ 0 w 38"/>
                <a:gd name="T1" fmla="*/ 0 h 1"/>
                <a:gd name="T2" fmla="*/ 38 w 38"/>
                <a:gd name="T3" fmla="*/ 0 h 1"/>
                <a:gd name="T4" fmla="*/ 0 w 38"/>
                <a:gd name="T5" fmla="*/ 0 h 1"/>
                <a:gd name="T6" fmla="*/ 0 60000 65536"/>
                <a:gd name="T7" fmla="*/ 0 60000 65536"/>
                <a:gd name="T8" fmla="*/ 0 60000 65536"/>
                <a:gd name="T9" fmla="*/ 0 w 38"/>
                <a:gd name="T10" fmla="*/ 0 h 1"/>
                <a:gd name="T11" fmla="*/ 38 w 38"/>
                <a:gd name="T12" fmla="*/ 1 h 1"/>
              </a:gdLst>
              <a:ahLst/>
              <a:cxnLst>
                <a:cxn ang="T6">
                  <a:pos x="T0" y="T1"/>
                </a:cxn>
                <a:cxn ang="T7">
                  <a:pos x="T2" y="T3"/>
                </a:cxn>
                <a:cxn ang="T8">
                  <a:pos x="T4" y="T5"/>
                </a:cxn>
              </a:cxnLst>
              <a:rect l="T9" t="T10" r="T11" b="T12"/>
              <a:pathLst>
                <a:path w="38" h="1">
                  <a:moveTo>
                    <a:pt x="0" y="0"/>
                  </a:moveTo>
                  <a:lnTo>
                    <a:pt x="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10" name="Freeform 34"/>
            <p:cNvSpPr>
              <a:spLocks/>
            </p:cNvSpPr>
            <p:nvPr/>
          </p:nvSpPr>
          <p:spPr bwMode="auto">
            <a:xfrm>
              <a:off x="980" y="1736"/>
              <a:ext cx="38" cy="1"/>
            </a:xfrm>
            <a:custGeom>
              <a:avLst/>
              <a:gdLst>
                <a:gd name="T0" fmla="*/ 0 w 38"/>
                <a:gd name="T1" fmla="*/ 0 h 1"/>
                <a:gd name="T2" fmla="*/ 38 w 38"/>
                <a:gd name="T3" fmla="*/ 0 h 1"/>
                <a:gd name="T4" fmla="*/ 0 w 38"/>
                <a:gd name="T5" fmla="*/ 0 h 1"/>
                <a:gd name="T6" fmla="*/ 0 60000 65536"/>
                <a:gd name="T7" fmla="*/ 0 60000 65536"/>
                <a:gd name="T8" fmla="*/ 0 60000 65536"/>
                <a:gd name="T9" fmla="*/ 0 w 38"/>
                <a:gd name="T10" fmla="*/ 0 h 1"/>
                <a:gd name="T11" fmla="*/ 38 w 38"/>
                <a:gd name="T12" fmla="*/ 1 h 1"/>
              </a:gdLst>
              <a:ahLst/>
              <a:cxnLst>
                <a:cxn ang="T6">
                  <a:pos x="T0" y="T1"/>
                </a:cxn>
                <a:cxn ang="T7">
                  <a:pos x="T2" y="T3"/>
                </a:cxn>
                <a:cxn ang="T8">
                  <a:pos x="T4" y="T5"/>
                </a:cxn>
              </a:cxnLst>
              <a:rect l="T9" t="T10" r="T11" b="T12"/>
              <a:pathLst>
                <a:path w="38" h="1">
                  <a:moveTo>
                    <a:pt x="0" y="0"/>
                  </a:moveTo>
                  <a:lnTo>
                    <a:pt x="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11" name="Line 35"/>
            <p:cNvSpPr>
              <a:spLocks noChangeShapeType="1"/>
            </p:cNvSpPr>
            <p:nvPr/>
          </p:nvSpPr>
          <p:spPr bwMode="auto">
            <a:xfrm flipH="1">
              <a:off x="980" y="2206"/>
              <a:ext cx="3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12" name="Line 36"/>
            <p:cNvSpPr>
              <a:spLocks noChangeShapeType="1"/>
            </p:cNvSpPr>
            <p:nvPr/>
          </p:nvSpPr>
          <p:spPr bwMode="auto">
            <a:xfrm flipH="1">
              <a:off x="980" y="1736"/>
              <a:ext cx="3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13" name="Freeform 37"/>
            <p:cNvSpPr>
              <a:spLocks/>
            </p:cNvSpPr>
            <p:nvPr/>
          </p:nvSpPr>
          <p:spPr bwMode="auto">
            <a:xfrm>
              <a:off x="980" y="1275"/>
              <a:ext cx="38" cy="1"/>
            </a:xfrm>
            <a:custGeom>
              <a:avLst/>
              <a:gdLst>
                <a:gd name="T0" fmla="*/ 0 w 38"/>
                <a:gd name="T1" fmla="*/ 0 h 1"/>
                <a:gd name="T2" fmla="*/ 38 w 38"/>
                <a:gd name="T3" fmla="*/ 0 h 1"/>
                <a:gd name="T4" fmla="*/ 0 w 38"/>
                <a:gd name="T5" fmla="*/ 0 h 1"/>
                <a:gd name="T6" fmla="*/ 0 60000 65536"/>
                <a:gd name="T7" fmla="*/ 0 60000 65536"/>
                <a:gd name="T8" fmla="*/ 0 60000 65536"/>
                <a:gd name="T9" fmla="*/ 0 w 38"/>
                <a:gd name="T10" fmla="*/ 0 h 1"/>
                <a:gd name="T11" fmla="*/ 38 w 38"/>
                <a:gd name="T12" fmla="*/ 1 h 1"/>
              </a:gdLst>
              <a:ahLst/>
              <a:cxnLst>
                <a:cxn ang="T6">
                  <a:pos x="T0" y="T1"/>
                </a:cxn>
                <a:cxn ang="T7">
                  <a:pos x="T2" y="T3"/>
                </a:cxn>
                <a:cxn ang="T8">
                  <a:pos x="T4" y="T5"/>
                </a:cxn>
              </a:cxnLst>
              <a:rect l="T9" t="T10" r="T11" b="T12"/>
              <a:pathLst>
                <a:path w="38" h="1">
                  <a:moveTo>
                    <a:pt x="0" y="0"/>
                  </a:moveTo>
                  <a:lnTo>
                    <a:pt x="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14" name="Freeform 38"/>
            <p:cNvSpPr>
              <a:spLocks/>
            </p:cNvSpPr>
            <p:nvPr/>
          </p:nvSpPr>
          <p:spPr bwMode="auto">
            <a:xfrm>
              <a:off x="980" y="805"/>
              <a:ext cx="38" cy="1"/>
            </a:xfrm>
            <a:custGeom>
              <a:avLst/>
              <a:gdLst>
                <a:gd name="T0" fmla="*/ 0 w 38"/>
                <a:gd name="T1" fmla="*/ 0 h 1"/>
                <a:gd name="T2" fmla="*/ 38 w 38"/>
                <a:gd name="T3" fmla="*/ 0 h 1"/>
                <a:gd name="T4" fmla="*/ 0 w 38"/>
                <a:gd name="T5" fmla="*/ 0 h 1"/>
                <a:gd name="T6" fmla="*/ 0 60000 65536"/>
                <a:gd name="T7" fmla="*/ 0 60000 65536"/>
                <a:gd name="T8" fmla="*/ 0 60000 65536"/>
                <a:gd name="T9" fmla="*/ 0 w 38"/>
                <a:gd name="T10" fmla="*/ 0 h 1"/>
                <a:gd name="T11" fmla="*/ 38 w 38"/>
                <a:gd name="T12" fmla="*/ 1 h 1"/>
              </a:gdLst>
              <a:ahLst/>
              <a:cxnLst>
                <a:cxn ang="T6">
                  <a:pos x="T0" y="T1"/>
                </a:cxn>
                <a:cxn ang="T7">
                  <a:pos x="T2" y="T3"/>
                </a:cxn>
                <a:cxn ang="T8">
                  <a:pos x="T4" y="T5"/>
                </a:cxn>
              </a:cxnLst>
              <a:rect l="T9" t="T10" r="T11" b="T12"/>
              <a:pathLst>
                <a:path w="38" h="1">
                  <a:moveTo>
                    <a:pt x="0" y="0"/>
                  </a:moveTo>
                  <a:lnTo>
                    <a:pt x="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15" name="Line 39"/>
            <p:cNvSpPr>
              <a:spLocks noChangeShapeType="1"/>
            </p:cNvSpPr>
            <p:nvPr/>
          </p:nvSpPr>
          <p:spPr bwMode="auto">
            <a:xfrm flipH="1">
              <a:off x="980" y="1275"/>
              <a:ext cx="3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16" name="Line 40"/>
            <p:cNvSpPr>
              <a:spLocks noChangeShapeType="1"/>
            </p:cNvSpPr>
            <p:nvPr/>
          </p:nvSpPr>
          <p:spPr bwMode="auto">
            <a:xfrm flipH="1">
              <a:off x="980" y="805"/>
              <a:ext cx="38"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17" name="Freeform 41"/>
            <p:cNvSpPr>
              <a:spLocks/>
            </p:cNvSpPr>
            <p:nvPr/>
          </p:nvSpPr>
          <p:spPr bwMode="auto">
            <a:xfrm>
              <a:off x="1018" y="3607"/>
              <a:ext cx="3138" cy="1"/>
            </a:xfrm>
            <a:custGeom>
              <a:avLst/>
              <a:gdLst>
                <a:gd name="T0" fmla="*/ 0 w 3138"/>
                <a:gd name="T1" fmla="*/ 0 h 1"/>
                <a:gd name="T2" fmla="*/ 3138 w 3138"/>
                <a:gd name="T3" fmla="*/ 0 h 1"/>
                <a:gd name="T4" fmla="*/ 0 w 3138"/>
                <a:gd name="T5" fmla="*/ 0 h 1"/>
                <a:gd name="T6" fmla="*/ 0 60000 65536"/>
                <a:gd name="T7" fmla="*/ 0 60000 65536"/>
                <a:gd name="T8" fmla="*/ 0 60000 65536"/>
                <a:gd name="T9" fmla="*/ 0 w 3138"/>
                <a:gd name="T10" fmla="*/ 0 h 1"/>
                <a:gd name="T11" fmla="*/ 3138 w 3138"/>
                <a:gd name="T12" fmla="*/ 1 h 1"/>
              </a:gdLst>
              <a:ahLst/>
              <a:cxnLst>
                <a:cxn ang="T6">
                  <a:pos x="T0" y="T1"/>
                </a:cxn>
                <a:cxn ang="T7">
                  <a:pos x="T2" y="T3"/>
                </a:cxn>
                <a:cxn ang="T8">
                  <a:pos x="T4" y="T5"/>
                </a:cxn>
              </a:cxnLst>
              <a:rect l="T9" t="T10" r="T11" b="T12"/>
              <a:pathLst>
                <a:path w="3138" h="1">
                  <a:moveTo>
                    <a:pt x="0" y="0"/>
                  </a:moveTo>
                  <a:lnTo>
                    <a:pt x="3138"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18" name="Freeform 42"/>
            <p:cNvSpPr>
              <a:spLocks/>
            </p:cNvSpPr>
            <p:nvPr/>
          </p:nvSpPr>
          <p:spPr bwMode="auto">
            <a:xfrm>
              <a:off x="1018"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19" name="Freeform 43"/>
            <p:cNvSpPr>
              <a:spLocks/>
            </p:cNvSpPr>
            <p:nvPr/>
          </p:nvSpPr>
          <p:spPr bwMode="auto">
            <a:xfrm>
              <a:off x="1210"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20" name="Freeform 44"/>
            <p:cNvSpPr>
              <a:spLocks/>
            </p:cNvSpPr>
            <p:nvPr/>
          </p:nvSpPr>
          <p:spPr bwMode="auto">
            <a:xfrm>
              <a:off x="1018" y="3607"/>
              <a:ext cx="3138" cy="38"/>
            </a:xfrm>
            <a:custGeom>
              <a:avLst/>
              <a:gdLst>
                <a:gd name="T0" fmla="*/ 3138 w 3138"/>
                <a:gd name="T1" fmla="*/ 0 h 38"/>
                <a:gd name="T2" fmla="*/ 0 w 3138"/>
                <a:gd name="T3" fmla="*/ 0 h 38"/>
                <a:gd name="T4" fmla="*/ 0 w 3138"/>
                <a:gd name="T5" fmla="*/ 38 h 38"/>
                <a:gd name="T6" fmla="*/ 0 60000 65536"/>
                <a:gd name="T7" fmla="*/ 0 60000 65536"/>
                <a:gd name="T8" fmla="*/ 0 60000 65536"/>
                <a:gd name="T9" fmla="*/ 0 w 3138"/>
                <a:gd name="T10" fmla="*/ 0 h 38"/>
                <a:gd name="T11" fmla="*/ 3138 w 3138"/>
                <a:gd name="T12" fmla="*/ 38 h 38"/>
              </a:gdLst>
              <a:ahLst/>
              <a:cxnLst>
                <a:cxn ang="T6">
                  <a:pos x="T0" y="T1"/>
                </a:cxn>
                <a:cxn ang="T7">
                  <a:pos x="T2" y="T3"/>
                </a:cxn>
                <a:cxn ang="T8">
                  <a:pos x="T4" y="T5"/>
                </a:cxn>
              </a:cxnLst>
              <a:rect l="T9" t="T10" r="T11" b="T12"/>
              <a:pathLst>
                <a:path w="3138" h="38">
                  <a:moveTo>
                    <a:pt x="3138" y="0"/>
                  </a:moveTo>
                  <a:lnTo>
                    <a:pt x="0" y="0"/>
                  </a:lnTo>
                  <a:lnTo>
                    <a:pt x="0" y="38"/>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21" name="Line 45"/>
            <p:cNvSpPr>
              <a:spLocks noChangeShapeType="1"/>
            </p:cNvSpPr>
            <p:nvPr/>
          </p:nvSpPr>
          <p:spPr bwMode="auto">
            <a:xfrm>
              <a:off x="1210"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22" name="Freeform 46"/>
            <p:cNvSpPr>
              <a:spLocks/>
            </p:cNvSpPr>
            <p:nvPr/>
          </p:nvSpPr>
          <p:spPr bwMode="auto">
            <a:xfrm>
              <a:off x="1412"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23" name="Freeform 47"/>
            <p:cNvSpPr>
              <a:spLocks/>
            </p:cNvSpPr>
            <p:nvPr/>
          </p:nvSpPr>
          <p:spPr bwMode="auto">
            <a:xfrm>
              <a:off x="1604"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24" name="Line 48"/>
            <p:cNvSpPr>
              <a:spLocks noChangeShapeType="1"/>
            </p:cNvSpPr>
            <p:nvPr/>
          </p:nvSpPr>
          <p:spPr bwMode="auto">
            <a:xfrm>
              <a:off x="1412"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25" name="Line 49"/>
            <p:cNvSpPr>
              <a:spLocks noChangeShapeType="1"/>
            </p:cNvSpPr>
            <p:nvPr/>
          </p:nvSpPr>
          <p:spPr bwMode="auto">
            <a:xfrm>
              <a:off x="1604"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26" name="Freeform 50"/>
            <p:cNvSpPr>
              <a:spLocks/>
            </p:cNvSpPr>
            <p:nvPr/>
          </p:nvSpPr>
          <p:spPr bwMode="auto">
            <a:xfrm>
              <a:off x="1805"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27" name="Freeform 51"/>
            <p:cNvSpPr>
              <a:spLocks/>
            </p:cNvSpPr>
            <p:nvPr/>
          </p:nvSpPr>
          <p:spPr bwMode="auto">
            <a:xfrm>
              <a:off x="1997"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28" name="Line 52"/>
            <p:cNvSpPr>
              <a:spLocks noChangeShapeType="1"/>
            </p:cNvSpPr>
            <p:nvPr/>
          </p:nvSpPr>
          <p:spPr bwMode="auto">
            <a:xfrm>
              <a:off x="1805"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29" name="Line 53"/>
            <p:cNvSpPr>
              <a:spLocks noChangeShapeType="1"/>
            </p:cNvSpPr>
            <p:nvPr/>
          </p:nvSpPr>
          <p:spPr bwMode="auto">
            <a:xfrm>
              <a:off x="1997"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30" name="Freeform 54"/>
            <p:cNvSpPr>
              <a:spLocks/>
            </p:cNvSpPr>
            <p:nvPr/>
          </p:nvSpPr>
          <p:spPr bwMode="auto">
            <a:xfrm>
              <a:off x="2199"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31" name="Freeform 55"/>
            <p:cNvSpPr>
              <a:spLocks/>
            </p:cNvSpPr>
            <p:nvPr/>
          </p:nvSpPr>
          <p:spPr bwMode="auto">
            <a:xfrm>
              <a:off x="2391"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32" name="Line 56"/>
            <p:cNvSpPr>
              <a:spLocks noChangeShapeType="1"/>
            </p:cNvSpPr>
            <p:nvPr/>
          </p:nvSpPr>
          <p:spPr bwMode="auto">
            <a:xfrm>
              <a:off x="2199"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33" name="Line 57"/>
            <p:cNvSpPr>
              <a:spLocks noChangeShapeType="1"/>
            </p:cNvSpPr>
            <p:nvPr/>
          </p:nvSpPr>
          <p:spPr bwMode="auto">
            <a:xfrm>
              <a:off x="2391"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34" name="Freeform 58"/>
            <p:cNvSpPr>
              <a:spLocks/>
            </p:cNvSpPr>
            <p:nvPr/>
          </p:nvSpPr>
          <p:spPr bwMode="auto">
            <a:xfrm>
              <a:off x="2592"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35" name="Freeform 59"/>
            <p:cNvSpPr>
              <a:spLocks/>
            </p:cNvSpPr>
            <p:nvPr/>
          </p:nvSpPr>
          <p:spPr bwMode="auto">
            <a:xfrm>
              <a:off x="2784"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36" name="Line 60"/>
            <p:cNvSpPr>
              <a:spLocks noChangeShapeType="1"/>
            </p:cNvSpPr>
            <p:nvPr/>
          </p:nvSpPr>
          <p:spPr bwMode="auto">
            <a:xfrm>
              <a:off x="2592"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37" name="Line 61"/>
            <p:cNvSpPr>
              <a:spLocks noChangeShapeType="1"/>
            </p:cNvSpPr>
            <p:nvPr/>
          </p:nvSpPr>
          <p:spPr bwMode="auto">
            <a:xfrm>
              <a:off x="2784"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38" name="Freeform 62"/>
            <p:cNvSpPr>
              <a:spLocks/>
            </p:cNvSpPr>
            <p:nvPr/>
          </p:nvSpPr>
          <p:spPr bwMode="auto">
            <a:xfrm>
              <a:off x="2976"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39" name="Freeform 63"/>
            <p:cNvSpPr>
              <a:spLocks/>
            </p:cNvSpPr>
            <p:nvPr/>
          </p:nvSpPr>
          <p:spPr bwMode="auto">
            <a:xfrm>
              <a:off x="3178"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40" name="Line 64"/>
            <p:cNvSpPr>
              <a:spLocks noChangeShapeType="1"/>
            </p:cNvSpPr>
            <p:nvPr/>
          </p:nvSpPr>
          <p:spPr bwMode="auto">
            <a:xfrm>
              <a:off x="2976"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41" name="Line 65"/>
            <p:cNvSpPr>
              <a:spLocks noChangeShapeType="1"/>
            </p:cNvSpPr>
            <p:nvPr/>
          </p:nvSpPr>
          <p:spPr bwMode="auto">
            <a:xfrm>
              <a:off x="3178"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42" name="Freeform 66"/>
            <p:cNvSpPr>
              <a:spLocks/>
            </p:cNvSpPr>
            <p:nvPr/>
          </p:nvSpPr>
          <p:spPr bwMode="auto">
            <a:xfrm>
              <a:off x="3369"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43" name="Freeform 67"/>
            <p:cNvSpPr>
              <a:spLocks/>
            </p:cNvSpPr>
            <p:nvPr/>
          </p:nvSpPr>
          <p:spPr bwMode="auto">
            <a:xfrm>
              <a:off x="3571"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44" name="Line 68"/>
            <p:cNvSpPr>
              <a:spLocks noChangeShapeType="1"/>
            </p:cNvSpPr>
            <p:nvPr/>
          </p:nvSpPr>
          <p:spPr bwMode="auto">
            <a:xfrm>
              <a:off x="3369"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45" name="Line 69"/>
            <p:cNvSpPr>
              <a:spLocks noChangeShapeType="1"/>
            </p:cNvSpPr>
            <p:nvPr/>
          </p:nvSpPr>
          <p:spPr bwMode="auto">
            <a:xfrm>
              <a:off x="3571"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46" name="Freeform 70"/>
            <p:cNvSpPr>
              <a:spLocks/>
            </p:cNvSpPr>
            <p:nvPr/>
          </p:nvSpPr>
          <p:spPr bwMode="auto">
            <a:xfrm>
              <a:off x="3763"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47" name="Freeform 71"/>
            <p:cNvSpPr>
              <a:spLocks/>
            </p:cNvSpPr>
            <p:nvPr/>
          </p:nvSpPr>
          <p:spPr bwMode="auto">
            <a:xfrm>
              <a:off x="3965"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48" name="Line 72"/>
            <p:cNvSpPr>
              <a:spLocks noChangeShapeType="1"/>
            </p:cNvSpPr>
            <p:nvPr/>
          </p:nvSpPr>
          <p:spPr bwMode="auto">
            <a:xfrm>
              <a:off x="3763"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49" name="Line 73"/>
            <p:cNvSpPr>
              <a:spLocks noChangeShapeType="1"/>
            </p:cNvSpPr>
            <p:nvPr/>
          </p:nvSpPr>
          <p:spPr bwMode="auto">
            <a:xfrm>
              <a:off x="3965"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50" name="Freeform 74"/>
            <p:cNvSpPr>
              <a:spLocks/>
            </p:cNvSpPr>
            <p:nvPr/>
          </p:nvSpPr>
          <p:spPr bwMode="auto">
            <a:xfrm>
              <a:off x="4156" y="3607"/>
              <a:ext cx="1" cy="38"/>
            </a:xfrm>
            <a:custGeom>
              <a:avLst/>
              <a:gdLst>
                <a:gd name="T0" fmla="*/ 0 w 1"/>
                <a:gd name="T1" fmla="*/ 38 h 38"/>
                <a:gd name="T2" fmla="*/ 0 w 1"/>
                <a:gd name="T3" fmla="*/ 0 h 38"/>
                <a:gd name="T4" fmla="*/ 0 w 1"/>
                <a:gd name="T5" fmla="*/ 38 h 38"/>
                <a:gd name="T6" fmla="*/ 0 60000 65536"/>
                <a:gd name="T7" fmla="*/ 0 60000 65536"/>
                <a:gd name="T8" fmla="*/ 0 60000 65536"/>
                <a:gd name="T9" fmla="*/ 0 w 1"/>
                <a:gd name="T10" fmla="*/ 0 h 38"/>
                <a:gd name="T11" fmla="*/ 1 w 1"/>
                <a:gd name="T12" fmla="*/ 38 h 38"/>
              </a:gdLst>
              <a:ahLst/>
              <a:cxnLst>
                <a:cxn ang="T6">
                  <a:pos x="T0" y="T1"/>
                </a:cxn>
                <a:cxn ang="T7">
                  <a:pos x="T2" y="T3"/>
                </a:cxn>
                <a:cxn ang="T8">
                  <a:pos x="T4" y="T5"/>
                </a:cxn>
              </a:cxnLst>
              <a:rect l="T9" t="T10" r="T11" b="T12"/>
              <a:pathLst>
                <a:path w="1" h="38">
                  <a:moveTo>
                    <a:pt x="0" y="38"/>
                  </a:moveTo>
                  <a:lnTo>
                    <a:pt x="0" y="0"/>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251" name="Line 75"/>
            <p:cNvSpPr>
              <a:spLocks noChangeShapeType="1"/>
            </p:cNvSpPr>
            <p:nvPr/>
          </p:nvSpPr>
          <p:spPr bwMode="auto">
            <a:xfrm>
              <a:off x="4156" y="3607"/>
              <a:ext cx="1" cy="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52" name="Line 76"/>
            <p:cNvSpPr>
              <a:spLocks noChangeShapeType="1"/>
            </p:cNvSpPr>
            <p:nvPr/>
          </p:nvSpPr>
          <p:spPr bwMode="auto">
            <a:xfrm flipH="1" flipV="1">
              <a:off x="1114" y="1592"/>
              <a:ext cx="202" cy="355"/>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53" name="Line 77"/>
            <p:cNvSpPr>
              <a:spLocks noChangeShapeType="1"/>
            </p:cNvSpPr>
            <p:nvPr/>
          </p:nvSpPr>
          <p:spPr bwMode="auto">
            <a:xfrm flipH="1">
              <a:off x="1316" y="1266"/>
              <a:ext cx="192" cy="681"/>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54" name="Line 78"/>
            <p:cNvSpPr>
              <a:spLocks noChangeShapeType="1"/>
            </p:cNvSpPr>
            <p:nvPr/>
          </p:nvSpPr>
          <p:spPr bwMode="auto">
            <a:xfrm flipH="1" flipV="1">
              <a:off x="1508" y="1266"/>
              <a:ext cx="201" cy="787"/>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55" name="Line 79"/>
            <p:cNvSpPr>
              <a:spLocks noChangeShapeType="1"/>
            </p:cNvSpPr>
            <p:nvPr/>
          </p:nvSpPr>
          <p:spPr bwMode="auto">
            <a:xfrm flipH="1">
              <a:off x="1709" y="2005"/>
              <a:ext cx="192" cy="48"/>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56" name="Line 80"/>
            <p:cNvSpPr>
              <a:spLocks noChangeShapeType="1"/>
            </p:cNvSpPr>
            <p:nvPr/>
          </p:nvSpPr>
          <p:spPr bwMode="auto">
            <a:xfrm flipH="1" flipV="1">
              <a:off x="1901" y="2005"/>
              <a:ext cx="192" cy="470"/>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57" name="Line 81"/>
            <p:cNvSpPr>
              <a:spLocks noChangeShapeType="1"/>
            </p:cNvSpPr>
            <p:nvPr/>
          </p:nvSpPr>
          <p:spPr bwMode="auto">
            <a:xfrm flipH="1">
              <a:off x="2093" y="2427"/>
              <a:ext cx="202" cy="48"/>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58" name="Line 82"/>
            <p:cNvSpPr>
              <a:spLocks noChangeShapeType="1"/>
            </p:cNvSpPr>
            <p:nvPr/>
          </p:nvSpPr>
          <p:spPr bwMode="auto">
            <a:xfrm flipH="1">
              <a:off x="2295" y="2005"/>
              <a:ext cx="192" cy="422"/>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59" name="Line 83"/>
            <p:cNvSpPr>
              <a:spLocks noChangeShapeType="1"/>
            </p:cNvSpPr>
            <p:nvPr/>
          </p:nvSpPr>
          <p:spPr bwMode="auto">
            <a:xfrm flipH="1">
              <a:off x="2487" y="1659"/>
              <a:ext cx="201" cy="346"/>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60" name="Line 84"/>
            <p:cNvSpPr>
              <a:spLocks noChangeShapeType="1"/>
            </p:cNvSpPr>
            <p:nvPr/>
          </p:nvSpPr>
          <p:spPr bwMode="auto">
            <a:xfrm flipH="1" flipV="1">
              <a:off x="2688" y="1659"/>
              <a:ext cx="192" cy="729"/>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61" name="Line 85"/>
            <p:cNvSpPr>
              <a:spLocks noChangeShapeType="1"/>
            </p:cNvSpPr>
            <p:nvPr/>
          </p:nvSpPr>
          <p:spPr bwMode="auto">
            <a:xfrm flipH="1">
              <a:off x="2880" y="1659"/>
              <a:ext cx="202" cy="729"/>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62" name="Line 86"/>
            <p:cNvSpPr>
              <a:spLocks noChangeShapeType="1"/>
            </p:cNvSpPr>
            <p:nvPr/>
          </p:nvSpPr>
          <p:spPr bwMode="auto">
            <a:xfrm flipH="1">
              <a:off x="3082" y="1659"/>
              <a:ext cx="192" cy="1"/>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63" name="Line 87"/>
            <p:cNvSpPr>
              <a:spLocks noChangeShapeType="1"/>
            </p:cNvSpPr>
            <p:nvPr/>
          </p:nvSpPr>
          <p:spPr bwMode="auto">
            <a:xfrm flipH="1" flipV="1">
              <a:off x="3274" y="1659"/>
              <a:ext cx="191" cy="77"/>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64" name="Line 88"/>
            <p:cNvSpPr>
              <a:spLocks noChangeShapeType="1"/>
            </p:cNvSpPr>
            <p:nvPr/>
          </p:nvSpPr>
          <p:spPr bwMode="auto">
            <a:xfrm flipH="1" flipV="1">
              <a:off x="3465" y="1736"/>
              <a:ext cx="202" cy="249"/>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65" name="Line 89"/>
            <p:cNvSpPr>
              <a:spLocks noChangeShapeType="1"/>
            </p:cNvSpPr>
            <p:nvPr/>
          </p:nvSpPr>
          <p:spPr bwMode="auto">
            <a:xfrm flipH="1">
              <a:off x="3667" y="1985"/>
              <a:ext cx="192" cy="1"/>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66" name="Line 90"/>
            <p:cNvSpPr>
              <a:spLocks noChangeShapeType="1"/>
            </p:cNvSpPr>
            <p:nvPr/>
          </p:nvSpPr>
          <p:spPr bwMode="auto">
            <a:xfrm flipH="1">
              <a:off x="3859" y="1746"/>
              <a:ext cx="202" cy="239"/>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67" name="Line 91"/>
            <p:cNvSpPr>
              <a:spLocks noChangeShapeType="1"/>
            </p:cNvSpPr>
            <p:nvPr/>
          </p:nvSpPr>
          <p:spPr bwMode="auto">
            <a:xfrm flipH="1">
              <a:off x="1114" y="1391"/>
              <a:ext cx="202" cy="863"/>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68" name="Line 92"/>
            <p:cNvSpPr>
              <a:spLocks noChangeShapeType="1"/>
            </p:cNvSpPr>
            <p:nvPr/>
          </p:nvSpPr>
          <p:spPr bwMode="auto">
            <a:xfrm flipH="1" flipV="1">
              <a:off x="1316" y="1391"/>
              <a:ext cx="192" cy="786"/>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69" name="Line 93"/>
            <p:cNvSpPr>
              <a:spLocks noChangeShapeType="1"/>
            </p:cNvSpPr>
            <p:nvPr/>
          </p:nvSpPr>
          <p:spPr bwMode="auto">
            <a:xfrm flipH="1" flipV="1">
              <a:off x="1508" y="2177"/>
              <a:ext cx="201" cy="96"/>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70" name="Line 94"/>
            <p:cNvSpPr>
              <a:spLocks noChangeShapeType="1"/>
            </p:cNvSpPr>
            <p:nvPr/>
          </p:nvSpPr>
          <p:spPr bwMode="auto">
            <a:xfrm flipH="1" flipV="1">
              <a:off x="1709" y="2273"/>
              <a:ext cx="192" cy="259"/>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71" name="Line 95"/>
            <p:cNvSpPr>
              <a:spLocks noChangeShapeType="1"/>
            </p:cNvSpPr>
            <p:nvPr/>
          </p:nvSpPr>
          <p:spPr bwMode="auto">
            <a:xfrm flipH="1">
              <a:off x="1901" y="2379"/>
              <a:ext cx="192" cy="153"/>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72" name="Line 96"/>
            <p:cNvSpPr>
              <a:spLocks noChangeShapeType="1"/>
            </p:cNvSpPr>
            <p:nvPr/>
          </p:nvSpPr>
          <p:spPr bwMode="auto">
            <a:xfrm flipH="1" flipV="1">
              <a:off x="2093" y="2379"/>
              <a:ext cx="202" cy="153"/>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73" name="Line 97"/>
            <p:cNvSpPr>
              <a:spLocks noChangeShapeType="1"/>
            </p:cNvSpPr>
            <p:nvPr/>
          </p:nvSpPr>
          <p:spPr bwMode="auto">
            <a:xfrm flipH="1">
              <a:off x="2295" y="2532"/>
              <a:ext cx="192" cy="1"/>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74" name="Line 98"/>
            <p:cNvSpPr>
              <a:spLocks noChangeShapeType="1"/>
            </p:cNvSpPr>
            <p:nvPr/>
          </p:nvSpPr>
          <p:spPr bwMode="auto">
            <a:xfrm flipH="1" flipV="1">
              <a:off x="2487" y="2532"/>
              <a:ext cx="201" cy="106"/>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75" name="Line 99"/>
            <p:cNvSpPr>
              <a:spLocks noChangeShapeType="1"/>
            </p:cNvSpPr>
            <p:nvPr/>
          </p:nvSpPr>
          <p:spPr bwMode="auto">
            <a:xfrm flipH="1">
              <a:off x="2688" y="2254"/>
              <a:ext cx="192" cy="384"/>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76" name="Line 100"/>
            <p:cNvSpPr>
              <a:spLocks noChangeShapeType="1"/>
            </p:cNvSpPr>
            <p:nvPr/>
          </p:nvSpPr>
          <p:spPr bwMode="auto">
            <a:xfrm flipH="1">
              <a:off x="2880" y="2177"/>
              <a:ext cx="202" cy="77"/>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77" name="Line 101"/>
            <p:cNvSpPr>
              <a:spLocks noChangeShapeType="1"/>
            </p:cNvSpPr>
            <p:nvPr/>
          </p:nvSpPr>
          <p:spPr bwMode="auto">
            <a:xfrm flipH="1" flipV="1">
              <a:off x="3082" y="2177"/>
              <a:ext cx="192" cy="202"/>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78" name="Line 102"/>
            <p:cNvSpPr>
              <a:spLocks noChangeShapeType="1"/>
            </p:cNvSpPr>
            <p:nvPr/>
          </p:nvSpPr>
          <p:spPr bwMode="auto">
            <a:xfrm flipH="1">
              <a:off x="3274" y="2216"/>
              <a:ext cx="191" cy="163"/>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79" name="Line 103"/>
            <p:cNvSpPr>
              <a:spLocks noChangeShapeType="1"/>
            </p:cNvSpPr>
            <p:nvPr/>
          </p:nvSpPr>
          <p:spPr bwMode="auto">
            <a:xfrm flipH="1" flipV="1">
              <a:off x="3465" y="2216"/>
              <a:ext cx="202" cy="29"/>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80" name="Line 104"/>
            <p:cNvSpPr>
              <a:spLocks noChangeShapeType="1"/>
            </p:cNvSpPr>
            <p:nvPr/>
          </p:nvSpPr>
          <p:spPr bwMode="auto">
            <a:xfrm flipH="1" flipV="1">
              <a:off x="3667" y="2245"/>
              <a:ext cx="192" cy="124"/>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81" name="Line 105"/>
            <p:cNvSpPr>
              <a:spLocks noChangeShapeType="1"/>
            </p:cNvSpPr>
            <p:nvPr/>
          </p:nvSpPr>
          <p:spPr bwMode="auto">
            <a:xfrm flipH="1">
              <a:off x="3859" y="2331"/>
              <a:ext cx="202" cy="38"/>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82" name="Line 106"/>
            <p:cNvSpPr>
              <a:spLocks noChangeShapeType="1"/>
            </p:cNvSpPr>
            <p:nvPr/>
          </p:nvSpPr>
          <p:spPr bwMode="auto">
            <a:xfrm flipH="1">
              <a:off x="1114" y="2935"/>
              <a:ext cx="202" cy="221"/>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83" name="Line 107"/>
            <p:cNvSpPr>
              <a:spLocks noChangeShapeType="1"/>
            </p:cNvSpPr>
            <p:nvPr/>
          </p:nvSpPr>
          <p:spPr bwMode="auto">
            <a:xfrm flipH="1" flipV="1">
              <a:off x="1316" y="2935"/>
              <a:ext cx="192" cy="259"/>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84" name="Line 108"/>
            <p:cNvSpPr>
              <a:spLocks noChangeShapeType="1"/>
            </p:cNvSpPr>
            <p:nvPr/>
          </p:nvSpPr>
          <p:spPr bwMode="auto">
            <a:xfrm flipH="1">
              <a:off x="1508" y="3041"/>
              <a:ext cx="201" cy="153"/>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85" name="Line 109"/>
            <p:cNvSpPr>
              <a:spLocks noChangeShapeType="1"/>
            </p:cNvSpPr>
            <p:nvPr/>
          </p:nvSpPr>
          <p:spPr bwMode="auto">
            <a:xfrm flipH="1" flipV="1">
              <a:off x="1709" y="3041"/>
              <a:ext cx="192" cy="249"/>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86" name="Line 110"/>
            <p:cNvSpPr>
              <a:spLocks noChangeShapeType="1"/>
            </p:cNvSpPr>
            <p:nvPr/>
          </p:nvSpPr>
          <p:spPr bwMode="auto">
            <a:xfrm flipH="1" flipV="1">
              <a:off x="1901" y="3290"/>
              <a:ext cx="192" cy="29"/>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87" name="Line 111"/>
            <p:cNvSpPr>
              <a:spLocks noChangeShapeType="1"/>
            </p:cNvSpPr>
            <p:nvPr/>
          </p:nvSpPr>
          <p:spPr bwMode="auto">
            <a:xfrm flipH="1" flipV="1">
              <a:off x="2093" y="3319"/>
              <a:ext cx="202" cy="106"/>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88" name="Line 112"/>
            <p:cNvSpPr>
              <a:spLocks noChangeShapeType="1"/>
            </p:cNvSpPr>
            <p:nvPr/>
          </p:nvSpPr>
          <p:spPr bwMode="auto">
            <a:xfrm flipH="1">
              <a:off x="2295" y="3290"/>
              <a:ext cx="192" cy="135"/>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89" name="Line 113"/>
            <p:cNvSpPr>
              <a:spLocks noChangeShapeType="1"/>
            </p:cNvSpPr>
            <p:nvPr/>
          </p:nvSpPr>
          <p:spPr bwMode="auto">
            <a:xfrm flipH="1" flipV="1">
              <a:off x="2487" y="3290"/>
              <a:ext cx="201" cy="125"/>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90" name="Line 114"/>
            <p:cNvSpPr>
              <a:spLocks noChangeShapeType="1"/>
            </p:cNvSpPr>
            <p:nvPr/>
          </p:nvSpPr>
          <p:spPr bwMode="auto">
            <a:xfrm flipH="1">
              <a:off x="2688" y="3415"/>
              <a:ext cx="192" cy="1"/>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91" name="Line 115"/>
            <p:cNvSpPr>
              <a:spLocks noChangeShapeType="1"/>
            </p:cNvSpPr>
            <p:nvPr/>
          </p:nvSpPr>
          <p:spPr bwMode="auto">
            <a:xfrm flipH="1">
              <a:off x="2880" y="2897"/>
              <a:ext cx="202" cy="518"/>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92" name="Line 116"/>
            <p:cNvSpPr>
              <a:spLocks noChangeShapeType="1"/>
            </p:cNvSpPr>
            <p:nvPr/>
          </p:nvSpPr>
          <p:spPr bwMode="auto">
            <a:xfrm flipH="1" flipV="1">
              <a:off x="3082" y="2897"/>
              <a:ext cx="192" cy="480"/>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93" name="Line 117"/>
            <p:cNvSpPr>
              <a:spLocks noChangeShapeType="1"/>
            </p:cNvSpPr>
            <p:nvPr/>
          </p:nvSpPr>
          <p:spPr bwMode="auto">
            <a:xfrm flipH="1">
              <a:off x="3274" y="3377"/>
              <a:ext cx="191" cy="1"/>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94" name="Line 118"/>
            <p:cNvSpPr>
              <a:spLocks noChangeShapeType="1"/>
            </p:cNvSpPr>
            <p:nvPr/>
          </p:nvSpPr>
          <p:spPr bwMode="auto">
            <a:xfrm flipH="1">
              <a:off x="3465" y="3377"/>
              <a:ext cx="202" cy="1"/>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95" name="Line 119"/>
            <p:cNvSpPr>
              <a:spLocks noChangeShapeType="1"/>
            </p:cNvSpPr>
            <p:nvPr/>
          </p:nvSpPr>
          <p:spPr bwMode="auto">
            <a:xfrm flipH="1" flipV="1">
              <a:off x="3648" y="3360"/>
              <a:ext cx="192" cy="38"/>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96" name="Line 120"/>
            <p:cNvSpPr>
              <a:spLocks noChangeShapeType="1"/>
            </p:cNvSpPr>
            <p:nvPr/>
          </p:nvSpPr>
          <p:spPr bwMode="auto">
            <a:xfrm flipH="1">
              <a:off x="3859" y="3415"/>
              <a:ext cx="202" cy="1"/>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97" name="Line 121"/>
            <p:cNvSpPr>
              <a:spLocks noChangeShapeType="1"/>
            </p:cNvSpPr>
            <p:nvPr/>
          </p:nvSpPr>
          <p:spPr bwMode="auto">
            <a:xfrm flipH="1">
              <a:off x="1114" y="3118"/>
              <a:ext cx="202" cy="230"/>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98" name="Line 122"/>
            <p:cNvSpPr>
              <a:spLocks noChangeShapeType="1"/>
            </p:cNvSpPr>
            <p:nvPr/>
          </p:nvSpPr>
          <p:spPr bwMode="auto">
            <a:xfrm flipH="1" flipV="1">
              <a:off x="1316" y="3118"/>
              <a:ext cx="192" cy="153"/>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99" name="Line 123"/>
            <p:cNvSpPr>
              <a:spLocks noChangeShapeType="1"/>
            </p:cNvSpPr>
            <p:nvPr/>
          </p:nvSpPr>
          <p:spPr bwMode="auto">
            <a:xfrm flipH="1" flipV="1">
              <a:off x="1508" y="3271"/>
              <a:ext cx="201" cy="106"/>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00" name="Line 124"/>
            <p:cNvSpPr>
              <a:spLocks noChangeShapeType="1"/>
            </p:cNvSpPr>
            <p:nvPr/>
          </p:nvSpPr>
          <p:spPr bwMode="auto">
            <a:xfrm flipH="1" flipV="1">
              <a:off x="1709" y="3377"/>
              <a:ext cx="192" cy="9"/>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01" name="Line 125"/>
            <p:cNvSpPr>
              <a:spLocks noChangeShapeType="1"/>
            </p:cNvSpPr>
            <p:nvPr/>
          </p:nvSpPr>
          <p:spPr bwMode="auto">
            <a:xfrm flipH="1" flipV="1">
              <a:off x="1901" y="3386"/>
              <a:ext cx="192" cy="10"/>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02" name="Line 126"/>
            <p:cNvSpPr>
              <a:spLocks noChangeShapeType="1"/>
            </p:cNvSpPr>
            <p:nvPr/>
          </p:nvSpPr>
          <p:spPr bwMode="auto">
            <a:xfrm flipH="1" flipV="1">
              <a:off x="2093" y="3396"/>
              <a:ext cx="202" cy="19"/>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03" name="Line 127"/>
            <p:cNvSpPr>
              <a:spLocks noChangeShapeType="1"/>
            </p:cNvSpPr>
            <p:nvPr/>
          </p:nvSpPr>
          <p:spPr bwMode="auto">
            <a:xfrm flipH="1">
              <a:off x="2295" y="3386"/>
              <a:ext cx="192" cy="29"/>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04" name="Line 128"/>
            <p:cNvSpPr>
              <a:spLocks noChangeShapeType="1"/>
            </p:cNvSpPr>
            <p:nvPr/>
          </p:nvSpPr>
          <p:spPr bwMode="auto">
            <a:xfrm flipH="1" flipV="1">
              <a:off x="2487" y="3386"/>
              <a:ext cx="201" cy="29"/>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05" name="Line 129"/>
            <p:cNvSpPr>
              <a:spLocks noChangeShapeType="1"/>
            </p:cNvSpPr>
            <p:nvPr/>
          </p:nvSpPr>
          <p:spPr bwMode="auto">
            <a:xfrm flipH="1">
              <a:off x="2688" y="3396"/>
              <a:ext cx="192" cy="19"/>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06" name="Line 130"/>
            <p:cNvSpPr>
              <a:spLocks noChangeShapeType="1"/>
            </p:cNvSpPr>
            <p:nvPr/>
          </p:nvSpPr>
          <p:spPr bwMode="auto">
            <a:xfrm flipH="1" flipV="1">
              <a:off x="2880" y="3396"/>
              <a:ext cx="202" cy="19"/>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07" name="Line 131"/>
            <p:cNvSpPr>
              <a:spLocks noChangeShapeType="1"/>
            </p:cNvSpPr>
            <p:nvPr/>
          </p:nvSpPr>
          <p:spPr bwMode="auto">
            <a:xfrm flipH="1">
              <a:off x="3082" y="3329"/>
              <a:ext cx="192" cy="86"/>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08" name="Line 132"/>
            <p:cNvSpPr>
              <a:spLocks noChangeShapeType="1"/>
            </p:cNvSpPr>
            <p:nvPr/>
          </p:nvSpPr>
          <p:spPr bwMode="auto">
            <a:xfrm flipH="1" flipV="1">
              <a:off x="3274" y="3329"/>
              <a:ext cx="191" cy="86"/>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09" name="Line 133"/>
            <p:cNvSpPr>
              <a:spLocks noChangeShapeType="1"/>
            </p:cNvSpPr>
            <p:nvPr/>
          </p:nvSpPr>
          <p:spPr bwMode="auto">
            <a:xfrm flipH="1">
              <a:off x="3465" y="3415"/>
              <a:ext cx="202" cy="1"/>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10" name="Line 134"/>
            <p:cNvSpPr>
              <a:spLocks noChangeShapeType="1"/>
            </p:cNvSpPr>
            <p:nvPr/>
          </p:nvSpPr>
          <p:spPr bwMode="auto">
            <a:xfrm flipH="1">
              <a:off x="3667" y="3406"/>
              <a:ext cx="192" cy="9"/>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11" name="Line 135"/>
            <p:cNvSpPr>
              <a:spLocks noChangeShapeType="1"/>
            </p:cNvSpPr>
            <p:nvPr/>
          </p:nvSpPr>
          <p:spPr bwMode="auto">
            <a:xfrm flipH="1">
              <a:off x="3859" y="3041"/>
              <a:ext cx="202" cy="365"/>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12" name="Freeform 136"/>
            <p:cNvSpPr>
              <a:spLocks/>
            </p:cNvSpPr>
            <p:nvPr/>
          </p:nvSpPr>
          <p:spPr bwMode="auto">
            <a:xfrm>
              <a:off x="1085" y="1563"/>
              <a:ext cx="58" cy="58"/>
            </a:xfrm>
            <a:custGeom>
              <a:avLst/>
              <a:gdLst>
                <a:gd name="T0" fmla="*/ 29 w 58"/>
                <a:gd name="T1" fmla="*/ 0 h 58"/>
                <a:gd name="T2" fmla="*/ 58 w 58"/>
                <a:gd name="T3" fmla="*/ 29 h 58"/>
                <a:gd name="T4" fmla="*/ 29 w 58"/>
                <a:gd name="T5" fmla="*/ 58 h 58"/>
                <a:gd name="T6" fmla="*/ 0 w 58"/>
                <a:gd name="T7" fmla="*/ 29 h 58"/>
                <a:gd name="T8" fmla="*/ 29 w 58"/>
                <a:gd name="T9" fmla="*/ 0 h 58"/>
                <a:gd name="T10" fmla="*/ 29 w 58"/>
                <a:gd name="T11" fmla="*/ 0 h 58"/>
                <a:gd name="T12" fmla="*/ 0 60000 65536"/>
                <a:gd name="T13" fmla="*/ 0 60000 65536"/>
                <a:gd name="T14" fmla="*/ 0 60000 65536"/>
                <a:gd name="T15" fmla="*/ 0 60000 65536"/>
                <a:gd name="T16" fmla="*/ 0 60000 65536"/>
                <a:gd name="T17" fmla="*/ 0 60000 65536"/>
                <a:gd name="T18" fmla="*/ 0 w 58"/>
                <a:gd name="T19" fmla="*/ 0 h 58"/>
                <a:gd name="T20" fmla="*/ 58 w 58"/>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8" h="58">
                  <a:moveTo>
                    <a:pt x="29" y="0"/>
                  </a:moveTo>
                  <a:lnTo>
                    <a:pt x="58"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13" name="Freeform 137"/>
            <p:cNvSpPr>
              <a:spLocks/>
            </p:cNvSpPr>
            <p:nvPr/>
          </p:nvSpPr>
          <p:spPr bwMode="auto">
            <a:xfrm>
              <a:off x="1287" y="1918"/>
              <a:ext cx="57" cy="58"/>
            </a:xfrm>
            <a:custGeom>
              <a:avLst/>
              <a:gdLst>
                <a:gd name="T0" fmla="*/ 29 w 57"/>
                <a:gd name="T1" fmla="*/ 0 h 58"/>
                <a:gd name="T2" fmla="*/ 57 w 57"/>
                <a:gd name="T3" fmla="*/ 29 h 58"/>
                <a:gd name="T4" fmla="*/ 29 w 57"/>
                <a:gd name="T5" fmla="*/ 58 h 58"/>
                <a:gd name="T6" fmla="*/ 0 w 57"/>
                <a:gd name="T7" fmla="*/ 29 h 58"/>
                <a:gd name="T8" fmla="*/ 29 w 57"/>
                <a:gd name="T9" fmla="*/ 0 h 58"/>
                <a:gd name="T10" fmla="*/ 29 w 57"/>
                <a:gd name="T11" fmla="*/ 0 h 58"/>
                <a:gd name="T12" fmla="*/ 0 60000 65536"/>
                <a:gd name="T13" fmla="*/ 0 60000 65536"/>
                <a:gd name="T14" fmla="*/ 0 60000 65536"/>
                <a:gd name="T15" fmla="*/ 0 60000 65536"/>
                <a:gd name="T16" fmla="*/ 0 60000 65536"/>
                <a:gd name="T17" fmla="*/ 0 60000 65536"/>
                <a:gd name="T18" fmla="*/ 0 w 57"/>
                <a:gd name="T19" fmla="*/ 0 h 58"/>
                <a:gd name="T20" fmla="*/ 57 w 57"/>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7" h="58">
                  <a:moveTo>
                    <a:pt x="29" y="0"/>
                  </a:moveTo>
                  <a:lnTo>
                    <a:pt x="57"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14" name="Freeform 138"/>
            <p:cNvSpPr>
              <a:spLocks/>
            </p:cNvSpPr>
            <p:nvPr/>
          </p:nvSpPr>
          <p:spPr bwMode="auto">
            <a:xfrm>
              <a:off x="1479" y="1237"/>
              <a:ext cx="57" cy="58"/>
            </a:xfrm>
            <a:custGeom>
              <a:avLst/>
              <a:gdLst>
                <a:gd name="T0" fmla="*/ 29 w 57"/>
                <a:gd name="T1" fmla="*/ 0 h 58"/>
                <a:gd name="T2" fmla="*/ 57 w 57"/>
                <a:gd name="T3" fmla="*/ 29 h 58"/>
                <a:gd name="T4" fmla="*/ 29 w 57"/>
                <a:gd name="T5" fmla="*/ 58 h 58"/>
                <a:gd name="T6" fmla="*/ 0 w 57"/>
                <a:gd name="T7" fmla="*/ 29 h 58"/>
                <a:gd name="T8" fmla="*/ 29 w 57"/>
                <a:gd name="T9" fmla="*/ 0 h 58"/>
                <a:gd name="T10" fmla="*/ 29 w 57"/>
                <a:gd name="T11" fmla="*/ 0 h 58"/>
                <a:gd name="T12" fmla="*/ 0 60000 65536"/>
                <a:gd name="T13" fmla="*/ 0 60000 65536"/>
                <a:gd name="T14" fmla="*/ 0 60000 65536"/>
                <a:gd name="T15" fmla="*/ 0 60000 65536"/>
                <a:gd name="T16" fmla="*/ 0 60000 65536"/>
                <a:gd name="T17" fmla="*/ 0 60000 65536"/>
                <a:gd name="T18" fmla="*/ 0 w 57"/>
                <a:gd name="T19" fmla="*/ 0 h 58"/>
                <a:gd name="T20" fmla="*/ 57 w 57"/>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7" h="58">
                  <a:moveTo>
                    <a:pt x="29" y="0"/>
                  </a:moveTo>
                  <a:lnTo>
                    <a:pt x="57"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15" name="Freeform 139"/>
            <p:cNvSpPr>
              <a:spLocks/>
            </p:cNvSpPr>
            <p:nvPr/>
          </p:nvSpPr>
          <p:spPr bwMode="auto">
            <a:xfrm>
              <a:off x="1680" y="2024"/>
              <a:ext cx="58" cy="57"/>
            </a:xfrm>
            <a:custGeom>
              <a:avLst/>
              <a:gdLst>
                <a:gd name="T0" fmla="*/ 29 w 58"/>
                <a:gd name="T1" fmla="*/ 0 h 57"/>
                <a:gd name="T2" fmla="*/ 58 w 58"/>
                <a:gd name="T3" fmla="*/ 29 h 57"/>
                <a:gd name="T4" fmla="*/ 29 w 58"/>
                <a:gd name="T5" fmla="*/ 57 h 57"/>
                <a:gd name="T6" fmla="*/ 0 w 58"/>
                <a:gd name="T7" fmla="*/ 29 h 57"/>
                <a:gd name="T8" fmla="*/ 29 w 58"/>
                <a:gd name="T9" fmla="*/ 0 h 57"/>
                <a:gd name="T10" fmla="*/ 29 w 58"/>
                <a:gd name="T11" fmla="*/ 0 h 57"/>
                <a:gd name="T12" fmla="*/ 0 60000 65536"/>
                <a:gd name="T13" fmla="*/ 0 60000 65536"/>
                <a:gd name="T14" fmla="*/ 0 60000 65536"/>
                <a:gd name="T15" fmla="*/ 0 60000 65536"/>
                <a:gd name="T16" fmla="*/ 0 60000 65536"/>
                <a:gd name="T17" fmla="*/ 0 60000 65536"/>
                <a:gd name="T18" fmla="*/ 0 w 58"/>
                <a:gd name="T19" fmla="*/ 0 h 57"/>
                <a:gd name="T20" fmla="*/ 58 w 58"/>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58" h="57">
                  <a:moveTo>
                    <a:pt x="29" y="0"/>
                  </a:moveTo>
                  <a:lnTo>
                    <a:pt x="58" y="29"/>
                  </a:lnTo>
                  <a:lnTo>
                    <a:pt x="29" y="57"/>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16" name="Freeform 140"/>
            <p:cNvSpPr>
              <a:spLocks/>
            </p:cNvSpPr>
            <p:nvPr/>
          </p:nvSpPr>
          <p:spPr bwMode="auto">
            <a:xfrm>
              <a:off x="1872" y="1976"/>
              <a:ext cx="58" cy="57"/>
            </a:xfrm>
            <a:custGeom>
              <a:avLst/>
              <a:gdLst>
                <a:gd name="T0" fmla="*/ 29 w 58"/>
                <a:gd name="T1" fmla="*/ 0 h 57"/>
                <a:gd name="T2" fmla="*/ 58 w 58"/>
                <a:gd name="T3" fmla="*/ 29 h 57"/>
                <a:gd name="T4" fmla="*/ 29 w 58"/>
                <a:gd name="T5" fmla="*/ 57 h 57"/>
                <a:gd name="T6" fmla="*/ 0 w 58"/>
                <a:gd name="T7" fmla="*/ 29 h 57"/>
                <a:gd name="T8" fmla="*/ 29 w 58"/>
                <a:gd name="T9" fmla="*/ 0 h 57"/>
                <a:gd name="T10" fmla="*/ 29 w 58"/>
                <a:gd name="T11" fmla="*/ 0 h 57"/>
                <a:gd name="T12" fmla="*/ 0 60000 65536"/>
                <a:gd name="T13" fmla="*/ 0 60000 65536"/>
                <a:gd name="T14" fmla="*/ 0 60000 65536"/>
                <a:gd name="T15" fmla="*/ 0 60000 65536"/>
                <a:gd name="T16" fmla="*/ 0 60000 65536"/>
                <a:gd name="T17" fmla="*/ 0 60000 65536"/>
                <a:gd name="T18" fmla="*/ 0 w 58"/>
                <a:gd name="T19" fmla="*/ 0 h 57"/>
                <a:gd name="T20" fmla="*/ 58 w 58"/>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58" h="57">
                  <a:moveTo>
                    <a:pt x="29" y="0"/>
                  </a:moveTo>
                  <a:lnTo>
                    <a:pt x="58" y="29"/>
                  </a:lnTo>
                  <a:lnTo>
                    <a:pt x="29" y="57"/>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17" name="Freeform 141"/>
            <p:cNvSpPr>
              <a:spLocks/>
            </p:cNvSpPr>
            <p:nvPr/>
          </p:nvSpPr>
          <p:spPr bwMode="auto">
            <a:xfrm>
              <a:off x="2064" y="2446"/>
              <a:ext cx="58" cy="58"/>
            </a:xfrm>
            <a:custGeom>
              <a:avLst/>
              <a:gdLst>
                <a:gd name="T0" fmla="*/ 29 w 58"/>
                <a:gd name="T1" fmla="*/ 0 h 58"/>
                <a:gd name="T2" fmla="*/ 58 w 58"/>
                <a:gd name="T3" fmla="*/ 29 h 58"/>
                <a:gd name="T4" fmla="*/ 29 w 58"/>
                <a:gd name="T5" fmla="*/ 58 h 58"/>
                <a:gd name="T6" fmla="*/ 0 w 58"/>
                <a:gd name="T7" fmla="*/ 29 h 58"/>
                <a:gd name="T8" fmla="*/ 29 w 58"/>
                <a:gd name="T9" fmla="*/ 0 h 58"/>
                <a:gd name="T10" fmla="*/ 29 w 58"/>
                <a:gd name="T11" fmla="*/ 0 h 58"/>
                <a:gd name="T12" fmla="*/ 0 60000 65536"/>
                <a:gd name="T13" fmla="*/ 0 60000 65536"/>
                <a:gd name="T14" fmla="*/ 0 60000 65536"/>
                <a:gd name="T15" fmla="*/ 0 60000 65536"/>
                <a:gd name="T16" fmla="*/ 0 60000 65536"/>
                <a:gd name="T17" fmla="*/ 0 60000 65536"/>
                <a:gd name="T18" fmla="*/ 0 w 58"/>
                <a:gd name="T19" fmla="*/ 0 h 58"/>
                <a:gd name="T20" fmla="*/ 58 w 58"/>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8" h="58">
                  <a:moveTo>
                    <a:pt x="29" y="0"/>
                  </a:moveTo>
                  <a:lnTo>
                    <a:pt x="58"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18" name="Freeform 142"/>
            <p:cNvSpPr>
              <a:spLocks/>
            </p:cNvSpPr>
            <p:nvPr/>
          </p:nvSpPr>
          <p:spPr bwMode="auto">
            <a:xfrm>
              <a:off x="2266" y="2398"/>
              <a:ext cx="57" cy="58"/>
            </a:xfrm>
            <a:custGeom>
              <a:avLst/>
              <a:gdLst>
                <a:gd name="T0" fmla="*/ 29 w 57"/>
                <a:gd name="T1" fmla="*/ 0 h 58"/>
                <a:gd name="T2" fmla="*/ 57 w 57"/>
                <a:gd name="T3" fmla="*/ 29 h 58"/>
                <a:gd name="T4" fmla="*/ 29 w 57"/>
                <a:gd name="T5" fmla="*/ 58 h 58"/>
                <a:gd name="T6" fmla="*/ 0 w 57"/>
                <a:gd name="T7" fmla="*/ 29 h 58"/>
                <a:gd name="T8" fmla="*/ 29 w 57"/>
                <a:gd name="T9" fmla="*/ 0 h 58"/>
                <a:gd name="T10" fmla="*/ 29 w 57"/>
                <a:gd name="T11" fmla="*/ 0 h 58"/>
                <a:gd name="T12" fmla="*/ 0 60000 65536"/>
                <a:gd name="T13" fmla="*/ 0 60000 65536"/>
                <a:gd name="T14" fmla="*/ 0 60000 65536"/>
                <a:gd name="T15" fmla="*/ 0 60000 65536"/>
                <a:gd name="T16" fmla="*/ 0 60000 65536"/>
                <a:gd name="T17" fmla="*/ 0 60000 65536"/>
                <a:gd name="T18" fmla="*/ 0 w 57"/>
                <a:gd name="T19" fmla="*/ 0 h 58"/>
                <a:gd name="T20" fmla="*/ 57 w 57"/>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7" h="58">
                  <a:moveTo>
                    <a:pt x="29" y="0"/>
                  </a:moveTo>
                  <a:lnTo>
                    <a:pt x="57"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19" name="Freeform 143"/>
            <p:cNvSpPr>
              <a:spLocks/>
            </p:cNvSpPr>
            <p:nvPr/>
          </p:nvSpPr>
          <p:spPr bwMode="auto">
            <a:xfrm>
              <a:off x="2458" y="1976"/>
              <a:ext cx="57" cy="57"/>
            </a:xfrm>
            <a:custGeom>
              <a:avLst/>
              <a:gdLst>
                <a:gd name="T0" fmla="*/ 29 w 57"/>
                <a:gd name="T1" fmla="*/ 0 h 57"/>
                <a:gd name="T2" fmla="*/ 57 w 57"/>
                <a:gd name="T3" fmla="*/ 29 h 57"/>
                <a:gd name="T4" fmla="*/ 29 w 57"/>
                <a:gd name="T5" fmla="*/ 57 h 57"/>
                <a:gd name="T6" fmla="*/ 0 w 57"/>
                <a:gd name="T7" fmla="*/ 29 h 57"/>
                <a:gd name="T8" fmla="*/ 29 w 57"/>
                <a:gd name="T9" fmla="*/ 0 h 57"/>
                <a:gd name="T10" fmla="*/ 29 w 57"/>
                <a:gd name="T11" fmla="*/ 0 h 57"/>
                <a:gd name="T12" fmla="*/ 0 60000 65536"/>
                <a:gd name="T13" fmla="*/ 0 60000 65536"/>
                <a:gd name="T14" fmla="*/ 0 60000 65536"/>
                <a:gd name="T15" fmla="*/ 0 60000 65536"/>
                <a:gd name="T16" fmla="*/ 0 60000 65536"/>
                <a:gd name="T17" fmla="*/ 0 60000 65536"/>
                <a:gd name="T18" fmla="*/ 0 w 57"/>
                <a:gd name="T19" fmla="*/ 0 h 57"/>
                <a:gd name="T20" fmla="*/ 57 w 57"/>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57" h="57">
                  <a:moveTo>
                    <a:pt x="29" y="0"/>
                  </a:moveTo>
                  <a:lnTo>
                    <a:pt x="57" y="29"/>
                  </a:lnTo>
                  <a:lnTo>
                    <a:pt x="29" y="57"/>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20" name="Freeform 144"/>
            <p:cNvSpPr>
              <a:spLocks/>
            </p:cNvSpPr>
            <p:nvPr/>
          </p:nvSpPr>
          <p:spPr bwMode="auto">
            <a:xfrm>
              <a:off x="2659" y="1630"/>
              <a:ext cx="58" cy="58"/>
            </a:xfrm>
            <a:custGeom>
              <a:avLst/>
              <a:gdLst>
                <a:gd name="T0" fmla="*/ 29 w 58"/>
                <a:gd name="T1" fmla="*/ 0 h 58"/>
                <a:gd name="T2" fmla="*/ 58 w 58"/>
                <a:gd name="T3" fmla="*/ 29 h 58"/>
                <a:gd name="T4" fmla="*/ 29 w 58"/>
                <a:gd name="T5" fmla="*/ 58 h 58"/>
                <a:gd name="T6" fmla="*/ 0 w 58"/>
                <a:gd name="T7" fmla="*/ 29 h 58"/>
                <a:gd name="T8" fmla="*/ 29 w 58"/>
                <a:gd name="T9" fmla="*/ 0 h 58"/>
                <a:gd name="T10" fmla="*/ 29 w 58"/>
                <a:gd name="T11" fmla="*/ 0 h 58"/>
                <a:gd name="T12" fmla="*/ 0 60000 65536"/>
                <a:gd name="T13" fmla="*/ 0 60000 65536"/>
                <a:gd name="T14" fmla="*/ 0 60000 65536"/>
                <a:gd name="T15" fmla="*/ 0 60000 65536"/>
                <a:gd name="T16" fmla="*/ 0 60000 65536"/>
                <a:gd name="T17" fmla="*/ 0 60000 65536"/>
                <a:gd name="T18" fmla="*/ 0 w 58"/>
                <a:gd name="T19" fmla="*/ 0 h 58"/>
                <a:gd name="T20" fmla="*/ 58 w 58"/>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8" h="58">
                  <a:moveTo>
                    <a:pt x="29" y="0"/>
                  </a:moveTo>
                  <a:lnTo>
                    <a:pt x="58"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21" name="Freeform 145"/>
            <p:cNvSpPr>
              <a:spLocks/>
            </p:cNvSpPr>
            <p:nvPr/>
          </p:nvSpPr>
          <p:spPr bwMode="auto">
            <a:xfrm>
              <a:off x="2851" y="2360"/>
              <a:ext cx="58" cy="57"/>
            </a:xfrm>
            <a:custGeom>
              <a:avLst/>
              <a:gdLst>
                <a:gd name="T0" fmla="*/ 29 w 58"/>
                <a:gd name="T1" fmla="*/ 0 h 57"/>
                <a:gd name="T2" fmla="*/ 58 w 58"/>
                <a:gd name="T3" fmla="*/ 28 h 57"/>
                <a:gd name="T4" fmla="*/ 29 w 58"/>
                <a:gd name="T5" fmla="*/ 57 h 57"/>
                <a:gd name="T6" fmla="*/ 0 w 58"/>
                <a:gd name="T7" fmla="*/ 28 h 57"/>
                <a:gd name="T8" fmla="*/ 29 w 58"/>
                <a:gd name="T9" fmla="*/ 0 h 57"/>
                <a:gd name="T10" fmla="*/ 29 w 58"/>
                <a:gd name="T11" fmla="*/ 0 h 57"/>
                <a:gd name="T12" fmla="*/ 0 60000 65536"/>
                <a:gd name="T13" fmla="*/ 0 60000 65536"/>
                <a:gd name="T14" fmla="*/ 0 60000 65536"/>
                <a:gd name="T15" fmla="*/ 0 60000 65536"/>
                <a:gd name="T16" fmla="*/ 0 60000 65536"/>
                <a:gd name="T17" fmla="*/ 0 60000 65536"/>
                <a:gd name="T18" fmla="*/ 0 w 58"/>
                <a:gd name="T19" fmla="*/ 0 h 57"/>
                <a:gd name="T20" fmla="*/ 58 w 58"/>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58" h="57">
                  <a:moveTo>
                    <a:pt x="29" y="0"/>
                  </a:moveTo>
                  <a:lnTo>
                    <a:pt x="58" y="28"/>
                  </a:lnTo>
                  <a:lnTo>
                    <a:pt x="29" y="57"/>
                  </a:lnTo>
                  <a:lnTo>
                    <a:pt x="0" y="28"/>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22" name="Freeform 146"/>
            <p:cNvSpPr>
              <a:spLocks/>
            </p:cNvSpPr>
            <p:nvPr/>
          </p:nvSpPr>
          <p:spPr bwMode="auto">
            <a:xfrm>
              <a:off x="3053" y="1630"/>
              <a:ext cx="57" cy="58"/>
            </a:xfrm>
            <a:custGeom>
              <a:avLst/>
              <a:gdLst>
                <a:gd name="T0" fmla="*/ 29 w 57"/>
                <a:gd name="T1" fmla="*/ 0 h 58"/>
                <a:gd name="T2" fmla="*/ 57 w 57"/>
                <a:gd name="T3" fmla="*/ 29 h 58"/>
                <a:gd name="T4" fmla="*/ 29 w 57"/>
                <a:gd name="T5" fmla="*/ 58 h 58"/>
                <a:gd name="T6" fmla="*/ 0 w 57"/>
                <a:gd name="T7" fmla="*/ 29 h 58"/>
                <a:gd name="T8" fmla="*/ 29 w 57"/>
                <a:gd name="T9" fmla="*/ 0 h 58"/>
                <a:gd name="T10" fmla="*/ 29 w 57"/>
                <a:gd name="T11" fmla="*/ 0 h 58"/>
                <a:gd name="T12" fmla="*/ 0 60000 65536"/>
                <a:gd name="T13" fmla="*/ 0 60000 65536"/>
                <a:gd name="T14" fmla="*/ 0 60000 65536"/>
                <a:gd name="T15" fmla="*/ 0 60000 65536"/>
                <a:gd name="T16" fmla="*/ 0 60000 65536"/>
                <a:gd name="T17" fmla="*/ 0 60000 65536"/>
                <a:gd name="T18" fmla="*/ 0 w 57"/>
                <a:gd name="T19" fmla="*/ 0 h 58"/>
                <a:gd name="T20" fmla="*/ 57 w 57"/>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7" h="58">
                  <a:moveTo>
                    <a:pt x="29" y="0"/>
                  </a:moveTo>
                  <a:lnTo>
                    <a:pt x="57"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23" name="Freeform 147"/>
            <p:cNvSpPr>
              <a:spLocks/>
            </p:cNvSpPr>
            <p:nvPr/>
          </p:nvSpPr>
          <p:spPr bwMode="auto">
            <a:xfrm>
              <a:off x="3245" y="1630"/>
              <a:ext cx="57" cy="58"/>
            </a:xfrm>
            <a:custGeom>
              <a:avLst/>
              <a:gdLst>
                <a:gd name="T0" fmla="*/ 29 w 57"/>
                <a:gd name="T1" fmla="*/ 0 h 58"/>
                <a:gd name="T2" fmla="*/ 57 w 57"/>
                <a:gd name="T3" fmla="*/ 29 h 58"/>
                <a:gd name="T4" fmla="*/ 29 w 57"/>
                <a:gd name="T5" fmla="*/ 58 h 58"/>
                <a:gd name="T6" fmla="*/ 0 w 57"/>
                <a:gd name="T7" fmla="*/ 29 h 58"/>
                <a:gd name="T8" fmla="*/ 29 w 57"/>
                <a:gd name="T9" fmla="*/ 0 h 58"/>
                <a:gd name="T10" fmla="*/ 29 w 57"/>
                <a:gd name="T11" fmla="*/ 0 h 58"/>
                <a:gd name="T12" fmla="*/ 0 60000 65536"/>
                <a:gd name="T13" fmla="*/ 0 60000 65536"/>
                <a:gd name="T14" fmla="*/ 0 60000 65536"/>
                <a:gd name="T15" fmla="*/ 0 60000 65536"/>
                <a:gd name="T16" fmla="*/ 0 60000 65536"/>
                <a:gd name="T17" fmla="*/ 0 60000 65536"/>
                <a:gd name="T18" fmla="*/ 0 w 57"/>
                <a:gd name="T19" fmla="*/ 0 h 58"/>
                <a:gd name="T20" fmla="*/ 57 w 57"/>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7" h="58">
                  <a:moveTo>
                    <a:pt x="29" y="0"/>
                  </a:moveTo>
                  <a:lnTo>
                    <a:pt x="57" y="29"/>
                  </a:lnTo>
                  <a:lnTo>
                    <a:pt x="29" y="58"/>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24" name="Freeform 148"/>
            <p:cNvSpPr>
              <a:spLocks/>
            </p:cNvSpPr>
            <p:nvPr/>
          </p:nvSpPr>
          <p:spPr bwMode="auto">
            <a:xfrm>
              <a:off x="3437" y="1707"/>
              <a:ext cx="57" cy="58"/>
            </a:xfrm>
            <a:custGeom>
              <a:avLst/>
              <a:gdLst>
                <a:gd name="T0" fmla="*/ 28 w 57"/>
                <a:gd name="T1" fmla="*/ 0 h 58"/>
                <a:gd name="T2" fmla="*/ 57 w 57"/>
                <a:gd name="T3" fmla="*/ 29 h 58"/>
                <a:gd name="T4" fmla="*/ 28 w 57"/>
                <a:gd name="T5" fmla="*/ 58 h 58"/>
                <a:gd name="T6" fmla="*/ 0 w 57"/>
                <a:gd name="T7" fmla="*/ 29 h 58"/>
                <a:gd name="T8" fmla="*/ 28 w 57"/>
                <a:gd name="T9" fmla="*/ 0 h 58"/>
                <a:gd name="T10" fmla="*/ 28 w 57"/>
                <a:gd name="T11" fmla="*/ 0 h 58"/>
                <a:gd name="T12" fmla="*/ 0 60000 65536"/>
                <a:gd name="T13" fmla="*/ 0 60000 65536"/>
                <a:gd name="T14" fmla="*/ 0 60000 65536"/>
                <a:gd name="T15" fmla="*/ 0 60000 65536"/>
                <a:gd name="T16" fmla="*/ 0 60000 65536"/>
                <a:gd name="T17" fmla="*/ 0 60000 65536"/>
                <a:gd name="T18" fmla="*/ 0 w 57"/>
                <a:gd name="T19" fmla="*/ 0 h 58"/>
                <a:gd name="T20" fmla="*/ 57 w 57"/>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7" h="58">
                  <a:moveTo>
                    <a:pt x="28" y="0"/>
                  </a:moveTo>
                  <a:lnTo>
                    <a:pt x="57" y="29"/>
                  </a:lnTo>
                  <a:lnTo>
                    <a:pt x="28" y="58"/>
                  </a:lnTo>
                  <a:lnTo>
                    <a:pt x="0" y="29"/>
                  </a:lnTo>
                  <a:lnTo>
                    <a:pt x="28"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25" name="Freeform 149"/>
            <p:cNvSpPr>
              <a:spLocks/>
            </p:cNvSpPr>
            <p:nvPr/>
          </p:nvSpPr>
          <p:spPr bwMode="auto">
            <a:xfrm>
              <a:off x="3638" y="1957"/>
              <a:ext cx="58" cy="57"/>
            </a:xfrm>
            <a:custGeom>
              <a:avLst/>
              <a:gdLst>
                <a:gd name="T0" fmla="*/ 29 w 58"/>
                <a:gd name="T1" fmla="*/ 0 h 57"/>
                <a:gd name="T2" fmla="*/ 58 w 58"/>
                <a:gd name="T3" fmla="*/ 28 h 57"/>
                <a:gd name="T4" fmla="*/ 29 w 58"/>
                <a:gd name="T5" fmla="*/ 57 h 57"/>
                <a:gd name="T6" fmla="*/ 0 w 58"/>
                <a:gd name="T7" fmla="*/ 28 h 57"/>
                <a:gd name="T8" fmla="*/ 29 w 58"/>
                <a:gd name="T9" fmla="*/ 0 h 57"/>
                <a:gd name="T10" fmla="*/ 29 w 58"/>
                <a:gd name="T11" fmla="*/ 0 h 57"/>
                <a:gd name="T12" fmla="*/ 0 60000 65536"/>
                <a:gd name="T13" fmla="*/ 0 60000 65536"/>
                <a:gd name="T14" fmla="*/ 0 60000 65536"/>
                <a:gd name="T15" fmla="*/ 0 60000 65536"/>
                <a:gd name="T16" fmla="*/ 0 60000 65536"/>
                <a:gd name="T17" fmla="*/ 0 60000 65536"/>
                <a:gd name="T18" fmla="*/ 0 w 58"/>
                <a:gd name="T19" fmla="*/ 0 h 57"/>
                <a:gd name="T20" fmla="*/ 58 w 58"/>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58" h="57">
                  <a:moveTo>
                    <a:pt x="29" y="0"/>
                  </a:moveTo>
                  <a:lnTo>
                    <a:pt x="58" y="28"/>
                  </a:lnTo>
                  <a:lnTo>
                    <a:pt x="29" y="57"/>
                  </a:lnTo>
                  <a:lnTo>
                    <a:pt x="0" y="28"/>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26" name="Freeform 150"/>
            <p:cNvSpPr>
              <a:spLocks/>
            </p:cNvSpPr>
            <p:nvPr/>
          </p:nvSpPr>
          <p:spPr bwMode="auto">
            <a:xfrm>
              <a:off x="3830" y="1957"/>
              <a:ext cx="58" cy="57"/>
            </a:xfrm>
            <a:custGeom>
              <a:avLst/>
              <a:gdLst>
                <a:gd name="T0" fmla="*/ 29 w 58"/>
                <a:gd name="T1" fmla="*/ 0 h 57"/>
                <a:gd name="T2" fmla="*/ 58 w 58"/>
                <a:gd name="T3" fmla="*/ 28 h 57"/>
                <a:gd name="T4" fmla="*/ 29 w 58"/>
                <a:gd name="T5" fmla="*/ 57 h 57"/>
                <a:gd name="T6" fmla="*/ 0 w 58"/>
                <a:gd name="T7" fmla="*/ 28 h 57"/>
                <a:gd name="T8" fmla="*/ 29 w 58"/>
                <a:gd name="T9" fmla="*/ 0 h 57"/>
                <a:gd name="T10" fmla="*/ 29 w 58"/>
                <a:gd name="T11" fmla="*/ 0 h 57"/>
                <a:gd name="T12" fmla="*/ 0 60000 65536"/>
                <a:gd name="T13" fmla="*/ 0 60000 65536"/>
                <a:gd name="T14" fmla="*/ 0 60000 65536"/>
                <a:gd name="T15" fmla="*/ 0 60000 65536"/>
                <a:gd name="T16" fmla="*/ 0 60000 65536"/>
                <a:gd name="T17" fmla="*/ 0 60000 65536"/>
                <a:gd name="T18" fmla="*/ 0 w 58"/>
                <a:gd name="T19" fmla="*/ 0 h 57"/>
                <a:gd name="T20" fmla="*/ 58 w 58"/>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58" h="57">
                  <a:moveTo>
                    <a:pt x="29" y="0"/>
                  </a:moveTo>
                  <a:lnTo>
                    <a:pt x="58" y="28"/>
                  </a:lnTo>
                  <a:lnTo>
                    <a:pt x="29" y="57"/>
                  </a:lnTo>
                  <a:lnTo>
                    <a:pt x="0" y="28"/>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27" name="Freeform 151"/>
            <p:cNvSpPr>
              <a:spLocks/>
            </p:cNvSpPr>
            <p:nvPr/>
          </p:nvSpPr>
          <p:spPr bwMode="auto">
            <a:xfrm>
              <a:off x="4032" y="1717"/>
              <a:ext cx="57" cy="57"/>
            </a:xfrm>
            <a:custGeom>
              <a:avLst/>
              <a:gdLst>
                <a:gd name="T0" fmla="*/ 29 w 57"/>
                <a:gd name="T1" fmla="*/ 0 h 57"/>
                <a:gd name="T2" fmla="*/ 57 w 57"/>
                <a:gd name="T3" fmla="*/ 29 h 57"/>
                <a:gd name="T4" fmla="*/ 29 w 57"/>
                <a:gd name="T5" fmla="*/ 57 h 57"/>
                <a:gd name="T6" fmla="*/ 0 w 57"/>
                <a:gd name="T7" fmla="*/ 29 h 57"/>
                <a:gd name="T8" fmla="*/ 29 w 57"/>
                <a:gd name="T9" fmla="*/ 0 h 57"/>
                <a:gd name="T10" fmla="*/ 29 w 57"/>
                <a:gd name="T11" fmla="*/ 0 h 57"/>
                <a:gd name="T12" fmla="*/ 0 60000 65536"/>
                <a:gd name="T13" fmla="*/ 0 60000 65536"/>
                <a:gd name="T14" fmla="*/ 0 60000 65536"/>
                <a:gd name="T15" fmla="*/ 0 60000 65536"/>
                <a:gd name="T16" fmla="*/ 0 60000 65536"/>
                <a:gd name="T17" fmla="*/ 0 60000 65536"/>
                <a:gd name="T18" fmla="*/ 0 w 57"/>
                <a:gd name="T19" fmla="*/ 0 h 57"/>
                <a:gd name="T20" fmla="*/ 57 w 57"/>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57" h="57">
                  <a:moveTo>
                    <a:pt x="29" y="0"/>
                  </a:moveTo>
                  <a:lnTo>
                    <a:pt x="57" y="29"/>
                  </a:lnTo>
                  <a:lnTo>
                    <a:pt x="29" y="57"/>
                  </a:lnTo>
                  <a:lnTo>
                    <a:pt x="0" y="29"/>
                  </a:lnTo>
                  <a:lnTo>
                    <a:pt x="29" y="0"/>
                  </a:lnTo>
                  <a:close/>
                </a:path>
              </a:pathLst>
            </a:custGeom>
            <a:solidFill>
              <a:srgbClr val="000080"/>
            </a:solidFill>
            <a:ln w="15875">
              <a:solidFill>
                <a:srgbClr val="00008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28" name="Rectangle 152"/>
            <p:cNvSpPr>
              <a:spLocks noChangeArrowheads="1"/>
            </p:cNvSpPr>
            <p:nvPr/>
          </p:nvSpPr>
          <p:spPr bwMode="auto">
            <a:xfrm>
              <a:off x="1085" y="2225"/>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29" name="Rectangle 153"/>
            <p:cNvSpPr>
              <a:spLocks noChangeArrowheads="1"/>
            </p:cNvSpPr>
            <p:nvPr/>
          </p:nvSpPr>
          <p:spPr bwMode="auto">
            <a:xfrm>
              <a:off x="1287" y="1362"/>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30" name="Rectangle 154"/>
            <p:cNvSpPr>
              <a:spLocks noChangeArrowheads="1"/>
            </p:cNvSpPr>
            <p:nvPr/>
          </p:nvSpPr>
          <p:spPr bwMode="auto">
            <a:xfrm>
              <a:off x="1479" y="2149"/>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31" name="Rectangle 155"/>
            <p:cNvSpPr>
              <a:spLocks noChangeArrowheads="1"/>
            </p:cNvSpPr>
            <p:nvPr/>
          </p:nvSpPr>
          <p:spPr bwMode="auto">
            <a:xfrm>
              <a:off x="1680" y="2245"/>
              <a:ext cx="48" cy="47"/>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32" name="Rectangle 156"/>
            <p:cNvSpPr>
              <a:spLocks noChangeArrowheads="1"/>
            </p:cNvSpPr>
            <p:nvPr/>
          </p:nvSpPr>
          <p:spPr bwMode="auto">
            <a:xfrm>
              <a:off x="1872" y="2504"/>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33" name="Rectangle 157"/>
            <p:cNvSpPr>
              <a:spLocks noChangeArrowheads="1"/>
            </p:cNvSpPr>
            <p:nvPr/>
          </p:nvSpPr>
          <p:spPr bwMode="auto">
            <a:xfrm>
              <a:off x="2064" y="2350"/>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34" name="Rectangle 158"/>
            <p:cNvSpPr>
              <a:spLocks noChangeArrowheads="1"/>
            </p:cNvSpPr>
            <p:nvPr/>
          </p:nvSpPr>
          <p:spPr bwMode="auto">
            <a:xfrm>
              <a:off x="2266" y="2504"/>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35" name="Rectangle 159"/>
            <p:cNvSpPr>
              <a:spLocks noChangeArrowheads="1"/>
            </p:cNvSpPr>
            <p:nvPr/>
          </p:nvSpPr>
          <p:spPr bwMode="auto">
            <a:xfrm>
              <a:off x="2458" y="2504"/>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36" name="Rectangle 160"/>
            <p:cNvSpPr>
              <a:spLocks noChangeArrowheads="1"/>
            </p:cNvSpPr>
            <p:nvPr/>
          </p:nvSpPr>
          <p:spPr bwMode="auto">
            <a:xfrm>
              <a:off x="2659" y="2609"/>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37" name="Rectangle 161"/>
            <p:cNvSpPr>
              <a:spLocks noChangeArrowheads="1"/>
            </p:cNvSpPr>
            <p:nvPr/>
          </p:nvSpPr>
          <p:spPr bwMode="auto">
            <a:xfrm>
              <a:off x="2851" y="2225"/>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38" name="Rectangle 162"/>
            <p:cNvSpPr>
              <a:spLocks noChangeArrowheads="1"/>
            </p:cNvSpPr>
            <p:nvPr/>
          </p:nvSpPr>
          <p:spPr bwMode="auto">
            <a:xfrm>
              <a:off x="3053" y="2149"/>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39" name="Rectangle 163"/>
            <p:cNvSpPr>
              <a:spLocks noChangeArrowheads="1"/>
            </p:cNvSpPr>
            <p:nvPr/>
          </p:nvSpPr>
          <p:spPr bwMode="auto">
            <a:xfrm>
              <a:off x="3245" y="2350"/>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40" name="Rectangle 164"/>
            <p:cNvSpPr>
              <a:spLocks noChangeArrowheads="1"/>
            </p:cNvSpPr>
            <p:nvPr/>
          </p:nvSpPr>
          <p:spPr bwMode="auto">
            <a:xfrm>
              <a:off x="3437" y="2187"/>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41" name="Rectangle 165"/>
            <p:cNvSpPr>
              <a:spLocks noChangeArrowheads="1"/>
            </p:cNvSpPr>
            <p:nvPr/>
          </p:nvSpPr>
          <p:spPr bwMode="auto">
            <a:xfrm>
              <a:off x="3638" y="2216"/>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42" name="Rectangle 166"/>
            <p:cNvSpPr>
              <a:spLocks noChangeArrowheads="1"/>
            </p:cNvSpPr>
            <p:nvPr/>
          </p:nvSpPr>
          <p:spPr bwMode="auto">
            <a:xfrm>
              <a:off x="3830" y="2340"/>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43" name="Rectangle 167"/>
            <p:cNvSpPr>
              <a:spLocks noChangeArrowheads="1"/>
            </p:cNvSpPr>
            <p:nvPr/>
          </p:nvSpPr>
          <p:spPr bwMode="auto">
            <a:xfrm>
              <a:off x="4032" y="2302"/>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44" name="Freeform 168"/>
            <p:cNvSpPr>
              <a:spLocks/>
            </p:cNvSpPr>
            <p:nvPr/>
          </p:nvSpPr>
          <p:spPr bwMode="auto">
            <a:xfrm>
              <a:off x="1085" y="3127"/>
              <a:ext cx="58" cy="58"/>
            </a:xfrm>
            <a:custGeom>
              <a:avLst/>
              <a:gdLst>
                <a:gd name="T0" fmla="*/ 29 w 58"/>
                <a:gd name="T1" fmla="*/ 0 h 58"/>
                <a:gd name="T2" fmla="*/ 58 w 58"/>
                <a:gd name="T3" fmla="*/ 58 h 58"/>
                <a:gd name="T4" fmla="*/ 0 w 58"/>
                <a:gd name="T5" fmla="*/ 58 h 58"/>
                <a:gd name="T6" fmla="*/ 29 w 58"/>
                <a:gd name="T7" fmla="*/ 0 h 58"/>
                <a:gd name="T8" fmla="*/ 29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29" y="0"/>
                  </a:moveTo>
                  <a:lnTo>
                    <a:pt x="58"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45" name="Freeform 169"/>
            <p:cNvSpPr>
              <a:spLocks/>
            </p:cNvSpPr>
            <p:nvPr/>
          </p:nvSpPr>
          <p:spPr bwMode="auto">
            <a:xfrm>
              <a:off x="1287" y="2907"/>
              <a:ext cx="57" cy="57"/>
            </a:xfrm>
            <a:custGeom>
              <a:avLst/>
              <a:gdLst>
                <a:gd name="T0" fmla="*/ 29 w 57"/>
                <a:gd name="T1" fmla="*/ 0 h 57"/>
                <a:gd name="T2" fmla="*/ 57 w 57"/>
                <a:gd name="T3" fmla="*/ 57 h 57"/>
                <a:gd name="T4" fmla="*/ 0 w 57"/>
                <a:gd name="T5" fmla="*/ 57 h 57"/>
                <a:gd name="T6" fmla="*/ 29 w 57"/>
                <a:gd name="T7" fmla="*/ 0 h 57"/>
                <a:gd name="T8" fmla="*/ 29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9" y="0"/>
                  </a:moveTo>
                  <a:lnTo>
                    <a:pt x="57" y="57"/>
                  </a:lnTo>
                  <a:lnTo>
                    <a:pt x="0" y="57"/>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46" name="Freeform 170"/>
            <p:cNvSpPr>
              <a:spLocks/>
            </p:cNvSpPr>
            <p:nvPr/>
          </p:nvSpPr>
          <p:spPr bwMode="auto">
            <a:xfrm>
              <a:off x="1479" y="3166"/>
              <a:ext cx="57" cy="57"/>
            </a:xfrm>
            <a:custGeom>
              <a:avLst/>
              <a:gdLst>
                <a:gd name="T0" fmla="*/ 29 w 57"/>
                <a:gd name="T1" fmla="*/ 0 h 57"/>
                <a:gd name="T2" fmla="*/ 57 w 57"/>
                <a:gd name="T3" fmla="*/ 57 h 57"/>
                <a:gd name="T4" fmla="*/ 0 w 57"/>
                <a:gd name="T5" fmla="*/ 57 h 57"/>
                <a:gd name="T6" fmla="*/ 29 w 57"/>
                <a:gd name="T7" fmla="*/ 0 h 57"/>
                <a:gd name="T8" fmla="*/ 29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9" y="0"/>
                  </a:moveTo>
                  <a:lnTo>
                    <a:pt x="57" y="57"/>
                  </a:lnTo>
                  <a:lnTo>
                    <a:pt x="0" y="57"/>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47" name="Freeform 171"/>
            <p:cNvSpPr>
              <a:spLocks/>
            </p:cNvSpPr>
            <p:nvPr/>
          </p:nvSpPr>
          <p:spPr bwMode="auto">
            <a:xfrm>
              <a:off x="1680" y="3012"/>
              <a:ext cx="58" cy="58"/>
            </a:xfrm>
            <a:custGeom>
              <a:avLst/>
              <a:gdLst>
                <a:gd name="T0" fmla="*/ 29 w 58"/>
                <a:gd name="T1" fmla="*/ 0 h 58"/>
                <a:gd name="T2" fmla="*/ 58 w 58"/>
                <a:gd name="T3" fmla="*/ 58 h 58"/>
                <a:gd name="T4" fmla="*/ 0 w 58"/>
                <a:gd name="T5" fmla="*/ 58 h 58"/>
                <a:gd name="T6" fmla="*/ 29 w 58"/>
                <a:gd name="T7" fmla="*/ 0 h 58"/>
                <a:gd name="T8" fmla="*/ 29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29" y="0"/>
                  </a:moveTo>
                  <a:lnTo>
                    <a:pt x="58"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48" name="Freeform 172"/>
            <p:cNvSpPr>
              <a:spLocks/>
            </p:cNvSpPr>
            <p:nvPr/>
          </p:nvSpPr>
          <p:spPr bwMode="auto">
            <a:xfrm>
              <a:off x="1872" y="3262"/>
              <a:ext cx="58" cy="57"/>
            </a:xfrm>
            <a:custGeom>
              <a:avLst/>
              <a:gdLst>
                <a:gd name="T0" fmla="*/ 29 w 58"/>
                <a:gd name="T1" fmla="*/ 0 h 57"/>
                <a:gd name="T2" fmla="*/ 58 w 58"/>
                <a:gd name="T3" fmla="*/ 57 h 57"/>
                <a:gd name="T4" fmla="*/ 0 w 58"/>
                <a:gd name="T5" fmla="*/ 57 h 57"/>
                <a:gd name="T6" fmla="*/ 29 w 58"/>
                <a:gd name="T7" fmla="*/ 0 h 57"/>
                <a:gd name="T8" fmla="*/ 29 w 58"/>
                <a:gd name="T9" fmla="*/ 0 h 57"/>
                <a:gd name="T10" fmla="*/ 0 60000 65536"/>
                <a:gd name="T11" fmla="*/ 0 60000 65536"/>
                <a:gd name="T12" fmla="*/ 0 60000 65536"/>
                <a:gd name="T13" fmla="*/ 0 60000 65536"/>
                <a:gd name="T14" fmla="*/ 0 60000 65536"/>
                <a:gd name="T15" fmla="*/ 0 w 58"/>
                <a:gd name="T16" fmla="*/ 0 h 57"/>
                <a:gd name="T17" fmla="*/ 58 w 58"/>
                <a:gd name="T18" fmla="*/ 57 h 57"/>
              </a:gdLst>
              <a:ahLst/>
              <a:cxnLst>
                <a:cxn ang="T10">
                  <a:pos x="T0" y="T1"/>
                </a:cxn>
                <a:cxn ang="T11">
                  <a:pos x="T2" y="T3"/>
                </a:cxn>
                <a:cxn ang="T12">
                  <a:pos x="T4" y="T5"/>
                </a:cxn>
                <a:cxn ang="T13">
                  <a:pos x="T6" y="T7"/>
                </a:cxn>
                <a:cxn ang="T14">
                  <a:pos x="T8" y="T9"/>
                </a:cxn>
              </a:cxnLst>
              <a:rect l="T15" t="T16" r="T17" b="T18"/>
              <a:pathLst>
                <a:path w="58" h="57">
                  <a:moveTo>
                    <a:pt x="29" y="0"/>
                  </a:moveTo>
                  <a:lnTo>
                    <a:pt x="58" y="57"/>
                  </a:lnTo>
                  <a:lnTo>
                    <a:pt x="0" y="57"/>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49" name="Freeform 173"/>
            <p:cNvSpPr>
              <a:spLocks/>
            </p:cNvSpPr>
            <p:nvPr/>
          </p:nvSpPr>
          <p:spPr bwMode="auto">
            <a:xfrm>
              <a:off x="2064" y="3290"/>
              <a:ext cx="58" cy="58"/>
            </a:xfrm>
            <a:custGeom>
              <a:avLst/>
              <a:gdLst>
                <a:gd name="T0" fmla="*/ 29 w 58"/>
                <a:gd name="T1" fmla="*/ 0 h 58"/>
                <a:gd name="T2" fmla="*/ 58 w 58"/>
                <a:gd name="T3" fmla="*/ 58 h 58"/>
                <a:gd name="T4" fmla="*/ 0 w 58"/>
                <a:gd name="T5" fmla="*/ 58 h 58"/>
                <a:gd name="T6" fmla="*/ 29 w 58"/>
                <a:gd name="T7" fmla="*/ 0 h 58"/>
                <a:gd name="T8" fmla="*/ 29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29" y="0"/>
                  </a:moveTo>
                  <a:lnTo>
                    <a:pt x="58"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50" name="Freeform 174"/>
            <p:cNvSpPr>
              <a:spLocks/>
            </p:cNvSpPr>
            <p:nvPr/>
          </p:nvSpPr>
          <p:spPr bwMode="auto">
            <a:xfrm>
              <a:off x="2266" y="3396"/>
              <a:ext cx="57" cy="58"/>
            </a:xfrm>
            <a:custGeom>
              <a:avLst/>
              <a:gdLst>
                <a:gd name="T0" fmla="*/ 29 w 57"/>
                <a:gd name="T1" fmla="*/ 0 h 58"/>
                <a:gd name="T2" fmla="*/ 57 w 57"/>
                <a:gd name="T3" fmla="*/ 58 h 58"/>
                <a:gd name="T4" fmla="*/ 0 w 57"/>
                <a:gd name="T5" fmla="*/ 58 h 58"/>
                <a:gd name="T6" fmla="*/ 29 w 57"/>
                <a:gd name="T7" fmla="*/ 0 h 58"/>
                <a:gd name="T8" fmla="*/ 29 w 57"/>
                <a:gd name="T9" fmla="*/ 0 h 58"/>
                <a:gd name="T10" fmla="*/ 0 60000 65536"/>
                <a:gd name="T11" fmla="*/ 0 60000 65536"/>
                <a:gd name="T12" fmla="*/ 0 60000 65536"/>
                <a:gd name="T13" fmla="*/ 0 60000 65536"/>
                <a:gd name="T14" fmla="*/ 0 60000 65536"/>
                <a:gd name="T15" fmla="*/ 0 w 57"/>
                <a:gd name="T16" fmla="*/ 0 h 58"/>
                <a:gd name="T17" fmla="*/ 57 w 57"/>
                <a:gd name="T18" fmla="*/ 58 h 58"/>
              </a:gdLst>
              <a:ahLst/>
              <a:cxnLst>
                <a:cxn ang="T10">
                  <a:pos x="T0" y="T1"/>
                </a:cxn>
                <a:cxn ang="T11">
                  <a:pos x="T2" y="T3"/>
                </a:cxn>
                <a:cxn ang="T12">
                  <a:pos x="T4" y="T5"/>
                </a:cxn>
                <a:cxn ang="T13">
                  <a:pos x="T6" y="T7"/>
                </a:cxn>
                <a:cxn ang="T14">
                  <a:pos x="T8" y="T9"/>
                </a:cxn>
              </a:cxnLst>
              <a:rect l="T15" t="T16" r="T17" b="T18"/>
              <a:pathLst>
                <a:path w="57" h="58">
                  <a:moveTo>
                    <a:pt x="29" y="0"/>
                  </a:moveTo>
                  <a:lnTo>
                    <a:pt x="57"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51" name="Freeform 175"/>
            <p:cNvSpPr>
              <a:spLocks/>
            </p:cNvSpPr>
            <p:nvPr/>
          </p:nvSpPr>
          <p:spPr bwMode="auto">
            <a:xfrm>
              <a:off x="2458" y="3262"/>
              <a:ext cx="57" cy="57"/>
            </a:xfrm>
            <a:custGeom>
              <a:avLst/>
              <a:gdLst>
                <a:gd name="T0" fmla="*/ 29 w 57"/>
                <a:gd name="T1" fmla="*/ 0 h 57"/>
                <a:gd name="T2" fmla="*/ 57 w 57"/>
                <a:gd name="T3" fmla="*/ 57 h 57"/>
                <a:gd name="T4" fmla="*/ 0 w 57"/>
                <a:gd name="T5" fmla="*/ 57 h 57"/>
                <a:gd name="T6" fmla="*/ 29 w 57"/>
                <a:gd name="T7" fmla="*/ 0 h 57"/>
                <a:gd name="T8" fmla="*/ 29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9" y="0"/>
                  </a:moveTo>
                  <a:lnTo>
                    <a:pt x="57" y="57"/>
                  </a:lnTo>
                  <a:lnTo>
                    <a:pt x="0" y="57"/>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52" name="Freeform 176"/>
            <p:cNvSpPr>
              <a:spLocks/>
            </p:cNvSpPr>
            <p:nvPr/>
          </p:nvSpPr>
          <p:spPr bwMode="auto">
            <a:xfrm>
              <a:off x="2659" y="3386"/>
              <a:ext cx="58" cy="58"/>
            </a:xfrm>
            <a:custGeom>
              <a:avLst/>
              <a:gdLst>
                <a:gd name="T0" fmla="*/ 29 w 58"/>
                <a:gd name="T1" fmla="*/ 0 h 58"/>
                <a:gd name="T2" fmla="*/ 58 w 58"/>
                <a:gd name="T3" fmla="*/ 58 h 58"/>
                <a:gd name="T4" fmla="*/ 0 w 58"/>
                <a:gd name="T5" fmla="*/ 58 h 58"/>
                <a:gd name="T6" fmla="*/ 29 w 58"/>
                <a:gd name="T7" fmla="*/ 0 h 58"/>
                <a:gd name="T8" fmla="*/ 29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29" y="0"/>
                  </a:moveTo>
                  <a:lnTo>
                    <a:pt x="58"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53" name="Freeform 177"/>
            <p:cNvSpPr>
              <a:spLocks/>
            </p:cNvSpPr>
            <p:nvPr/>
          </p:nvSpPr>
          <p:spPr bwMode="auto">
            <a:xfrm>
              <a:off x="2851" y="3386"/>
              <a:ext cx="58" cy="58"/>
            </a:xfrm>
            <a:custGeom>
              <a:avLst/>
              <a:gdLst>
                <a:gd name="T0" fmla="*/ 29 w 58"/>
                <a:gd name="T1" fmla="*/ 0 h 58"/>
                <a:gd name="T2" fmla="*/ 58 w 58"/>
                <a:gd name="T3" fmla="*/ 58 h 58"/>
                <a:gd name="T4" fmla="*/ 0 w 58"/>
                <a:gd name="T5" fmla="*/ 58 h 58"/>
                <a:gd name="T6" fmla="*/ 29 w 58"/>
                <a:gd name="T7" fmla="*/ 0 h 58"/>
                <a:gd name="T8" fmla="*/ 29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29" y="0"/>
                  </a:moveTo>
                  <a:lnTo>
                    <a:pt x="58"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54" name="Freeform 178"/>
            <p:cNvSpPr>
              <a:spLocks/>
            </p:cNvSpPr>
            <p:nvPr/>
          </p:nvSpPr>
          <p:spPr bwMode="auto">
            <a:xfrm>
              <a:off x="3053" y="2868"/>
              <a:ext cx="57" cy="58"/>
            </a:xfrm>
            <a:custGeom>
              <a:avLst/>
              <a:gdLst>
                <a:gd name="T0" fmla="*/ 29 w 57"/>
                <a:gd name="T1" fmla="*/ 0 h 58"/>
                <a:gd name="T2" fmla="*/ 57 w 57"/>
                <a:gd name="T3" fmla="*/ 58 h 58"/>
                <a:gd name="T4" fmla="*/ 0 w 57"/>
                <a:gd name="T5" fmla="*/ 58 h 58"/>
                <a:gd name="T6" fmla="*/ 29 w 57"/>
                <a:gd name="T7" fmla="*/ 0 h 58"/>
                <a:gd name="T8" fmla="*/ 29 w 57"/>
                <a:gd name="T9" fmla="*/ 0 h 58"/>
                <a:gd name="T10" fmla="*/ 0 60000 65536"/>
                <a:gd name="T11" fmla="*/ 0 60000 65536"/>
                <a:gd name="T12" fmla="*/ 0 60000 65536"/>
                <a:gd name="T13" fmla="*/ 0 60000 65536"/>
                <a:gd name="T14" fmla="*/ 0 60000 65536"/>
                <a:gd name="T15" fmla="*/ 0 w 57"/>
                <a:gd name="T16" fmla="*/ 0 h 58"/>
                <a:gd name="T17" fmla="*/ 57 w 57"/>
                <a:gd name="T18" fmla="*/ 58 h 58"/>
              </a:gdLst>
              <a:ahLst/>
              <a:cxnLst>
                <a:cxn ang="T10">
                  <a:pos x="T0" y="T1"/>
                </a:cxn>
                <a:cxn ang="T11">
                  <a:pos x="T2" y="T3"/>
                </a:cxn>
                <a:cxn ang="T12">
                  <a:pos x="T4" y="T5"/>
                </a:cxn>
                <a:cxn ang="T13">
                  <a:pos x="T6" y="T7"/>
                </a:cxn>
                <a:cxn ang="T14">
                  <a:pos x="T8" y="T9"/>
                </a:cxn>
              </a:cxnLst>
              <a:rect l="T15" t="T16" r="T17" b="T18"/>
              <a:pathLst>
                <a:path w="57" h="58">
                  <a:moveTo>
                    <a:pt x="29" y="0"/>
                  </a:moveTo>
                  <a:lnTo>
                    <a:pt x="57"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55" name="Freeform 179"/>
            <p:cNvSpPr>
              <a:spLocks/>
            </p:cNvSpPr>
            <p:nvPr/>
          </p:nvSpPr>
          <p:spPr bwMode="auto">
            <a:xfrm>
              <a:off x="3245" y="3348"/>
              <a:ext cx="57" cy="58"/>
            </a:xfrm>
            <a:custGeom>
              <a:avLst/>
              <a:gdLst>
                <a:gd name="T0" fmla="*/ 29 w 57"/>
                <a:gd name="T1" fmla="*/ 0 h 58"/>
                <a:gd name="T2" fmla="*/ 57 w 57"/>
                <a:gd name="T3" fmla="*/ 58 h 58"/>
                <a:gd name="T4" fmla="*/ 0 w 57"/>
                <a:gd name="T5" fmla="*/ 58 h 58"/>
                <a:gd name="T6" fmla="*/ 29 w 57"/>
                <a:gd name="T7" fmla="*/ 0 h 58"/>
                <a:gd name="T8" fmla="*/ 29 w 57"/>
                <a:gd name="T9" fmla="*/ 0 h 58"/>
                <a:gd name="T10" fmla="*/ 0 60000 65536"/>
                <a:gd name="T11" fmla="*/ 0 60000 65536"/>
                <a:gd name="T12" fmla="*/ 0 60000 65536"/>
                <a:gd name="T13" fmla="*/ 0 60000 65536"/>
                <a:gd name="T14" fmla="*/ 0 60000 65536"/>
                <a:gd name="T15" fmla="*/ 0 w 57"/>
                <a:gd name="T16" fmla="*/ 0 h 58"/>
                <a:gd name="T17" fmla="*/ 57 w 57"/>
                <a:gd name="T18" fmla="*/ 58 h 58"/>
              </a:gdLst>
              <a:ahLst/>
              <a:cxnLst>
                <a:cxn ang="T10">
                  <a:pos x="T0" y="T1"/>
                </a:cxn>
                <a:cxn ang="T11">
                  <a:pos x="T2" y="T3"/>
                </a:cxn>
                <a:cxn ang="T12">
                  <a:pos x="T4" y="T5"/>
                </a:cxn>
                <a:cxn ang="T13">
                  <a:pos x="T6" y="T7"/>
                </a:cxn>
                <a:cxn ang="T14">
                  <a:pos x="T8" y="T9"/>
                </a:cxn>
              </a:cxnLst>
              <a:rect l="T15" t="T16" r="T17" b="T18"/>
              <a:pathLst>
                <a:path w="57" h="58">
                  <a:moveTo>
                    <a:pt x="29" y="0"/>
                  </a:moveTo>
                  <a:lnTo>
                    <a:pt x="57"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56" name="Freeform 180"/>
            <p:cNvSpPr>
              <a:spLocks/>
            </p:cNvSpPr>
            <p:nvPr/>
          </p:nvSpPr>
          <p:spPr bwMode="auto">
            <a:xfrm>
              <a:off x="3437" y="3348"/>
              <a:ext cx="57" cy="58"/>
            </a:xfrm>
            <a:custGeom>
              <a:avLst/>
              <a:gdLst>
                <a:gd name="T0" fmla="*/ 28 w 57"/>
                <a:gd name="T1" fmla="*/ 0 h 58"/>
                <a:gd name="T2" fmla="*/ 57 w 57"/>
                <a:gd name="T3" fmla="*/ 58 h 58"/>
                <a:gd name="T4" fmla="*/ 0 w 57"/>
                <a:gd name="T5" fmla="*/ 58 h 58"/>
                <a:gd name="T6" fmla="*/ 28 w 57"/>
                <a:gd name="T7" fmla="*/ 0 h 58"/>
                <a:gd name="T8" fmla="*/ 28 w 57"/>
                <a:gd name="T9" fmla="*/ 0 h 58"/>
                <a:gd name="T10" fmla="*/ 0 60000 65536"/>
                <a:gd name="T11" fmla="*/ 0 60000 65536"/>
                <a:gd name="T12" fmla="*/ 0 60000 65536"/>
                <a:gd name="T13" fmla="*/ 0 60000 65536"/>
                <a:gd name="T14" fmla="*/ 0 60000 65536"/>
                <a:gd name="T15" fmla="*/ 0 w 57"/>
                <a:gd name="T16" fmla="*/ 0 h 58"/>
                <a:gd name="T17" fmla="*/ 57 w 57"/>
                <a:gd name="T18" fmla="*/ 58 h 58"/>
              </a:gdLst>
              <a:ahLst/>
              <a:cxnLst>
                <a:cxn ang="T10">
                  <a:pos x="T0" y="T1"/>
                </a:cxn>
                <a:cxn ang="T11">
                  <a:pos x="T2" y="T3"/>
                </a:cxn>
                <a:cxn ang="T12">
                  <a:pos x="T4" y="T5"/>
                </a:cxn>
                <a:cxn ang="T13">
                  <a:pos x="T6" y="T7"/>
                </a:cxn>
                <a:cxn ang="T14">
                  <a:pos x="T8" y="T9"/>
                </a:cxn>
              </a:cxnLst>
              <a:rect l="T15" t="T16" r="T17" b="T18"/>
              <a:pathLst>
                <a:path w="57" h="58">
                  <a:moveTo>
                    <a:pt x="28" y="0"/>
                  </a:moveTo>
                  <a:lnTo>
                    <a:pt x="57" y="58"/>
                  </a:lnTo>
                  <a:lnTo>
                    <a:pt x="0" y="58"/>
                  </a:lnTo>
                  <a:lnTo>
                    <a:pt x="28"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57" name="Freeform 181"/>
            <p:cNvSpPr>
              <a:spLocks/>
            </p:cNvSpPr>
            <p:nvPr/>
          </p:nvSpPr>
          <p:spPr bwMode="auto">
            <a:xfrm>
              <a:off x="3638" y="3348"/>
              <a:ext cx="58" cy="58"/>
            </a:xfrm>
            <a:custGeom>
              <a:avLst/>
              <a:gdLst>
                <a:gd name="T0" fmla="*/ 29 w 58"/>
                <a:gd name="T1" fmla="*/ 0 h 58"/>
                <a:gd name="T2" fmla="*/ 58 w 58"/>
                <a:gd name="T3" fmla="*/ 58 h 58"/>
                <a:gd name="T4" fmla="*/ 0 w 58"/>
                <a:gd name="T5" fmla="*/ 58 h 58"/>
                <a:gd name="T6" fmla="*/ 29 w 58"/>
                <a:gd name="T7" fmla="*/ 0 h 58"/>
                <a:gd name="T8" fmla="*/ 29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29" y="0"/>
                  </a:moveTo>
                  <a:lnTo>
                    <a:pt x="58"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58" name="Freeform 182"/>
            <p:cNvSpPr>
              <a:spLocks/>
            </p:cNvSpPr>
            <p:nvPr/>
          </p:nvSpPr>
          <p:spPr bwMode="auto">
            <a:xfrm>
              <a:off x="3830" y="3386"/>
              <a:ext cx="58" cy="58"/>
            </a:xfrm>
            <a:custGeom>
              <a:avLst/>
              <a:gdLst>
                <a:gd name="T0" fmla="*/ 29 w 58"/>
                <a:gd name="T1" fmla="*/ 0 h 58"/>
                <a:gd name="T2" fmla="*/ 58 w 58"/>
                <a:gd name="T3" fmla="*/ 58 h 58"/>
                <a:gd name="T4" fmla="*/ 0 w 58"/>
                <a:gd name="T5" fmla="*/ 58 h 58"/>
                <a:gd name="T6" fmla="*/ 29 w 58"/>
                <a:gd name="T7" fmla="*/ 0 h 58"/>
                <a:gd name="T8" fmla="*/ 29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29" y="0"/>
                  </a:moveTo>
                  <a:lnTo>
                    <a:pt x="58"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59" name="Freeform 183"/>
            <p:cNvSpPr>
              <a:spLocks/>
            </p:cNvSpPr>
            <p:nvPr/>
          </p:nvSpPr>
          <p:spPr bwMode="auto">
            <a:xfrm>
              <a:off x="4032" y="3386"/>
              <a:ext cx="57" cy="58"/>
            </a:xfrm>
            <a:custGeom>
              <a:avLst/>
              <a:gdLst>
                <a:gd name="T0" fmla="*/ 29 w 57"/>
                <a:gd name="T1" fmla="*/ 0 h 58"/>
                <a:gd name="T2" fmla="*/ 57 w 57"/>
                <a:gd name="T3" fmla="*/ 58 h 58"/>
                <a:gd name="T4" fmla="*/ 0 w 57"/>
                <a:gd name="T5" fmla="*/ 58 h 58"/>
                <a:gd name="T6" fmla="*/ 29 w 57"/>
                <a:gd name="T7" fmla="*/ 0 h 58"/>
                <a:gd name="T8" fmla="*/ 29 w 57"/>
                <a:gd name="T9" fmla="*/ 0 h 58"/>
                <a:gd name="T10" fmla="*/ 0 60000 65536"/>
                <a:gd name="T11" fmla="*/ 0 60000 65536"/>
                <a:gd name="T12" fmla="*/ 0 60000 65536"/>
                <a:gd name="T13" fmla="*/ 0 60000 65536"/>
                <a:gd name="T14" fmla="*/ 0 60000 65536"/>
                <a:gd name="T15" fmla="*/ 0 w 57"/>
                <a:gd name="T16" fmla="*/ 0 h 58"/>
                <a:gd name="T17" fmla="*/ 57 w 57"/>
                <a:gd name="T18" fmla="*/ 58 h 58"/>
              </a:gdLst>
              <a:ahLst/>
              <a:cxnLst>
                <a:cxn ang="T10">
                  <a:pos x="T0" y="T1"/>
                </a:cxn>
                <a:cxn ang="T11">
                  <a:pos x="T2" y="T3"/>
                </a:cxn>
                <a:cxn ang="T12">
                  <a:pos x="T4" y="T5"/>
                </a:cxn>
                <a:cxn ang="T13">
                  <a:pos x="T6" y="T7"/>
                </a:cxn>
                <a:cxn ang="T14">
                  <a:pos x="T8" y="T9"/>
                </a:cxn>
              </a:cxnLst>
              <a:rect l="T15" t="T16" r="T17" b="T18"/>
              <a:pathLst>
                <a:path w="57" h="58">
                  <a:moveTo>
                    <a:pt x="29" y="0"/>
                  </a:moveTo>
                  <a:lnTo>
                    <a:pt x="57" y="58"/>
                  </a:lnTo>
                  <a:lnTo>
                    <a:pt x="0" y="58"/>
                  </a:lnTo>
                  <a:lnTo>
                    <a:pt x="29" y="0"/>
                  </a:lnTo>
                  <a:close/>
                </a:path>
              </a:pathLst>
            </a:custGeom>
            <a:solidFill>
              <a:srgbClr val="FFFF00"/>
            </a:solidFill>
            <a:ln w="15875">
              <a:solidFill>
                <a:srgbClr val="FFFF00"/>
              </a:solidFill>
              <a:round/>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360" name="Line 184"/>
            <p:cNvSpPr>
              <a:spLocks noChangeShapeType="1"/>
            </p:cNvSpPr>
            <p:nvPr/>
          </p:nvSpPr>
          <p:spPr bwMode="auto">
            <a:xfrm>
              <a:off x="1085" y="3319"/>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61" name="Line 185"/>
            <p:cNvSpPr>
              <a:spLocks noChangeShapeType="1"/>
            </p:cNvSpPr>
            <p:nvPr/>
          </p:nvSpPr>
          <p:spPr bwMode="auto">
            <a:xfrm flipH="1" flipV="1">
              <a:off x="1114" y="3348"/>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62" name="Line 186"/>
            <p:cNvSpPr>
              <a:spLocks noChangeShapeType="1"/>
            </p:cNvSpPr>
            <p:nvPr/>
          </p:nvSpPr>
          <p:spPr bwMode="auto">
            <a:xfrm flipV="1">
              <a:off x="1085" y="3348"/>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63" name="Line 187"/>
            <p:cNvSpPr>
              <a:spLocks noChangeShapeType="1"/>
            </p:cNvSpPr>
            <p:nvPr/>
          </p:nvSpPr>
          <p:spPr bwMode="auto">
            <a:xfrm flipH="1">
              <a:off x="1114" y="3319"/>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64" name="Line 188"/>
            <p:cNvSpPr>
              <a:spLocks noChangeShapeType="1"/>
            </p:cNvSpPr>
            <p:nvPr/>
          </p:nvSpPr>
          <p:spPr bwMode="auto">
            <a:xfrm>
              <a:off x="1287" y="3089"/>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65" name="Line 189"/>
            <p:cNvSpPr>
              <a:spLocks noChangeShapeType="1"/>
            </p:cNvSpPr>
            <p:nvPr/>
          </p:nvSpPr>
          <p:spPr bwMode="auto">
            <a:xfrm flipH="1" flipV="1">
              <a:off x="1316" y="3118"/>
              <a:ext cx="28" cy="28"/>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66" name="Line 190"/>
            <p:cNvSpPr>
              <a:spLocks noChangeShapeType="1"/>
            </p:cNvSpPr>
            <p:nvPr/>
          </p:nvSpPr>
          <p:spPr bwMode="auto">
            <a:xfrm flipV="1">
              <a:off x="1287" y="3118"/>
              <a:ext cx="29" cy="28"/>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67" name="Line 191"/>
            <p:cNvSpPr>
              <a:spLocks noChangeShapeType="1"/>
            </p:cNvSpPr>
            <p:nvPr/>
          </p:nvSpPr>
          <p:spPr bwMode="auto">
            <a:xfrm flipH="1">
              <a:off x="1316" y="3089"/>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68" name="Line 192"/>
            <p:cNvSpPr>
              <a:spLocks noChangeShapeType="1"/>
            </p:cNvSpPr>
            <p:nvPr/>
          </p:nvSpPr>
          <p:spPr bwMode="auto">
            <a:xfrm>
              <a:off x="1479" y="3242"/>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69" name="Line 193"/>
            <p:cNvSpPr>
              <a:spLocks noChangeShapeType="1"/>
            </p:cNvSpPr>
            <p:nvPr/>
          </p:nvSpPr>
          <p:spPr bwMode="auto">
            <a:xfrm flipH="1" flipV="1">
              <a:off x="1508" y="3271"/>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70" name="Line 194"/>
            <p:cNvSpPr>
              <a:spLocks noChangeShapeType="1"/>
            </p:cNvSpPr>
            <p:nvPr/>
          </p:nvSpPr>
          <p:spPr bwMode="auto">
            <a:xfrm flipV="1">
              <a:off x="1479" y="3271"/>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71" name="Line 195"/>
            <p:cNvSpPr>
              <a:spLocks noChangeShapeType="1"/>
            </p:cNvSpPr>
            <p:nvPr/>
          </p:nvSpPr>
          <p:spPr bwMode="auto">
            <a:xfrm flipH="1">
              <a:off x="1508" y="3242"/>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72" name="Line 196"/>
            <p:cNvSpPr>
              <a:spLocks noChangeShapeType="1"/>
            </p:cNvSpPr>
            <p:nvPr/>
          </p:nvSpPr>
          <p:spPr bwMode="auto">
            <a:xfrm>
              <a:off x="1680" y="3348"/>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73" name="Line 197"/>
            <p:cNvSpPr>
              <a:spLocks noChangeShapeType="1"/>
            </p:cNvSpPr>
            <p:nvPr/>
          </p:nvSpPr>
          <p:spPr bwMode="auto">
            <a:xfrm flipH="1" flipV="1">
              <a:off x="1709" y="3377"/>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74" name="Line 198"/>
            <p:cNvSpPr>
              <a:spLocks noChangeShapeType="1"/>
            </p:cNvSpPr>
            <p:nvPr/>
          </p:nvSpPr>
          <p:spPr bwMode="auto">
            <a:xfrm flipV="1">
              <a:off x="1680" y="3377"/>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75" name="Line 199"/>
            <p:cNvSpPr>
              <a:spLocks noChangeShapeType="1"/>
            </p:cNvSpPr>
            <p:nvPr/>
          </p:nvSpPr>
          <p:spPr bwMode="auto">
            <a:xfrm flipH="1">
              <a:off x="1709" y="3348"/>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76" name="Line 200"/>
            <p:cNvSpPr>
              <a:spLocks noChangeShapeType="1"/>
            </p:cNvSpPr>
            <p:nvPr/>
          </p:nvSpPr>
          <p:spPr bwMode="auto">
            <a:xfrm>
              <a:off x="1872" y="3358"/>
              <a:ext cx="29" cy="28"/>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77" name="Line 201"/>
            <p:cNvSpPr>
              <a:spLocks noChangeShapeType="1"/>
            </p:cNvSpPr>
            <p:nvPr/>
          </p:nvSpPr>
          <p:spPr bwMode="auto">
            <a:xfrm flipH="1" flipV="1">
              <a:off x="1901" y="338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78" name="Line 202"/>
            <p:cNvSpPr>
              <a:spLocks noChangeShapeType="1"/>
            </p:cNvSpPr>
            <p:nvPr/>
          </p:nvSpPr>
          <p:spPr bwMode="auto">
            <a:xfrm flipV="1">
              <a:off x="1872" y="338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79" name="Line 203"/>
            <p:cNvSpPr>
              <a:spLocks noChangeShapeType="1"/>
            </p:cNvSpPr>
            <p:nvPr/>
          </p:nvSpPr>
          <p:spPr bwMode="auto">
            <a:xfrm flipH="1">
              <a:off x="1901" y="3358"/>
              <a:ext cx="29" cy="28"/>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80" name="Line 204"/>
            <p:cNvSpPr>
              <a:spLocks noChangeShapeType="1"/>
            </p:cNvSpPr>
            <p:nvPr/>
          </p:nvSpPr>
          <p:spPr bwMode="auto">
            <a:xfrm>
              <a:off x="2064" y="3367"/>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81" name="Line 205"/>
            <p:cNvSpPr>
              <a:spLocks noChangeShapeType="1"/>
            </p:cNvSpPr>
            <p:nvPr/>
          </p:nvSpPr>
          <p:spPr bwMode="auto">
            <a:xfrm flipH="1" flipV="1">
              <a:off x="2093" y="339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82" name="Line 206"/>
            <p:cNvSpPr>
              <a:spLocks noChangeShapeType="1"/>
            </p:cNvSpPr>
            <p:nvPr/>
          </p:nvSpPr>
          <p:spPr bwMode="auto">
            <a:xfrm flipV="1">
              <a:off x="2064" y="339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83" name="Line 207"/>
            <p:cNvSpPr>
              <a:spLocks noChangeShapeType="1"/>
            </p:cNvSpPr>
            <p:nvPr/>
          </p:nvSpPr>
          <p:spPr bwMode="auto">
            <a:xfrm flipH="1">
              <a:off x="2093" y="3367"/>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84" name="Line 208"/>
            <p:cNvSpPr>
              <a:spLocks noChangeShapeType="1"/>
            </p:cNvSpPr>
            <p:nvPr/>
          </p:nvSpPr>
          <p:spPr bwMode="auto">
            <a:xfrm>
              <a:off x="2266" y="338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85" name="Line 209"/>
            <p:cNvSpPr>
              <a:spLocks noChangeShapeType="1"/>
            </p:cNvSpPr>
            <p:nvPr/>
          </p:nvSpPr>
          <p:spPr bwMode="auto">
            <a:xfrm flipH="1" flipV="1">
              <a:off x="2295" y="3415"/>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86" name="Line 210"/>
            <p:cNvSpPr>
              <a:spLocks noChangeShapeType="1"/>
            </p:cNvSpPr>
            <p:nvPr/>
          </p:nvSpPr>
          <p:spPr bwMode="auto">
            <a:xfrm flipV="1">
              <a:off x="2266" y="3415"/>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87" name="Line 211"/>
            <p:cNvSpPr>
              <a:spLocks noChangeShapeType="1"/>
            </p:cNvSpPr>
            <p:nvPr/>
          </p:nvSpPr>
          <p:spPr bwMode="auto">
            <a:xfrm flipH="1">
              <a:off x="2295" y="3386"/>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88" name="Line 212"/>
            <p:cNvSpPr>
              <a:spLocks noChangeShapeType="1"/>
            </p:cNvSpPr>
            <p:nvPr/>
          </p:nvSpPr>
          <p:spPr bwMode="auto">
            <a:xfrm>
              <a:off x="2458" y="3358"/>
              <a:ext cx="29" cy="28"/>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89" name="Line 213"/>
            <p:cNvSpPr>
              <a:spLocks noChangeShapeType="1"/>
            </p:cNvSpPr>
            <p:nvPr/>
          </p:nvSpPr>
          <p:spPr bwMode="auto">
            <a:xfrm flipH="1" flipV="1">
              <a:off x="2487" y="3386"/>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90" name="Line 214"/>
            <p:cNvSpPr>
              <a:spLocks noChangeShapeType="1"/>
            </p:cNvSpPr>
            <p:nvPr/>
          </p:nvSpPr>
          <p:spPr bwMode="auto">
            <a:xfrm flipV="1">
              <a:off x="2458" y="338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91" name="Line 215"/>
            <p:cNvSpPr>
              <a:spLocks noChangeShapeType="1"/>
            </p:cNvSpPr>
            <p:nvPr/>
          </p:nvSpPr>
          <p:spPr bwMode="auto">
            <a:xfrm flipH="1">
              <a:off x="2487" y="3358"/>
              <a:ext cx="28" cy="28"/>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92" name="Line 216"/>
            <p:cNvSpPr>
              <a:spLocks noChangeShapeType="1"/>
            </p:cNvSpPr>
            <p:nvPr/>
          </p:nvSpPr>
          <p:spPr bwMode="auto">
            <a:xfrm>
              <a:off x="2659" y="338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93" name="Line 217"/>
            <p:cNvSpPr>
              <a:spLocks noChangeShapeType="1"/>
            </p:cNvSpPr>
            <p:nvPr/>
          </p:nvSpPr>
          <p:spPr bwMode="auto">
            <a:xfrm flipH="1" flipV="1">
              <a:off x="2688" y="3415"/>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94" name="Line 218"/>
            <p:cNvSpPr>
              <a:spLocks noChangeShapeType="1"/>
            </p:cNvSpPr>
            <p:nvPr/>
          </p:nvSpPr>
          <p:spPr bwMode="auto">
            <a:xfrm flipV="1">
              <a:off x="2659" y="3415"/>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95" name="Line 219"/>
            <p:cNvSpPr>
              <a:spLocks noChangeShapeType="1"/>
            </p:cNvSpPr>
            <p:nvPr/>
          </p:nvSpPr>
          <p:spPr bwMode="auto">
            <a:xfrm flipH="1">
              <a:off x="2688" y="338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96" name="Line 220"/>
            <p:cNvSpPr>
              <a:spLocks noChangeShapeType="1"/>
            </p:cNvSpPr>
            <p:nvPr/>
          </p:nvSpPr>
          <p:spPr bwMode="auto">
            <a:xfrm>
              <a:off x="2851" y="3367"/>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97" name="Line 221"/>
            <p:cNvSpPr>
              <a:spLocks noChangeShapeType="1"/>
            </p:cNvSpPr>
            <p:nvPr/>
          </p:nvSpPr>
          <p:spPr bwMode="auto">
            <a:xfrm flipH="1" flipV="1">
              <a:off x="2880" y="339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98" name="Line 222"/>
            <p:cNvSpPr>
              <a:spLocks noChangeShapeType="1"/>
            </p:cNvSpPr>
            <p:nvPr/>
          </p:nvSpPr>
          <p:spPr bwMode="auto">
            <a:xfrm flipV="1">
              <a:off x="2851" y="339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99" name="Line 223"/>
            <p:cNvSpPr>
              <a:spLocks noChangeShapeType="1"/>
            </p:cNvSpPr>
            <p:nvPr/>
          </p:nvSpPr>
          <p:spPr bwMode="auto">
            <a:xfrm flipH="1">
              <a:off x="2880" y="3367"/>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00" name="Line 224"/>
            <p:cNvSpPr>
              <a:spLocks noChangeShapeType="1"/>
            </p:cNvSpPr>
            <p:nvPr/>
          </p:nvSpPr>
          <p:spPr bwMode="auto">
            <a:xfrm>
              <a:off x="3053" y="338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01" name="Line 225"/>
            <p:cNvSpPr>
              <a:spLocks noChangeShapeType="1"/>
            </p:cNvSpPr>
            <p:nvPr/>
          </p:nvSpPr>
          <p:spPr bwMode="auto">
            <a:xfrm flipH="1" flipV="1">
              <a:off x="3082" y="3415"/>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02" name="Line 226"/>
            <p:cNvSpPr>
              <a:spLocks noChangeShapeType="1"/>
            </p:cNvSpPr>
            <p:nvPr/>
          </p:nvSpPr>
          <p:spPr bwMode="auto">
            <a:xfrm flipV="1">
              <a:off x="3053" y="3415"/>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03" name="Line 227"/>
            <p:cNvSpPr>
              <a:spLocks noChangeShapeType="1"/>
            </p:cNvSpPr>
            <p:nvPr/>
          </p:nvSpPr>
          <p:spPr bwMode="auto">
            <a:xfrm flipH="1">
              <a:off x="3082" y="3386"/>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04" name="Line 228"/>
            <p:cNvSpPr>
              <a:spLocks noChangeShapeType="1"/>
            </p:cNvSpPr>
            <p:nvPr/>
          </p:nvSpPr>
          <p:spPr bwMode="auto">
            <a:xfrm>
              <a:off x="3245" y="3300"/>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05" name="Line 229"/>
            <p:cNvSpPr>
              <a:spLocks noChangeShapeType="1"/>
            </p:cNvSpPr>
            <p:nvPr/>
          </p:nvSpPr>
          <p:spPr bwMode="auto">
            <a:xfrm flipH="1" flipV="1">
              <a:off x="3274" y="3329"/>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06" name="Line 230"/>
            <p:cNvSpPr>
              <a:spLocks noChangeShapeType="1"/>
            </p:cNvSpPr>
            <p:nvPr/>
          </p:nvSpPr>
          <p:spPr bwMode="auto">
            <a:xfrm flipV="1">
              <a:off x="3245" y="3329"/>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07" name="Line 231"/>
            <p:cNvSpPr>
              <a:spLocks noChangeShapeType="1"/>
            </p:cNvSpPr>
            <p:nvPr/>
          </p:nvSpPr>
          <p:spPr bwMode="auto">
            <a:xfrm flipH="1">
              <a:off x="3274" y="3300"/>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08" name="Line 232"/>
            <p:cNvSpPr>
              <a:spLocks noChangeShapeType="1"/>
            </p:cNvSpPr>
            <p:nvPr/>
          </p:nvSpPr>
          <p:spPr bwMode="auto">
            <a:xfrm>
              <a:off x="3437" y="3386"/>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09" name="Line 233"/>
            <p:cNvSpPr>
              <a:spLocks noChangeShapeType="1"/>
            </p:cNvSpPr>
            <p:nvPr/>
          </p:nvSpPr>
          <p:spPr bwMode="auto">
            <a:xfrm flipH="1" flipV="1">
              <a:off x="3465" y="3415"/>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10" name="Line 234"/>
            <p:cNvSpPr>
              <a:spLocks noChangeShapeType="1"/>
            </p:cNvSpPr>
            <p:nvPr/>
          </p:nvSpPr>
          <p:spPr bwMode="auto">
            <a:xfrm flipV="1">
              <a:off x="3437" y="3415"/>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11" name="Line 235"/>
            <p:cNvSpPr>
              <a:spLocks noChangeShapeType="1"/>
            </p:cNvSpPr>
            <p:nvPr/>
          </p:nvSpPr>
          <p:spPr bwMode="auto">
            <a:xfrm flipH="1">
              <a:off x="3465" y="338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12" name="Line 236"/>
            <p:cNvSpPr>
              <a:spLocks noChangeShapeType="1"/>
            </p:cNvSpPr>
            <p:nvPr/>
          </p:nvSpPr>
          <p:spPr bwMode="auto">
            <a:xfrm>
              <a:off x="3638" y="338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13" name="Line 237"/>
            <p:cNvSpPr>
              <a:spLocks noChangeShapeType="1"/>
            </p:cNvSpPr>
            <p:nvPr/>
          </p:nvSpPr>
          <p:spPr bwMode="auto">
            <a:xfrm flipH="1" flipV="1">
              <a:off x="3667" y="3415"/>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14" name="Line 238"/>
            <p:cNvSpPr>
              <a:spLocks noChangeShapeType="1"/>
            </p:cNvSpPr>
            <p:nvPr/>
          </p:nvSpPr>
          <p:spPr bwMode="auto">
            <a:xfrm flipV="1">
              <a:off x="3638" y="3415"/>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15" name="Line 239"/>
            <p:cNvSpPr>
              <a:spLocks noChangeShapeType="1"/>
            </p:cNvSpPr>
            <p:nvPr/>
          </p:nvSpPr>
          <p:spPr bwMode="auto">
            <a:xfrm flipH="1">
              <a:off x="3667" y="3386"/>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16" name="Line 240"/>
            <p:cNvSpPr>
              <a:spLocks noChangeShapeType="1"/>
            </p:cNvSpPr>
            <p:nvPr/>
          </p:nvSpPr>
          <p:spPr bwMode="auto">
            <a:xfrm>
              <a:off x="3830" y="3377"/>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17" name="Line 241"/>
            <p:cNvSpPr>
              <a:spLocks noChangeShapeType="1"/>
            </p:cNvSpPr>
            <p:nvPr/>
          </p:nvSpPr>
          <p:spPr bwMode="auto">
            <a:xfrm flipH="1" flipV="1">
              <a:off x="3859" y="3406"/>
              <a:ext cx="29" cy="28"/>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18" name="Line 242"/>
            <p:cNvSpPr>
              <a:spLocks noChangeShapeType="1"/>
            </p:cNvSpPr>
            <p:nvPr/>
          </p:nvSpPr>
          <p:spPr bwMode="auto">
            <a:xfrm flipV="1">
              <a:off x="3830" y="3406"/>
              <a:ext cx="29" cy="28"/>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19" name="Line 243"/>
            <p:cNvSpPr>
              <a:spLocks noChangeShapeType="1"/>
            </p:cNvSpPr>
            <p:nvPr/>
          </p:nvSpPr>
          <p:spPr bwMode="auto">
            <a:xfrm flipH="1">
              <a:off x="3859" y="3377"/>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20" name="Line 244"/>
            <p:cNvSpPr>
              <a:spLocks noChangeShapeType="1"/>
            </p:cNvSpPr>
            <p:nvPr/>
          </p:nvSpPr>
          <p:spPr bwMode="auto">
            <a:xfrm>
              <a:off x="4032" y="3012"/>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21" name="Line 245"/>
            <p:cNvSpPr>
              <a:spLocks noChangeShapeType="1"/>
            </p:cNvSpPr>
            <p:nvPr/>
          </p:nvSpPr>
          <p:spPr bwMode="auto">
            <a:xfrm flipH="1" flipV="1">
              <a:off x="4061" y="3041"/>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22" name="Line 246"/>
            <p:cNvSpPr>
              <a:spLocks noChangeShapeType="1"/>
            </p:cNvSpPr>
            <p:nvPr/>
          </p:nvSpPr>
          <p:spPr bwMode="auto">
            <a:xfrm flipV="1">
              <a:off x="4032" y="3041"/>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23" name="Line 247"/>
            <p:cNvSpPr>
              <a:spLocks noChangeShapeType="1"/>
            </p:cNvSpPr>
            <p:nvPr/>
          </p:nvSpPr>
          <p:spPr bwMode="auto">
            <a:xfrm flipH="1">
              <a:off x="4061" y="3012"/>
              <a:ext cx="28"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24" name="Rectangle 248"/>
            <p:cNvSpPr>
              <a:spLocks noChangeArrowheads="1"/>
            </p:cNvSpPr>
            <p:nvPr/>
          </p:nvSpPr>
          <p:spPr bwMode="auto">
            <a:xfrm>
              <a:off x="2472" y="301"/>
              <a:ext cx="8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2000" b="1">
                  <a:solidFill>
                    <a:srgbClr val="000000"/>
                  </a:solidFill>
                  <a:ea typeface="ＭＳ Ｐゴシック" charset="-128"/>
                </a:rPr>
                <a:t>Cycle Time</a:t>
              </a:r>
              <a:endParaRPr lang="en-US" altLang="en-US">
                <a:ea typeface="ＭＳ Ｐゴシック" charset="-128"/>
              </a:endParaRPr>
            </a:p>
          </p:txBody>
        </p:sp>
        <p:sp>
          <p:nvSpPr>
            <p:cNvPr id="306425" name="Rectangle 249"/>
            <p:cNvSpPr>
              <a:spLocks noChangeArrowheads="1"/>
            </p:cNvSpPr>
            <p:nvPr/>
          </p:nvSpPr>
          <p:spPr bwMode="auto">
            <a:xfrm>
              <a:off x="686" y="3535"/>
              <a:ext cx="2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0:00</a:t>
              </a:r>
              <a:endParaRPr lang="en-US" altLang="en-US">
                <a:ea typeface="ＭＳ Ｐゴシック" charset="-128"/>
              </a:endParaRPr>
            </a:p>
          </p:txBody>
        </p:sp>
        <p:sp>
          <p:nvSpPr>
            <p:cNvPr id="306426" name="Rectangle 250"/>
            <p:cNvSpPr>
              <a:spLocks noChangeArrowheads="1"/>
            </p:cNvSpPr>
            <p:nvPr/>
          </p:nvSpPr>
          <p:spPr bwMode="auto">
            <a:xfrm>
              <a:off x="686" y="3065"/>
              <a:ext cx="2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1:12</a:t>
              </a:r>
              <a:endParaRPr lang="en-US" altLang="en-US">
                <a:ea typeface="ＭＳ Ｐゴシック" charset="-128"/>
              </a:endParaRPr>
            </a:p>
          </p:txBody>
        </p:sp>
        <p:sp>
          <p:nvSpPr>
            <p:cNvPr id="306427" name="Rectangle 251"/>
            <p:cNvSpPr>
              <a:spLocks noChangeArrowheads="1"/>
            </p:cNvSpPr>
            <p:nvPr/>
          </p:nvSpPr>
          <p:spPr bwMode="auto">
            <a:xfrm>
              <a:off x="686" y="2604"/>
              <a:ext cx="2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2:24</a:t>
              </a:r>
              <a:endParaRPr lang="en-US" altLang="en-US">
                <a:ea typeface="ＭＳ Ｐゴシック" charset="-128"/>
              </a:endParaRPr>
            </a:p>
          </p:txBody>
        </p:sp>
        <p:sp>
          <p:nvSpPr>
            <p:cNvPr id="306428" name="Rectangle 252"/>
            <p:cNvSpPr>
              <a:spLocks noChangeArrowheads="1"/>
            </p:cNvSpPr>
            <p:nvPr/>
          </p:nvSpPr>
          <p:spPr bwMode="auto">
            <a:xfrm>
              <a:off x="686" y="2134"/>
              <a:ext cx="2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3:36</a:t>
              </a:r>
              <a:endParaRPr lang="en-US" altLang="en-US">
                <a:ea typeface="ＭＳ Ｐゴシック" charset="-128"/>
              </a:endParaRPr>
            </a:p>
          </p:txBody>
        </p:sp>
        <p:sp>
          <p:nvSpPr>
            <p:cNvPr id="306429" name="Rectangle 253"/>
            <p:cNvSpPr>
              <a:spLocks noChangeArrowheads="1"/>
            </p:cNvSpPr>
            <p:nvPr/>
          </p:nvSpPr>
          <p:spPr bwMode="auto">
            <a:xfrm>
              <a:off x="686" y="1664"/>
              <a:ext cx="2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4:48</a:t>
              </a:r>
              <a:endParaRPr lang="en-US" altLang="en-US">
                <a:ea typeface="ＭＳ Ｐゴシック" charset="-128"/>
              </a:endParaRPr>
            </a:p>
          </p:txBody>
        </p:sp>
        <p:sp>
          <p:nvSpPr>
            <p:cNvPr id="306430" name="Rectangle 254"/>
            <p:cNvSpPr>
              <a:spLocks noChangeArrowheads="1"/>
            </p:cNvSpPr>
            <p:nvPr/>
          </p:nvSpPr>
          <p:spPr bwMode="auto">
            <a:xfrm>
              <a:off x="686" y="1203"/>
              <a:ext cx="2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6:00</a:t>
              </a:r>
              <a:endParaRPr lang="en-US" altLang="en-US">
                <a:ea typeface="ＭＳ Ｐゴシック" charset="-128"/>
              </a:endParaRPr>
            </a:p>
          </p:txBody>
        </p:sp>
        <p:sp>
          <p:nvSpPr>
            <p:cNvPr id="306431" name="Rectangle 255"/>
            <p:cNvSpPr>
              <a:spLocks noChangeArrowheads="1"/>
            </p:cNvSpPr>
            <p:nvPr/>
          </p:nvSpPr>
          <p:spPr bwMode="auto">
            <a:xfrm>
              <a:off x="686" y="733"/>
              <a:ext cx="2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7:12</a:t>
              </a:r>
              <a:endParaRPr lang="en-US" altLang="en-US">
                <a:ea typeface="ＭＳ Ｐゴシック" charset="-128"/>
              </a:endParaRPr>
            </a:p>
          </p:txBody>
        </p:sp>
        <p:sp>
          <p:nvSpPr>
            <p:cNvPr id="306432" name="Rectangle 256"/>
            <p:cNvSpPr>
              <a:spLocks noChangeArrowheads="1"/>
            </p:cNvSpPr>
            <p:nvPr/>
          </p:nvSpPr>
          <p:spPr bwMode="auto">
            <a:xfrm>
              <a:off x="1090" y="371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a:t>
              </a:r>
              <a:endParaRPr lang="en-US" altLang="en-US">
                <a:ea typeface="ＭＳ Ｐゴシック" charset="-128"/>
              </a:endParaRPr>
            </a:p>
          </p:txBody>
        </p:sp>
        <p:sp>
          <p:nvSpPr>
            <p:cNvPr id="306433" name="Rectangle 257"/>
            <p:cNvSpPr>
              <a:spLocks noChangeArrowheads="1"/>
            </p:cNvSpPr>
            <p:nvPr/>
          </p:nvSpPr>
          <p:spPr bwMode="auto">
            <a:xfrm>
              <a:off x="1291" y="371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2</a:t>
              </a:r>
              <a:endParaRPr lang="en-US" altLang="en-US">
                <a:ea typeface="ＭＳ Ｐゴシック" charset="-128"/>
              </a:endParaRPr>
            </a:p>
          </p:txBody>
        </p:sp>
        <p:sp>
          <p:nvSpPr>
            <p:cNvPr id="306434" name="Rectangle 258"/>
            <p:cNvSpPr>
              <a:spLocks noChangeArrowheads="1"/>
            </p:cNvSpPr>
            <p:nvPr/>
          </p:nvSpPr>
          <p:spPr bwMode="auto">
            <a:xfrm>
              <a:off x="1483" y="371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3</a:t>
              </a:r>
              <a:endParaRPr lang="en-US" altLang="en-US">
                <a:ea typeface="ＭＳ Ｐゴシック" charset="-128"/>
              </a:endParaRPr>
            </a:p>
          </p:txBody>
        </p:sp>
        <p:sp>
          <p:nvSpPr>
            <p:cNvPr id="306435" name="Rectangle 259"/>
            <p:cNvSpPr>
              <a:spLocks noChangeArrowheads="1"/>
            </p:cNvSpPr>
            <p:nvPr/>
          </p:nvSpPr>
          <p:spPr bwMode="auto">
            <a:xfrm>
              <a:off x="1685" y="371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4</a:t>
              </a:r>
              <a:endParaRPr lang="en-US" altLang="en-US">
                <a:ea typeface="ＭＳ Ｐゴシック" charset="-128"/>
              </a:endParaRPr>
            </a:p>
          </p:txBody>
        </p:sp>
        <p:sp>
          <p:nvSpPr>
            <p:cNvPr id="306436" name="Rectangle 260"/>
            <p:cNvSpPr>
              <a:spLocks noChangeArrowheads="1"/>
            </p:cNvSpPr>
            <p:nvPr/>
          </p:nvSpPr>
          <p:spPr bwMode="auto">
            <a:xfrm>
              <a:off x="1877" y="371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5</a:t>
              </a:r>
              <a:endParaRPr lang="en-US" altLang="en-US">
                <a:ea typeface="ＭＳ Ｐゴシック" charset="-128"/>
              </a:endParaRPr>
            </a:p>
          </p:txBody>
        </p:sp>
        <p:sp>
          <p:nvSpPr>
            <p:cNvPr id="306437" name="Rectangle 261"/>
            <p:cNvSpPr>
              <a:spLocks noChangeArrowheads="1"/>
            </p:cNvSpPr>
            <p:nvPr/>
          </p:nvSpPr>
          <p:spPr bwMode="auto">
            <a:xfrm>
              <a:off x="2069" y="371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6</a:t>
              </a:r>
              <a:endParaRPr lang="en-US" altLang="en-US">
                <a:ea typeface="ＭＳ Ｐゴシック" charset="-128"/>
              </a:endParaRPr>
            </a:p>
          </p:txBody>
        </p:sp>
        <p:sp>
          <p:nvSpPr>
            <p:cNvPr id="306438" name="Rectangle 262"/>
            <p:cNvSpPr>
              <a:spLocks noChangeArrowheads="1"/>
            </p:cNvSpPr>
            <p:nvPr/>
          </p:nvSpPr>
          <p:spPr bwMode="auto">
            <a:xfrm>
              <a:off x="2270" y="371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7</a:t>
              </a:r>
              <a:endParaRPr lang="en-US" altLang="en-US">
                <a:ea typeface="ＭＳ Ｐゴシック" charset="-128"/>
              </a:endParaRPr>
            </a:p>
          </p:txBody>
        </p:sp>
        <p:sp>
          <p:nvSpPr>
            <p:cNvPr id="306439" name="Rectangle 263"/>
            <p:cNvSpPr>
              <a:spLocks noChangeArrowheads="1"/>
            </p:cNvSpPr>
            <p:nvPr/>
          </p:nvSpPr>
          <p:spPr bwMode="auto">
            <a:xfrm>
              <a:off x="2462" y="371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8</a:t>
              </a:r>
              <a:endParaRPr lang="en-US" altLang="en-US">
                <a:ea typeface="ＭＳ Ｐゴシック" charset="-128"/>
              </a:endParaRPr>
            </a:p>
          </p:txBody>
        </p:sp>
        <p:sp>
          <p:nvSpPr>
            <p:cNvPr id="306440" name="Rectangle 264"/>
            <p:cNvSpPr>
              <a:spLocks noChangeArrowheads="1"/>
            </p:cNvSpPr>
            <p:nvPr/>
          </p:nvSpPr>
          <p:spPr bwMode="auto">
            <a:xfrm>
              <a:off x="2664" y="371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9</a:t>
              </a:r>
              <a:endParaRPr lang="en-US" altLang="en-US">
                <a:ea typeface="ＭＳ Ｐゴシック" charset="-128"/>
              </a:endParaRPr>
            </a:p>
          </p:txBody>
        </p:sp>
        <p:sp>
          <p:nvSpPr>
            <p:cNvPr id="306441" name="Rectangle 265"/>
            <p:cNvSpPr>
              <a:spLocks noChangeArrowheads="1"/>
            </p:cNvSpPr>
            <p:nvPr/>
          </p:nvSpPr>
          <p:spPr bwMode="auto">
            <a:xfrm>
              <a:off x="2817" y="3717"/>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10</a:t>
              </a:r>
              <a:endParaRPr lang="en-US" altLang="en-US">
                <a:ea typeface="ＭＳ Ｐゴシック" charset="-128"/>
              </a:endParaRPr>
            </a:p>
          </p:txBody>
        </p:sp>
        <p:sp>
          <p:nvSpPr>
            <p:cNvPr id="306442" name="Rectangle 266"/>
            <p:cNvSpPr>
              <a:spLocks noChangeArrowheads="1"/>
            </p:cNvSpPr>
            <p:nvPr/>
          </p:nvSpPr>
          <p:spPr bwMode="auto">
            <a:xfrm>
              <a:off x="3019" y="3717"/>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11</a:t>
              </a:r>
              <a:endParaRPr lang="en-US" altLang="en-US">
                <a:ea typeface="ＭＳ Ｐゴシック" charset="-128"/>
              </a:endParaRPr>
            </a:p>
          </p:txBody>
        </p:sp>
        <p:sp>
          <p:nvSpPr>
            <p:cNvPr id="306443" name="Rectangle 267"/>
            <p:cNvSpPr>
              <a:spLocks noChangeArrowheads="1"/>
            </p:cNvSpPr>
            <p:nvPr/>
          </p:nvSpPr>
          <p:spPr bwMode="auto">
            <a:xfrm>
              <a:off x="3211" y="3717"/>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12</a:t>
              </a:r>
              <a:endParaRPr lang="en-US" altLang="en-US">
                <a:ea typeface="ＭＳ Ｐゴシック" charset="-128"/>
              </a:endParaRPr>
            </a:p>
          </p:txBody>
        </p:sp>
        <p:sp>
          <p:nvSpPr>
            <p:cNvPr id="306444" name="Rectangle 268"/>
            <p:cNvSpPr>
              <a:spLocks noChangeArrowheads="1"/>
            </p:cNvSpPr>
            <p:nvPr/>
          </p:nvSpPr>
          <p:spPr bwMode="auto">
            <a:xfrm>
              <a:off x="3403" y="3717"/>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13</a:t>
              </a:r>
              <a:endParaRPr lang="en-US" altLang="en-US">
                <a:ea typeface="ＭＳ Ｐゴシック" charset="-128"/>
              </a:endParaRPr>
            </a:p>
          </p:txBody>
        </p:sp>
        <p:sp>
          <p:nvSpPr>
            <p:cNvPr id="306445" name="Rectangle 269"/>
            <p:cNvSpPr>
              <a:spLocks noChangeArrowheads="1"/>
            </p:cNvSpPr>
            <p:nvPr/>
          </p:nvSpPr>
          <p:spPr bwMode="auto">
            <a:xfrm>
              <a:off x="3604" y="3717"/>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14</a:t>
              </a:r>
              <a:endParaRPr lang="en-US" altLang="en-US">
                <a:ea typeface="ＭＳ Ｐゴシック" charset="-128"/>
              </a:endParaRPr>
            </a:p>
          </p:txBody>
        </p:sp>
        <p:sp>
          <p:nvSpPr>
            <p:cNvPr id="306446" name="Rectangle 270"/>
            <p:cNvSpPr>
              <a:spLocks noChangeArrowheads="1"/>
            </p:cNvSpPr>
            <p:nvPr/>
          </p:nvSpPr>
          <p:spPr bwMode="auto">
            <a:xfrm>
              <a:off x="3796" y="3717"/>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15</a:t>
              </a:r>
              <a:endParaRPr lang="en-US" altLang="en-US">
                <a:ea typeface="ＭＳ Ｐゴシック" charset="-128"/>
              </a:endParaRPr>
            </a:p>
          </p:txBody>
        </p:sp>
        <p:sp>
          <p:nvSpPr>
            <p:cNvPr id="306447" name="Rectangle 271"/>
            <p:cNvSpPr>
              <a:spLocks noChangeArrowheads="1"/>
            </p:cNvSpPr>
            <p:nvPr/>
          </p:nvSpPr>
          <p:spPr bwMode="auto">
            <a:xfrm>
              <a:off x="3998" y="3717"/>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16</a:t>
              </a:r>
              <a:endParaRPr lang="en-US" altLang="en-US">
                <a:ea typeface="ＭＳ Ｐゴシック" charset="-128"/>
              </a:endParaRPr>
            </a:p>
          </p:txBody>
        </p:sp>
        <p:sp>
          <p:nvSpPr>
            <p:cNvPr id="306448" name="Rectangle 272"/>
            <p:cNvSpPr>
              <a:spLocks noChangeArrowheads="1"/>
            </p:cNvSpPr>
            <p:nvPr/>
          </p:nvSpPr>
          <p:spPr bwMode="auto">
            <a:xfrm>
              <a:off x="4262" y="1803"/>
              <a:ext cx="873" cy="806"/>
            </a:xfrm>
            <a:prstGeom prst="rect">
              <a:avLst/>
            </a:prstGeom>
            <a:solidFill>
              <a:srgbClr val="FFFFFF"/>
            </a:solidFill>
            <a:ln w="15875">
              <a:solidFill>
                <a:srgbClr val="000000"/>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449" name="Freeform 273"/>
            <p:cNvSpPr>
              <a:spLocks/>
            </p:cNvSpPr>
            <p:nvPr/>
          </p:nvSpPr>
          <p:spPr bwMode="auto">
            <a:xfrm>
              <a:off x="4310" y="1918"/>
              <a:ext cx="259" cy="1"/>
            </a:xfrm>
            <a:custGeom>
              <a:avLst/>
              <a:gdLst>
                <a:gd name="T0" fmla="*/ 0 w 259"/>
                <a:gd name="T1" fmla="*/ 0 h 1"/>
                <a:gd name="T2" fmla="*/ 259 w 259"/>
                <a:gd name="T3" fmla="*/ 0 h 1"/>
                <a:gd name="T4" fmla="*/ 0 w 259"/>
                <a:gd name="T5" fmla="*/ 0 h 1"/>
                <a:gd name="T6" fmla="*/ 0 60000 65536"/>
                <a:gd name="T7" fmla="*/ 0 60000 65536"/>
                <a:gd name="T8" fmla="*/ 0 60000 65536"/>
                <a:gd name="T9" fmla="*/ 0 w 259"/>
                <a:gd name="T10" fmla="*/ 0 h 1"/>
                <a:gd name="T11" fmla="*/ 259 w 259"/>
                <a:gd name="T12" fmla="*/ 1 h 1"/>
              </a:gdLst>
              <a:ahLst/>
              <a:cxnLst>
                <a:cxn ang="T6">
                  <a:pos x="T0" y="T1"/>
                </a:cxn>
                <a:cxn ang="T7">
                  <a:pos x="T2" y="T3"/>
                </a:cxn>
                <a:cxn ang="T8">
                  <a:pos x="T4" y="T5"/>
                </a:cxn>
              </a:cxnLst>
              <a:rect l="T9" t="T10" r="T11" b="T12"/>
              <a:pathLst>
                <a:path w="259" h="1">
                  <a:moveTo>
                    <a:pt x="0" y="0"/>
                  </a:moveTo>
                  <a:lnTo>
                    <a:pt x="25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450" name="Freeform 274"/>
            <p:cNvSpPr>
              <a:spLocks/>
            </p:cNvSpPr>
            <p:nvPr/>
          </p:nvSpPr>
          <p:spPr bwMode="auto">
            <a:xfrm>
              <a:off x="4406" y="1890"/>
              <a:ext cx="58" cy="57"/>
            </a:xfrm>
            <a:custGeom>
              <a:avLst/>
              <a:gdLst>
                <a:gd name="T0" fmla="*/ 29 w 58"/>
                <a:gd name="T1" fmla="*/ 0 h 57"/>
                <a:gd name="T2" fmla="*/ 58 w 58"/>
                <a:gd name="T3" fmla="*/ 28 h 57"/>
                <a:gd name="T4" fmla="*/ 29 w 58"/>
                <a:gd name="T5" fmla="*/ 57 h 57"/>
                <a:gd name="T6" fmla="*/ 0 w 58"/>
                <a:gd name="T7" fmla="*/ 28 h 57"/>
                <a:gd name="T8" fmla="*/ 29 w 58"/>
                <a:gd name="T9" fmla="*/ 0 h 57"/>
                <a:gd name="T10" fmla="*/ 29 w 58"/>
                <a:gd name="T11" fmla="*/ 0 h 57"/>
                <a:gd name="T12" fmla="*/ 0 60000 65536"/>
                <a:gd name="T13" fmla="*/ 0 60000 65536"/>
                <a:gd name="T14" fmla="*/ 0 60000 65536"/>
                <a:gd name="T15" fmla="*/ 0 60000 65536"/>
                <a:gd name="T16" fmla="*/ 0 60000 65536"/>
                <a:gd name="T17" fmla="*/ 0 60000 65536"/>
                <a:gd name="T18" fmla="*/ 0 w 58"/>
                <a:gd name="T19" fmla="*/ 0 h 57"/>
                <a:gd name="T20" fmla="*/ 58 w 58"/>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58" h="57">
                  <a:moveTo>
                    <a:pt x="29" y="0"/>
                  </a:moveTo>
                  <a:lnTo>
                    <a:pt x="58" y="28"/>
                  </a:lnTo>
                  <a:lnTo>
                    <a:pt x="29" y="57"/>
                  </a:lnTo>
                  <a:lnTo>
                    <a:pt x="0" y="28"/>
                  </a:lnTo>
                  <a:lnTo>
                    <a:pt x="29"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451" name="Line 275"/>
            <p:cNvSpPr>
              <a:spLocks noChangeShapeType="1"/>
            </p:cNvSpPr>
            <p:nvPr/>
          </p:nvSpPr>
          <p:spPr bwMode="auto">
            <a:xfrm flipH="1">
              <a:off x="4310" y="1918"/>
              <a:ext cx="259" cy="1"/>
            </a:xfrm>
            <a:prstGeom prst="line">
              <a:avLst/>
            </a:prstGeom>
            <a:noFill/>
            <a:ln w="158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52" name="Freeform 276"/>
            <p:cNvSpPr>
              <a:spLocks/>
            </p:cNvSpPr>
            <p:nvPr/>
          </p:nvSpPr>
          <p:spPr bwMode="auto">
            <a:xfrm>
              <a:off x="4406" y="1890"/>
              <a:ext cx="58" cy="57"/>
            </a:xfrm>
            <a:custGeom>
              <a:avLst/>
              <a:gdLst>
                <a:gd name="T0" fmla="*/ 29 w 58"/>
                <a:gd name="T1" fmla="*/ 0 h 57"/>
                <a:gd name="T2" fmla="*/ 58 w 58"/>
                <a:gd name="T3" fmla="*/ 28 h 57"/>
                <a:gd name="T4" fmla="*/ 29 w 58"/>
                <a:gd name="T5" fmla="*/ 57 h 57"/>
                <a:gd name="T6" fmla="*/ 0 w 58"/>
                <a:gd name="T7" fmla="*/ 28 h 57"/>
                <a:gd name="T8" fmla="*/ 29 w 58"/>
                <a:gd name="T9" fmla="*/ 0 h 57"/>
                <a:gd name="T10" fmla="*/ 29 w 58"/>
                <a:gd name="T11" fmla="*/ 0 h 57"/>
                <a:gd name="T12" fmla="*/ 0 60000 65536"/>
                <a:gd name="T13" fmla="*/ 0 60000 65536"/>
                <a:gd name="T14" fmla="*/ 0 60000 65536"/>
                <a:gd name="T15" fmla="*/ 0 60000 65536"/>
                <a:gd name="T16" fmla="*/ 0 60000 65536"/>
                <a:gd name="T17" fmla="*/ 0 60000 65536"/>
                <a:gd name="T18" fmla="*/ 0 w 58"/>
                <a:gd name="T19" fmla="*/ 0 h 57"/>
                <a:gd name="T20" fmla="*/ 58 w 58"/>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58" h="57">
                  <a:moveTo>
                    <a:pt x="29" y="0"/>
                  </a:moveTo>
                  <a:lnTo>
                    <a:pt x="58" y="28"/>
                  </a:lnTo>
                  <a:lnTo>
                    <a:pt x="29" y="57"/>
                  </a:lnTo>
                  <a:lnTo>
                    <a:pt x="0" y="28"/>
                  </a:lnTo>
                  <a:lnTo>
                    <a:pt x="29" y="0"/>
                  </a:lnTo>
                  <a:close/>
                </a:path>
              </a:pathLst>
            </a:custGeom>
            <a:noFill/>
            <a:ln w="15875">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453" name="Rectangle 277"/>
            <p:cNvSpPr>
              <a:spLocks noChangeArrowheads="1"/>
            </p:cNvSpPr>
            <p:nvPr/>
          </p:nvSpPr>
          <p:spPr bwMode="auto">
            <a:xfrm>
              <a:off x="4602" y="1836"/>
              <a:ext cx="4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Phase 0</a:t>
              </a:r>
              <a:endParaRPr lang="en-US" altLang="en-US">
                <a:ea typeface="ＭＳ Ｐゴシック" charset="-128"/>
              </a:endParaRPr>
            </a:p>
          </p:txBody>
        </p:sp>
        <p:sp>
          <p:nvSpPr>
            <p:cNvPr id="306454" name="Freeform 278"/>
            <p:cNvSpPr>
              <a:spLocks/>
            </p:cNvSpPr>
            <p:nvPr/>
          </p:nvSpPr>
          <p:spPr bwMode="auto">
            <a:xfrm>
              <a:off x="4310" y="2120"/>
              <a:ext cx="259" cy="1"/>
            </a:xfrm>
            <a:custGeom>
              <a:avLst/>
              <a:gdLst>
                <a:gd name="T0" fmla="*/ 0 w 259"/>
                <a:gd name="T1" fmla="*/ 0 h 1"/>
                <a:gd name="T2" fmla="*/ 259 w 259"/>
                <a:gd name="T3" fmla="*/ 0 h 1"/>
                <a:gd name="T4" fmla="*/ 0 w 259"/>
                <a:gd name="T5" fmla="*/ 0 h 1"/>
                <a:gd name="T6" fmla="*/ 0 60000 65536"/>
                <a:gd name="T7" fmla="*/ 0 60000 65536"/>
                <a:gd name="T8" fmla="*/ 0 60000 65536"/>
                <a:gd name="T9" fmla="*/ 0 w 259"/>
                <a:gd name="T10" fmla="*/ 0 h 1"/>
                <a:gd name="T11" fmla="*/ 259 w 259"/>
                <a:gd name="T12" fmla="*/ 1 h 1"/>
              </a:gdLst>
              <a:ahLst/>
              <a:cxnLst>
                <a:cxn ang="T6">
                  <a:pos x="T0" y="T1"/>
                </a:cxn>
                <a:cxn ang="T7">
                  <a:pos x="T2" y="T3"/>
                </a:cxn>
                <a:cxn ang="T8">
                  <a:pos x="T4" y="T5"/>
                </a:cxn>
              </a:cxnLst>
              <a:rect l="T9" t="T10" r="T11" b="T12"/>
              <a:pathLst>
                <a:path w="259" h="1">
                  <a:moveTo>
                    <a:pt x="0" y="0"/>
                  </a:moveTo>
                  <a:lnTo>
                    <a:pt x="259" y="0"/>
                  </a:lnTo>
                  <a:lnTo>
                    <a:pt x="0"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455" name="Line 279"/>
            <p:cNvSpPr>
              <a:spLocks noChangeShapeType="1"/>
            </p:cNvSpPr>
            <p:nvPr/>
          </p:nvSpPr>
          <p:spPr bwMode="auto">
            <a:xfrm flipH="1">
              <a:off x="4310" y="2120"/>
              <a:ext cx="259" cy="1"/>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56" name="Rectangle 280"/>
            <p:cNvSpPr>
              <a:spLocks noChangeArrowheads="1"/>
            </p:cNvSpPr>
            <p:nvPr/>
          </p:nvSpPr>
          <p:spPr bwMode="auto">
            <a:xfrm>
              <a:off x="4406" y="2091"/>
              <a:ext cx="48" cy="48"/>
            </a:xfrm>
            <a:prstGeom prst="rect">
              <a:avLst/>
            </a:prstGeom>
            <a:solidFill>
              <a:srgbClr val="FF00FF"/>
            </a:solidFill>
            <a:ln w="15875">
              <a:solidFill>
                <a:srgbClr val="FF00FF"/>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457" name="Rectangle 281"/>
            <p:cNvSpPr>
              <a:spLocks noChangeArrowheads="1"/>
            </p:cNvSpPr>
            <p:nvPr/>
          </p:nvSpPr>
          <p:spPr bwMode="auto">
            <a:xfrm>
              <a:off x="4602" y="2038"/>
              <a:ext cx="43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Phase I</a:t>
              </a:r>
              <a:endParaRPr lang="en-US" altLang="en-US">
                <a:ea typeface="ＭＳ Ｐゴシック" charset="-128"/>
              </a:endParaRPr>
            </a:p>
          </p:txBody>
        </p:sp>
        <p:sp>
          <p:nvSpPr>
            <p:cNvPr id="306458" name="Freeform 282"/>
            <p:cNvSpPr>
              <a:spLocks/>
            </p:cNvSpPr>
            <p:nvPr/>
          </p:nvSpPr>
          <p:spPr bwMode="auto">
            <a:xfrm>
              <a:off x="4310" y="2321"/>
              <a:ext cx="259" cy="1"/>
            </a:xfrm>
            <a:custGeom>
              <a:avLst/>
              <a:gdLst>
                <a:gd name="T0" fmla="*/ 0 w 259"/>
                <a:gd name="T1" fmla="*/ 0 h 1"/>
                <a:gd name="T2" fmla="*/ 259 w 259"/>
                <a:gd name="T3" fmla="*/ 0 h 1"/>
                <a:gd name="T4" fmla="*/ 0 w 259"/>
                <a:gd name="T5" fmla="*/ 0 h 1"/>
                <a:gd name="T6" fmla="*/ 0 60000 65536"/>
                <a:gd name="T7" fmla="*/ 0 60000 65536"/>
                <a:gd name="T8" fmla="*/ 0 60000 65536"/>
                <a:gd name="T9" fmla="*/ 0 w 259"/>
                <a:gd name="T10" fmla="*/ 0 h 1"/>
                <a:gd name="T11" fmla="*/ 259 w 259"/>
                <a:gd name="T12" fmla="*/ 1 h 1"/>
              </a:gdLst>
              <a:ahLst/>
              <a:cxnLst>
                <a:cxn ang="T6">
                  <a:pos x="T0" y="T1"/>
                </a:cxn>
                <a:cxn ang="T7">
                  <a:pos x="T2" y="T3"/>
                </a:cxn>
                <a:cxn ang="T8">
                  <a:pos x="T4" y="T5"/>
                </a:cxn>
              </a:cxnLst>
              <a:rect l="T9" t="T10" r="T11" b="T12"/>
              <a:pathLst>
                <a:path w="259" h="1">
                  <a:moveTo>
                    <a:pt x="0" y="0"/>
                  </a:moveTo>
                  <a:lnTo>
                    <a:pt x="259" y="0"/>
                  </a:lnTo>
                  <a:lnTo>
                    <a:pt x="0"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459" name="Freeform 283"/>
            <p:cNvSpPr>
              <a:spLocks/>
            </p:cNvSpPr>
            <p:nvPr/>
          </p:nvSpPr>
          <p:spPr bwMode="auto">
            <a:xfrm>
              <a:off x="4406" y="2292"/>
              <a:ext cx="58" cy="58"/>
            </a:xfrm>
            <a:custGeom>
              <a:avLst/>
              <a:gdLst>
                <a:gd name="T0" fmla="*/ 29 w 58"/>
                <a:gd name="T1" fmla="*/ 0 h 58"/>
                <a:gd name="T2" fmla="*/ 58 w 58"/>
                <a:gd name="T3" fmla="*/ 58 h 58"/>
                <a:gd name="T4" fmla="*/ 0 w 58"/>
                <a:gd name="T5" fmla="*/ 58 h 58"/>
                <a:gd name="T6" fmla="*/ 29 w 58"/>
                <a:gd name="T7" fmla="*/ 0 h 58"/>
                <a:gd name="T8" fmla="*/ 29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29" y="0"/>
                  </a:moveTo>
                  <a:lnTo>
                    <a:pt x="58" y="58"/>
                  </a:lnTo>
                  <a:lnTo>
                    <a:pt x="0" y="58"/>
                  </a:lnTo>
                  <a:lnTo>
                    <a:pt x="2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460" name="Line 284"/>
            <p:cNvSpPr>
              <a:spLocks noChangeShapeType="1"/>
            </p:cNvSpPr>
            <p:nvPr/>
          </p:nvSpPr>
          <p:spPr bwMode="auto">
            <a:xfrm flipH="1">
              <a:off x="4310" y="2321"/>
              <a:ext cx="259" cy="1"/>
            </a:xfrm>
            <a:prstGeom prst="line">
              <a:avLst/>
            </a:prstGeom>
            <a:noFill/>
            <a:ln w="158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61" name="Freeform 285"/>
            <p:cNvSpPr>
              <a:spLocks/>
            </p:cNvSpPr>
            <p:nvPr/>
          </p:nvSpPr>
          <p:spPr bwMode="auto">
            <a:xfrm>
              <a:off x="4406" y="2292"/>
              <a:ext cx="58" cy="58"/>
            </a:xfrm>
            <a:custGeom>
              <a:avLst/>
              <a:gdLst>
                <a:gd name="T0" fmla="*/ 29 w 58"/>
                <a:gd name="T1" fmla="*/ 0 h 58"/>
                <a:gd name="T2" fmla="*/ 58 w 58"/>
                <a:gd name="T3" fmla="*/ 58 h 58"/>
                <a:gd name="T4" fmla="*/ 0 w 58"/>
                <a:gd name="T5" fmla="*/ 58 h 58"/>
                <a:gd name="T6" fmla="*/ 29 w 58"/>
                <a:gd name="T7" fmla="*/ 0 h 58"/>
                <a:gd name="T8" fmla="*/ 29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29" y="0"/>
                  </a:moveTo>
                  <a:lnTo>
                    <a:pt x="58" y="58"/>
                  </a:lnTo>
                  <a:lnTo>
                    <a:pt x="0" y="58"/>
                  </a:lnTo>
                  <a:lnTo>
                    <a:pt x="29" y="0"/>
                  </a:lnTo>
                  <a:close/>
                </a:path>
              </a:pathLst>
            </a:custGeom>
            <a:noFill/>
            <a:ln w="158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462" name="Rectangle 286"/>
            <p:cNvSpPr>
              <a:spLocks noChangeArrowheads="1"/>
            </p:cNvSpPr>
            <p:nvPr/>
          </p:nvSpPr>
          <p:spPr bwMode="auto">
            <a:xfrm>
              <a:off x="4602" y="2239"/>
              <a:ext cx="4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Phase II</a:t>
              </a:r>
              <a:endParaRPr lang="en-US" altLang="en-US">
                <a:ea typeface="ＭＳ Ｐゴシック" charset="-128"/>
              </a:endParaRPr>
            </a:p>
          </p:txBody>
        </p:sp>
        <p:sp>
          <p:nvSpPr>
            <p:cNvPr id="306463" name="Freeform 287"/>
            <p:cNvSpPr>
              <a:spLocks/>
            </p:cNvSpPr>
            <p:nvPr/>
          </p:nvSpPr>
          <p:spPr bwMode="auto">
            <a:xfrm>
              <a:off x="4310" y="2523"/>
              <a:ext cx="259" cy="1"/>
            </a:xfrm>
            <a:custGeom>
              <a:avLst/>
              <a:gdLst>
                <a:gd name="T0" fmla="*/ 0 w 259"/>
                <a:gd name="T1" fmla="*/ 0 h 1"/>
                <a:gd name="T2" fmla="*/ 259 w 259"/>
                <a:gd name="T3" fmla="*/ 0 h 1"/>
                <a:gd name="T4" fmla="*/ 0 w 259"/>
                <a:gd name="T5" fmla="*/ 0 h 1"/>
                <a:gd name="T6" fmla="*/ 0 60000 65536"/>
                <a:gd name="T7" fmla="*/ 0 60000 65536"/>
                <a:gd name="T8" fmla="*/ 0 60000 65536"/>
                <a:gd name="T9" fmla="*/ 0 w 259"/>
                <a:gd name="T10" fmla="*/ 0 h 1"/>
                <a:gd name="T11" fmla="*/ 259 w 259"/>
                <a:gd name="T12" fmla="*/ 1 h 1"/>
              </a:gdLst>
              <a:ahLst/>
              <a:cxnLst>
                <a:cxn ang="T6">
                  <a:pos x="T0" y="T1"/>
                </a:cxn>
                <a:cxn ang="T7">
                  <a:pos x="T2" y="T3"/>
                </a:cxn>
                <a:cxn ang="T8">
                  <a:pos x="T4" y="T5"/>
                </a:cxn>
              </a:cxnLst>
              <a:rect l="T9" t="T10" r="T11" b="T12"/>
              <a:pathLst>
                <a:path w="259" h="1">
                  <a:moveTo>
                    <a:pt x="0" y="0"/>
                  </a:moveTo>
                  <a:lnTo>
                    <a:pt x="259" y="0"/>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464" name="Line 288"/>
            <p:cNvSpPr>
              <a:spLocks noChangeShapeType="1"/>
            </p:cNvSpPr>
            <p:nvPr/>
          </p:nvSpPr>
          <p:spPr bwMode="auto">
            <a:xfrm flipH="1">
              <a:off x="4310" y="2523"/>
              <a:ext cx="259" cy="1"/>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65" name="Line 289"/>
            <p:cNvSpPr>
              <a:spLocks noChangeShapeType="1"/>
            </p:cNvSpPr>
            <p:nvPr/>
          </p:nvSpPr>
          <p:spPr bwMode="auto">
            <a:xfrm>
              <a:off x="4406" y="2494"/>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66" name="Line 290"/>
            <p:cNvSpPr>
              <a:spLocks noChangeShapeType="1"/>
            </p:cNvSpPr>
            <p:nvPr/>
          </p:nvSpPr>
          <p:spPr bwMode="auto">
            <a:xfrm flipH="1" flipV="1">
              <a:off x="4435" y="2523"/>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67" name="Line 291"/>
            <p:cNvSpPr>
              <a:spLocks noChangeShapeType="1"/>
            </p:cNvSpPr>
            <p:nvPr/>
          </p:nvSpPr>
          <p:spPr bwMode="auto">
            <a:xfrm flipV="1">
              <a:off x="4406" y="2523"/>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68" name="Line 292"/>
            <p:cNvSpPr>
              <a:spLocks noChangeShapeType="1"/>
            </p:cNvSpPr>
            <p:nvPr/>
          </p:nvSpPr>
          <p:spPr bwMode="auto">
            <a:xfrm flipH="1">
              <a:off x="4435" y="2494"/>
              <a:ext cx="29" cy="29"/>
            </a:xfrm>
            <a:prstGeom prst="line">
              <a:avLst/>
            </a:prstGeom>
            <a:noFill/>
            <a:ln w="158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69" name="Rectangle 293"/>
            <p:cNvSpPr>
              <a:spLocks noChangeArrowheads="1"/>
            </p:cNvSpPr>
            <p:nvPr/>
          </p:nvSpPr>
          <p:spPr bwMode="auto">
            <a:xfrm>
              <a:off x="4602" y="2441"/>
              <a:ext cx="50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sz="1600">
                  <a:solidFill>
                    <a:srgbClr val="000000"/>
                  </a:solidFill>
                  <a:ea typeface="ＭＳ Ｐゴシック" charset="-128"/>
                </a:rPr>
                <a:t>Phase III</a:t>
              </a:r>
              <a:endParaRPr lang="en-US" altLang="en-US">
                <a:ea typeface="ＭＳ Ｐゴシック" charset="-128"/>
              </a:endParaRPr>
            </a:p>
          </p:txBody>
        </p:sp>
        <p:sp>
          <p:nvSpPr>
            <p:cNvPr id="306470" name="Rectangle 294"/>
            <p:cNvSpPr>
              <a:spLocks noChangeArrowheads="1"/>
            </p:cNvSpPr>
            <p:nvPr/>
          </p:nvSpPr>
          <p:spPr bwMode="auto">
            <a:xfrm>
              <a:off x="567" y="172"/>
              <a:ext cx="4607" cy="3828"/>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06471" name="Text Box 295"/>
            <p:cNvSpPr txBox="1">
              <a:spLocks noChangeArrowheads="1"/>
            </p:cNvSpPr>
            <p:nvPr/>
          </p:nvSpPr>
          <p:spPr bwMode="auto">
            <a:xfrm>
              <a:off x="4128" y="2640"/>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a:latin typeface="Times" charset="0"/>
                  <a:ea typeface="ＭＳ Ｐゴシック" charset="-128"/>
                </a:rPr>
                <a:t>Phase 0 not played here</a:t>
              </a:r>
            </a:p>
          </p:txBody>
        </p:sp>
      </p:gr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itle 1"/>
          <p:cNvSpPr>
            <a:spLocks noGrp="1"/>
          </p:cNvSpPr>
          <p:nvPr>
            <p:ph type="title"/>
          </p:nvPr>
        </p:nvSpPr>
        <p:spPr>
          <a:xfrm>
            <a:off x="444500" y="0"/>
            <a:ext cx="8229600" cy="792163"/>
          </a:xfrm>
        </p:spPr>
        <p:txBody>
          <a:bodyPr/>
          <a:lstStyle/>
          <a:p>
            <a:pPr algn="ctr"/>
            <a:r>
              <a:rPr lang="en-US" altLang="en-US">
                <a:solidFill>
                  <a:srgbClr val="FF9900"/>
                </a:solidFill>
                <a:ea typeface="ＭＳ Ｐゴシック" charset="-128"/>
              </a:rPr>
              <a:t>Learning to see</a:t>
            </a:r>
          </a:p>
        </p:txBody>
      </p:sp>
      <p:sp>
        <p:nvSpPr>
          <p:cNvPr id="308227" name="Content Placeholder 2"/>
          <p:cNvSpPr>
            <a:spLocks noGrp="1"/>
          </p:cNvSpPr>
          <p:nvPr>
            <p:ph idx="1"/>
          </p:nvPr>
        </p:nvSpPr>
        <p:spPr bwMode="auto">
          <a:xfrm>
            <a:off x="368300" y="758825"/>
            <a:ext cx="8458200" cy="553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09600" indent="-609600" eaLnBrk="1" hangingPunct="1">
              <a:lnSpc>
                <a:spcPct val="90000"/>
              </a:lnSpc>
              <a:buFontTx/>
              <a:buAutoNum type="arabicPeriod"/>
            </a:pPr>
            <a:r>
              <a:rPr lang="en-US" altLang="en-US" sz="2200">
                <a:ea typeface="ＭＳ Ｐゴシック" charset="-128"/>
              </a:rPr>
              <a:t>Minimize the movement of materials and workers by sequencing and positioning of workstations (layout) and by maintaining materials at the workstations.</a:t>
            </a:r>
          </a:p>
          <a:p>
            <a:pPr marL="609600" indent="-609600" eaLnBrk="1" hangingPunct="1">
              <a:lnSpc>
                <a:spcPct val="90000"/>
              </a:lnSpc>
              <a:buClr>
                <a:srgbClr val="3366FF"/>
              </a:buClr>
              <a:buFontTx/>
              <a:buAutoNum type="arabicPeriod"/>
            </a:pPr>
            <a:r>
              <a:rPr lang="en-US" altLang="en-US" sz="2200" b="1">
                <a:solidFill>
                  <a:srgbClr val="3366FF"/>
                </a:solidFill>
                <a:ea typeface="ＭＳ Ｐゴシック" charset="-128"/>
              </a:rPr>
              <a:t>Release work (materials or information) from one workstation (specialist) to the next by pull versus push.</a:t>
            </a:r>
          </a:p>
          <a:p>
            <a:pPr marL="609600" indent="-609600" eaLnBrk="1" hangingPunct="1">
              <a:lnSpc>
                <a:spcPct val="90000"/>
              </a:lnSpc>
              <a:buClr>
                <a:srgbClr val="3366FF"/>
              </a:buClr>
              <a:buFontTx/>
              <a:buAutoNum type="arabicPeriod"/>
            </a:pPr>
            <a:r>
              <a:rPr lang="en-US" altLang="en-US" sz="2200" b="1">
                <a:solidFill>
                  <a:srgbClr val="3366FF"/>
                </a:solidFill>
                <a:ea typeface="ＭＳ Ｐゴシック" charset="-128"/>
              </a:rPr>
              <a:t>Minimize batch sizes to reduce cycle time.</a:t>
            </a:r>
          </a:p>
          <a:p>
            <a:pPr marL="609600" indent="-609600" eaLnBrk="1" hangingPunct="1">
              <a:lnSpc>
                <a:spcPct val="90000"/>
              </a:lnSpc>
              <a:buFontTx/>
              <a:buAutoNum type="arabicPeriod"/>
            </a:pPr>
            <a:r>
              <a:rPr lang="en-US" altLang="en-US" sz="2200">
                <a:ea typeface="ＭＳ Ｐゴシック" charset="-128"/>
              </a:rPr>
              <a:t>Make everyone responsible for product quality.</a:t>
            </a:r>
          </a:p>
          <a:p>
            <a:pPr marL="609600" indent="-609600" eaLnBrk="1" hangingPunct="1">
              <a:lnSpc>
                <a:spcPct val="90000"/>
              </a:lnSpc>
              <a:buFontTx/>
              <a:buAutoNum type="arabicPeriod"/>
            </a:pPr>
            <a:r>
              <a:rPr lang="en-US" altLang="en-US" sz="2200">
                <a:ea typeface="ＭＳ Ｐゴシック" charset="-128"/>
              </a:rPr>
              <a:t>Balance the workload at connected workstations.</a:t>
            </a:r>
          </a:p>
          <a:p>
            <a:pPr marL="609600" indent="-609600" eaLnBrk="1" hangingPunct="1">
              <a:lnSpc>
                <a:spcPct val="90000"/>
              </a:lnSpc>
              <a:buFontTx/>
              <a:buAutoNum type="arabicPeriod"/>
            </a:pPr>
            <a:r>
              <a:rPr lang="en-US" altLang="en-US" sz="2200">
                <a:ea typeface="ＭＳ Ｐゴシック" charset="-128"/>
              </a:rPr>
              <a:t>Encourage and enable specialists to help one another as needed to maintain steady work flow (multiskilling).</a:t>
            </a:r>
          </a:p>
          <a:p>
            <a:pPr marL="609600" indent="-609600" eaLnBrk="1" hangingPunct="1">
              <a:buFontTx/>
              <a:buAutoNum type="arabicPeriod"/>
            </a:pPr>
            <a:r>
              <a:rPr lang="en-US" altLang="en-US" sz="2200">
                <a:ea typeface="ＭＳ Ｐゴシック" charset="-128"/>
              </a:rPr>
              <a:t>Stop the line rather than release bad product to your ‘customer’.</a:t>
            </a:r>
          </a:p>
          <a:p>
            <a:pPr marL="609600" indent="-609600" eaLnBrk="1" hangingPunct="1">
              <a:buFontTx/>
              <a:buAutoNum type="arabicPeriod"/>
            </a:pPr>
            <a:r>
              <a:rPr lang="en-US" altLang="en-US" sz="2200">
                <a:ea typeface="ＭＳ Ｐゴシック" charset="-128"/>
              </a:rPr>
              <a:t>Minimize changeover (“setup”) time to allow one piece flow.</a:t>
            </a:r>
          </a:p>
          <a:p>
            <a:pPr marL="609600" indent="-609600" eaLnBrk="1" hangingPunct="1">
              <a:buFontTx/>
              <a:buAutoNum type="arabicPeriod"/>
            </a:pPr>
            <a:r>
              <a:rPr lang="en-US" altLang="en-US" sz="2200">
                <a:ea typeface="ＭＳ Ｐゴシック" charset="-128"/>
              </a:rPr>
              <a:t>Make the process transparent so the state of the system can be seen by anyone from anywhere.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itle 1"/>
          <p:cNvSpPr>
            <a:spLocks noGrp="1"/>
          </p:cNvSpPr>
          <p:nvPr>
            <p:ph type="title"/>
          </p:nvPr>
        </p:nvSpPr>
        <p:spPr>
          <a:xfrm>
            <a:off x="0" y="179388"/>
            <a:ext cx="8686800" cy="1143000"/>
          </a:xfrm>
        </p:spPr>
        <p:txBody>
          <a:bodyPr/>
          <a:lstStyle/>
          <a:p>
            <a:r>
              <a:rPr lang="en-US" altLang="en-US">
                <a:solidFill>
                  <a:srgbClr val="FF9900"/>
                </a:solidFill>
                <a:ea typeface="ＭＳ Ｐゴシック" charset="-128"/>
              </a:rPr>
              <a:t>What batches are found in construction projects?</a:t>
            </a:r>
          </a:p>
        </p:txBody>
      </p:sp>
      <p:sp>
        <p:nvSpPr>
          <p:cNvPr id="310275"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ea typeface="ＭＳ Ｐゴシック" charset="-128"/>
              </a:rPr>
              <a:t>Drawings for review and approval; e.g., Construction Documents, permit sets</a:t>
            </a:r>
          </a:p>
          <a:p>
            <a:r>
              <a:rPr lang="en-US" altLang="en-US" sz="2800">
                <a:ea typeface="ＭＳ Ｐゴシック" charset="-128"/>
              </a:rPr>
              <a:t>Requests for Information (RFIs) </a:t>
            </a:r>
          </a:p>
          <a:p>
            <a:r>
              <a:rPr lang="en-US" altLang="en-US" sz="2800">
                <a:ea typeface="ＭＳ Ｐゴシック" charset="-128"/>
              </a:rPr>
              <a:t>Requests from one specialist to another for more information than is needed at the time: </a:t>
            </a:r>
          </a:p>
          <a:p>
            <a:pPr lvl="1"/>
            <a:r>
              <a:rPr lang="en-US" altLang="en-US" sz="2400">
                <a:ea typeface="ＭＳ Ｐゴシック" charset="-128"/>
              </a:rPr>
              <a:t>‘I need your design for the chillers’ when what’s actually needed is footprint and weight.</a:t>
            </a:r>
          </a:p>
          <a:p>
            <a:pPr lvl="1"/>
            <a:r>
              <a:rPr lang="en-US" altLang="en-US" sz="2400">
                <a:ea typeface="ＭＳ Ｐゴシック" charset="-128"/>
              </a:rPr>
              <a:t>‘I need to know all penetrations through load bearing walls’ when what’s actually needed is to identify penetrations &gt; 1 square meter.</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p:cNvSpPr>
            <a:spLocks noGrp="1"/>
          </p:cNvSpPr>
          <p:nvPr>
            <p:ph type="title"/>
          </p:nvPr>
        </p:nvSpPr>
        <p:spPr>
          <a:xfrm>
            <a:off x="193675" y="274638"/>
            <a:ext cx="8747125" cy="1143000"/>
          </a:xfrm>
        </p:spPr>
        <p:txBody>
          <a:bodyPr/>
          <a:lstStyle/>
          <a:p>
            <a:r>
              <a:rPr lang="en-US" altLang="en-US">
                <a:solidFill>
                  <a:srgbClr val="FF9900"/>
                </a:solidFill>
                <a:ea typeface="ＭＳ Ｐゴシック" charset="-128"/>
              </a:rPr>
              <a:t>What batches are found in construction projects?</a:t>
            </a:r>
          </a:p>
        </p:txBody>
      </p:sp>
      <p:sp>
        <p:nvSpPr>
          <p:cNvPr id="312323"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ＭＳ Ｐゴシック" charset="-128"/>
              </a:rPr>
              <a:t>The spacing between ‘lessons learned’; end of project, end of phase—long feedback loops</a:t>
            </a:r>
          </a:p>
          <a:p>
            <a:r>
              <a:rPr lang="en-US" altLang="en-US">
                <a:ea typeface="ＭＳ Ｐゴシック" charset="-128"/>
              </a:rPr>
              <a:t>Spacing between trades</a:t>
            </a:r>
          </a:p>
          <a:p>
            <a:r>
              <a:rPr lang="en-US" altLang="en-US">
                <a:ea typeface="ＭＳ Ｐゴシック" charset="-128"/>
              </a:rPr>
              <a:t>Orders for materials</a:t>
            </a:r>
          </a:p>
          <a:p>
            <a:r>
              <a:rPr lang="en-US" altLang="en-US">
                <a:ea typeface="ＭＳ Ｐゴシック" charset="-128"/>
              </a:rPr>
              <a:t>???</a:t>
            </a:r>
          </a:p>
          <a:p>
            <a:endParaRPr lang="en-US" altLang="en-US">
              <a:ea typeface="ＭＳ Ｐゴシック"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7874" name="Group 49"/>
          <p:cNvGrpSpPr>
            <a:grpSpLocks/>
          </p:cNvGrpSpPr>
          <p:nvPr/>
        </p:nvGrpSpPr>
        <p:grpSpPr bwMode="auto">
          <a:xfrm>
            <a:off x="2667000" y="228600"/>
            <a:ext cx="6096000" cy="5486400"/>
            <a:chOff x="1828800" y="609600"/>
            <a:chExt cx="6096000" cy="5486400"/>
          </a:xfrm>
        </p:grpSpPr>
        <p:sp>
          <p:nvSpPr>
            <p:cNvPr id="207877" name="Oval 2"/>
            <p:cNvSpPr>
              <a:spLocks noChangeArrowheads="1"/>
            </p:cNvSpPr>
            <p:nvPr/>
          </p:nvSpPr>
          <p:spPr bwMode="auto">
            <a:xfrm>
              <a:off x="2209800" y="609600"/>
              <a:ext cx="5715000" cy="5257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07878" name="Text Box 3"/>
            <p:cNvSpPr txBox="1">
              <a:spLocks noChangeArrowheads="1"/>
            </p:cNvSpPr>
            <p:nvPr/>
          </p:nvSpPr>
          <p:spPr bwMode="auto">
            <a:xfrm>
              <a:off x="6096000" y="1905000"/>
              <a:ext cx="144938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Concrete</a:t>
              </a:r>
            </a:p>
          </p:txBody>
        </p:sp>
        <p:sp>
          <p:nvSpPr>
            <p:cNvPr id="207879" name="Text Box 4"/>
            <p:cNvSpPr txBox="1">
              <a:spLocks noChangeArrowheads="1"/>
            </p:cNvSpPr>
            <p:nvPr/>
          </p:nvSpPr>
          <p:spPr bwMode="auto">
            <a:xfrm>
              <a:off x="2438400" y="2895600"/>
              <a:ext cx="1414463"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Carpenter</a:t>
              </a:r>
            </a:p>
          </p:txBody>
        </p:sp>
        <p:sp>
          <p:nvSpPr>
            <p:cNvPr id="207880" name="Text Box 5"/>
            <p:cNvSpPr txBox="1">
              <a:spLocks noChangeArrowheads="1"/>
            </p:cNvSpPr>
            <p:nvPr/>
          </p:nvSpPr>
          <p:spPr bwMode="auto">
            <a:xfrm>
              <a:off x="5029200" y="838200"/>
              <a:ext cx="1066800" cy="485775"/>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latin typeface="Times" charset="0"/>
                </a:rPr>
                <a:t>Mason</a:t>
              </a:r>
            </a:p>
          </p:txBody>
        </p:sp>
        <p:sp>
          <p:nvSpPr>
            <p:cNvPr id="207881" name="Text Box 6"/>
            <p:cNvSpPr txBox="1">
              <a:spLocks noChangeArrowheads="1"/>
            </p:cNvSpPr>
            <p:nvPr/>
          </p:nvSpPr>
          <p:spPr bwMode="auto">
            <a:xfrm>
              <a:off x="3048000" y="1447800"/>
              <a:ext cx="1076325"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Facade</a:t>
              </a:r>
            </a:p>
          </p:txBody>
        </p:sp>
        <p:sp>
          <p:nvSpPr>
            <p:cNvPr id="207882" name="Text Box 7"/>
            <p:cNvSpPr txBox="1">
              <a:spLocks noChangeArrowheads="1"/>
            </p:cNvSpPr>
            <p:nvPr/>
          </p:nvSpPr>
          <p:spPr bwMode="auto">
            <a:xfrm>
              <a:off x="4724400" y="5029200"/>
              <a:ext cx="137953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Electrical</a:t>
              </a:r>
            </a:p>
          </p:txBody>
        </p:sp>
        <p:sp>
          <p:nvSpPr>
            <p:cNvPr id="207883" name="AutoShape 8"/>
            <p:cNvSpPr>
              <a:spLocks noChangeArrowheads="1"/>
            </p:cNvSpPr>
            <p:nvPr/>
          </p:nvSpPr>
          <p:spPr bwMode="auto">
            <a:xfrm>
              <a:off x="2667000" y="22098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07884" name="AutoShape 9"/>
            <p:cNvSpPr>
              <a:spLocks noChangeArrowheads="1"/>
            </p:cNvSpPr>
            <p:nvPr/>
          </p:nvSpPr>
          <p:spPr bwMode="auto">
            <a:xfrm>
              <a:off x="4114800" y="9144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07885" name="AutoShape 10"/>
            <p:cNvSpPr>
              <a:spLocks noChangeArrowheads="1"/>
            </p:cNvSpPr>
            <p:nvPr/>
          </p:nvSpPr>
          <p:spPr bwMode="auto">
            <a:xfrm>
              <a:off x="6324600" y="13716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07886" name="AutoShape 11"/>
            <p:cNvSpPr>
              <a:spLocks noChangeArrowheads="1"/>
            </p:cNvSpPr>
            <p:nvPr/>
          </p:nvSpPr>
          <p:spPr bwMode="auto">
            <a:xfrm>
              <a:off x="2590800" y="37338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07887" name="Line 12"/>
            <p:cNvSpPr>
              <a:spLocks noChangeShapeType="1"/>
            </p:cNvSpPr>
            <p:nvPr/>
          </p:nvSpPr>
          <p:spPr bwMode="auto">
            <a:xfrm flipH="1" flipV="1">
              <a:off x="6858000" y="16764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7888" name="Line 13"/>
            <p:cNvSpPr>
              <a:spLocks noChangeShapeType="1"/>
            </p:cNvSpPr>
            <p:nvPr/>
          </p:nvSpPr>
          <p:spPr bwMode="auto">
            <a:xfrm flipH="1" flipV="1">
              <a:off x="6096000" y="1295400"/>
              <a:ext cx="304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7889" name="Line 14"/>
            <p:cNvSpPr>
              <a:spLocks noChangeShapeType="1"/>
            </p:cNvSpPr>
            <p:nvPr/>
          </p:nvSpPr>
          <p:spPr bwMode="auto">
            <a:xfrm flipH="1">
              <a:off x="4648200" y="990600"/>
              <a:ext cx="381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7890" name="Line 15"/>
            <p:cNvSpPr>
              <a:spLocks noChangeShapeType="1"/>
            </p:cNvSpPr>
            <p:nvPr/>
          </p:nvSpPr>
          <p:spPr bwMode="auto">
            <a:xfrm flipH="1">
              <a:off x="3733800" y="11430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7891" name="Line 16"/>
            <p:cNvSpPr>
              <a:spLocks noChangeShapeType="1"/>
            </p:cNvSpPr>
            <p:nvPr/>
          </p:nvSpPr>
          <p:spPr bwMode="auto">
            <a:xfrm flipH="1">
              <a:off x="3124200" y="1905000"/>
              <a:ext cx="152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7892" name="Line 17"/>
            <p:cNvSpPr>
              <a:spLocks noChangeShapeType="1"/>
            </p:cNvSpPr>
            <p:nvPr/>
          </p:nvSpPr>
          <p:spPr bwMode="auto">
            <a:xfrm flipH="1">
              <a:off x="2895600" y="25908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7893" name="Line 18"/>
            <p:cNvSpPr>
              <a:spLocks noChangeShapeType="1"/>
            </p:cNvSpPr>
            <p:nvPr/>
          </p:nvSpPr>
          <p:spPr bwMode="auto">
            <a:xfrm>
              <a:off x="2819400" y="3429000"/>
              <a:ext cx="76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7894" name="Line 19"/>
            <p:cNvSpPr>
              <a:spLocks noChangeShapeType="1"/>
            </p:cNvSpPr>
            <p:nvPr/>
          </p:nvSpPr>
          <p:spPr bwMode="auto">
            <a:xfrm>
              <a:off x="2895600" y="41148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7895" name="Text Box 20"/>
            <p:cNvSpPr txBox="1">
              <a:spLocks noChangeArrowheads="1"/>
            </p:cNvSpPr>
            <p:nvPr/>
          </p:nvSpPr>
          <p:spPr bwMode="auto">
            <a:xfrm>
              <a:off x="6705600" y="3810000"/>
              <a:ext cx="83978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Paint</a:t>
              </a:r>
            </a:p>
          </p:txBody>
        </p:sp>
        <p:sp>
          <p:nvSpPr>
            <p:cNvPr id="207896" name="AutoShape 21"/>
            <p:cNvSpPr>
              <a:spLocks noChangeArrowheads="1"/>
            </p:cNvSpPr>
            <p:nvPr/>
          </p:nvSpPr>
          <p:spPr bwMode="auto">
            <a:xfrm>
              <a:off x="3733800" y="51054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07897" name="AutoShape 22"/>
            <p:cNvSpPr>
              <a:spLocks noChangeArrowheads="1"/>
            </p:cNvSpPr>
            <p:nvPr/>
          </p:nvSpPr>
          <p:spPr bwMode="auto">
            <a:xfrm>
              <a:off x="6248400" y="46482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07898" name="Line 23"/>
            <p:cNvSpPr>
              <a:spLocks noChangeShapeType="1"/>
            </p:cNvSpPr>
            <p:nvPr/>
          </p:nvSpPr>
          <p:spPr bwMode="auto">
            <a:xfrm>
              <a:off x="3505200" y="4800600"/>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7899" name="Line 24"/>
            <p:cNvSpPr>
              <a:spLocks noChangeShapeType="1"/>
            </p:cNvSpPr>
            <p:nvPr/>
          </p:nvSpPr>
          <p:spPr bwMode="auto">
            <a:xfrm flipV="1">
              <a:off x="4267200" y="5257800"/>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7900" name="Line 25"/>
            <p:cNvSpPr>
              <a:spLocks noChangeShapeType="1"/>
            </p:cNvSpPr>
            <p:nvPr/>
          </p:nvSpPr>
          <p:spPr bwMode="auto">
            <a:xfrm flipV="1">
              <a:off x="6096000" y="5029200"/>
              <a:ext cx="304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7901" name="Line 26"/>
            <p:cNvSpPr>
              <a:spLocks noChangeShapeType="1"/>
            </p:cNvSpPr>
            <p:nvPr/>
          </p:nvSpPr>
          <p:spPr bwMode="auto">
            <a:xfrm flipV="1">
              <a:off x="6781800" y="4267200"/>
              <a:ext cx="228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7902" name="Line 27"/>
            <p:cNvSpPr>
              <a:spLocks noChangeShapeType="1"/>
            </p:cNvSpPr>
            <p:nvPr/>
          </p:nvSpPr>
          <p:spPr bwMode="auto">
            <a:xfrm flipV="1">
              <a:off x="6248400" y="2895600"/>
              <a:ext cx="16764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07903" name="Group 28"/>
            <p:cNvGrpSpPr>
              <a:grpSpLocks/>
            </p:cNvGrpSpPr>
            <p:nvPr/>
          </p:nvGrpSpPr>
          <p:grpSpPr bwMode="auto">
            <a:xfrm>
              <a:off x="6324600" y="3200400"/>
              <a:ext cx="457200" cy="457200"/>
              <a:chOff x="5088" y="3696"/>
              <a:chExt cx="288" cy="288"/>
            </a:xfrm>
          </p:grpSpPr>
          <p:sp>
            <p:nvSpPr>
              <p:cNvPr id="207920" name="Oval 29"/>
              <p:cNvSpPr>
                <a:spLocks noChangeArrowheads="1"/>
              </p:cNvSpPr>
              <p:nvPr/>
            </p:nvSpPr>
            <p:spPr bwMode="auto">
              <a:xfrm>
                <a:off x="5088" y="3696"/>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7921" name="Oval 30"/>
              <p:cNvSpPr>
                <a:spLocks noChangeArrowheads="1"/>
              </p:cNvSpPr>
              <p:nvPr/>
            </p:nvSpPr>
            <p:spPr bwMode="auto">
              <a:xfrm>
                <a:off x="5088" y="3744"/>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7922" name="Oval 31"/>
              <p:cNvSpPr>
                <a:spLocks noChangeArrowheads="1"/>
              </p:cNvSpPr>
              <p:nvPr/>
            </p:nvSpPr>
            <p:spPr bwMode="auto">
              <a:xfrm>
                <a:off x="5088" y="3792"/>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7923" name="Oval 32"/>
              <p:cNvSpPr>
                <a:spLocks noChangeArrowheads="1"/>
              </p:cNvSpPr>
              <p:nvPr/>
            </p:nvSpPr>
            <p:spPr bwMode="auto">
              <a:xfrm>
                <a:off x="5088" y="3840"/>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7924" name="Oval 33"/>
              <p:cNvSpPr>
                <a:spLocks noChangeArrowheads="1"/>
              </p:cNvSpPr>
              <p:nvPr/>
            </p:nvSpPr>
            <p:spPr bwMode="auto">
              <a:xfrm>
                <a:off x="5088" y="3888"/>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grpSp>
          <p:nvGrpSpPr>
            <p:cNvPr id="207904" name="Group 34"/>
            <p:cNvGrpSpPr>
              <a:grpSpLocks/>
            </p:cNvGrpSpPr>
            <p:nvPr/>
          </p:nvGrpSpPr>
          <p:grpSpPr bwMode="auto">
            <a:xfrm>
              <a:off x="6096000" y="2362200"/>
              <a:ext cx="457200" cy="457200"/>
              <a:chOff x="5088" y="3696"/>
              <a:chExt cx="288" cy="288"/>
            </a:xfrm>
          </p:grpSpPr>
          <p:sp>
            <p:nvSpPr>
              <p:cNvPr id="207915" name="Oval 35"/>
              <p:cNvSpPr>
                <a:spLocks noChangeArrowheads="1"/>
              </p:cNvSpPr>
              <p:nvPr/>
            </p:nvSpPr>
            <p:spPr bwMode="auto">
              <a:xfrm>
                <a:off x="5088" y="3696"/>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7916" name="Oval 36"/>
              <p:cNvSpPr>
                <a:spLocks noChangeArrowheads="1"/>
              </p:cNvSpPr>
              <p:nvPr/>
            </p:nvSpPr>
            <p:spPr bwMode="auto">
              <a:xfrm>
                <a:off x="5088" y="3744"/>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7917" name="Oval 37"/>
              <p:cNvSpPr>
                <a:spLocks noChangeArrowheads="1"/>
              </p:cNvSpPr>
              <p:nvPr/>
            </p:nvSpPr>
            <p:spPr bwMode="auto">
              <a:xfrm>
                <a:off x="5088" y="3792"/>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7918" name="Oval 38"/>
              <p:cNvSpPr>
                <a:spLocks noChangeArrowheads="1"/>
              </p:cNvSpPr>
              <p:nvPr/>
            </p:nvSpPr>
            <p:spPr bwMode="auto">
              <a:xfrm>
                <a:off x="5088" y="3840"/>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7919" name="Oval 39"/>
              <p:cNvSpPr>
                <a:spLocks noChangeArrowheads="1"/>
              </p:cNvSpPr>
              <p:nvPr/>
            </p:nvSpPr>
            <p:spPr bwMode="auto">
              <a:xfrm>
                <a:off x="5088" y="3888"/>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sp>
          <p:nvSpPr>
            <p:cNvPr id="207905" name="Text Box 40"/>
            <p:cNvSpPr txBox="1">
              <a:spLocks noChangeArrowheads="1"/>
            </p:cNvSpPr>
            <p:nvPr/>
          </p:nvSpPr>
          <p:spPr bwMode="auto">
            <a:xfrm>
              <a:off x="6096000" y="2438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solidFill>
                    <a:schemeClr val="bg1"/>
                  </a:solidFill>
                  <a:latin typeface="Times" charset="0"/>
                </a:rPr>
                <a:t>35</a:t>
              </a:r>
            </a:p>
          </p:txBody>
        </p:sp>
        <p:grpSp>
          <p:nvGrpSpPr>
            <p:cNvPr id="207906" name="Group 41"/>
            <p:cNvGrpSpPr>
              <a:grpSpLocks/>
            </p:cNvGrpSpPr>
            <p:nvPr/>
          </p:nvGrpSpPr>
          <p:grpSpPr bwMode="auto">
            <a:xfrm>
              <a:off x="1905000" y="3124200"/>
              <a:ext cx="3048000" cy="2971800"/>
              <a:chOff x="960" y="2064"/>
              <a:chExt cx="1920" cy="1872"/>
            </a:xfrm>
          </p:grpSpPr>
          <p:sp>
            <p:nvSpPr>
              <p:cNvPr id="207913" name="Arc 42"/>
              <p:cNvSpPr>
                <a:spLocks/>
              </p:cNvSpPr>
              <p:nvPr/>
            </p:nvSpPr>
            <p:spPr bwMode="auto">
              <a:xfrm flipH="1" flipV="1">
                <a:off x="960" y="2256"/>
                <a:ext cx="1920" cy="16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7914" name="Line 43"/>
              <p:cNvSpPr>
                <a:spLocks noChangeShapeType="1"/>
              </p:cNvSpPr>
              <p:nvPr/>
            </p:nvSpPr>
            <p:spPr bwMode="auto">
              <a:xfrm flipV="1">
                <a:off x="960" y="2064"/>
                <a:ext cx="0" cy="2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07907" name="Text Box 44"/>
            <p:cNvSpPr txBox="1">
              <a:spLocks noChangeArrowheads="1"/>
            </p:cNvSpPr>
            <p:nvPr/>
          </p:nvSpPr>
          <p:spPr bwMode="auto">
            <a:xfrm>
              <a:off x="1828800" y="5486400"/>
              <a:ext cx="758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Dice</a:t>
              </a:r>
            </a:p>
          </p:txBody>
        </p:sp>
        <p:sp>
          <p:nvSpPr>
            <p:cNvPr id="207908" name="Text Box 45"/>
            <p:cNvSpPr txBox="1">
              <a:spLocks noChangeArrowheads="1"/>
            </p:cNvSpPr>
            <p:nvPr/>
          </p:nvSpPr>
          <p:spPr bwMode="auto">
            <a:xfrm>
              <a:off x="2819400" y="4343400"/>
              <a:ext cx="124618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Plumber</a:t>
              </a:r>
            </a:p>
          </p:txBody>
        </p:sp>
        <p:grpSp>
          <p:nvGrpSpPr>
            <p:cNvPr id="207909" name="Group 46"/>
            <p:cNvGrpSpPr>
              <a:grpSpLocks/>
            </p:cNvGrpSpPr>
            <p:nvPr/>
          </p:nvGrpSpPr>
          <p:grpSpPr bwMode="auto">
            <a:xfrm rot="3883727" flipV="1">
              <a:off x="4598194" y="1345406"/>
              <a:ext cx="1063625" cy="1573213"/>
              <a:chOff x="960" y="2064"/>
              <a:chExt cx="1920" cy="1872"/>
            </a:xfrm>
          </p:grpSpPr>
          <p:sp>
            <p:nvSpPr>
              <p:cNvPr id="207911" name="Arc 47"/>
              <p:cNvSpPr>
                <a:spLocks/>
              </p:cNvSpPr>
              <p:nvPr/>
            </p:nvSpPr>
            <p:spPr bwMode="auto">
              <a:xfrm flipH="1" flipV="1">
                <a:off x="960" y="2256"/>
                <a:ext cx="1920" cy="16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07912" name="Line 48"/>
              <p:cNvSpPr>
                <a:spLocks noChangeShapeType="1"/>
              </p:cNvSpPr>
              <p:nvPr/>
            </p:nvSpPr>
            <p:spPr bwMode="auto">
              <a:xfrm flipV="1">
                <a:off x="960" y="2064"/>
                <a:ext cx="0" cy="2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07910" name="Text Box 49"/>
            <p:cNvSpPr txBox="1">
              <a:spLocks noChangeArrowheads="1"/>
            </p:cNvSpPr>
            <p:nvPr/>
          </p:nvSpPr>
          <p:spPr bwMode="auto">
            <a:xfrm>
              <a:off x="4724400" y="19812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Chips</a:t>
              </a:r>
            </a:p>
          </p:txBody>
        </p:sp>
      </p:grpSp>
      <p:sp>
        <p:nvSpPr>
          <p:cNvPr id="207875" name="TextBox 50"/>
          <p:cNvSpPr txBox="1">
            <a:spLocks noChangeArrowheads="1"/>
          </p:cNvSpPr>
          <p:nvPr/>
        </p:nvSpPr>
        <p:spPr bwMode="auto">
          <a:xfrm>
            <a:off x="152400" y="152400"/>
            <a:ext cx="45704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buFontTx/>
              <a:buAutoNum type="arabicPeriod"/>
            </a:pPr>
            <a:r>
              <a:rPr lang="en-US" altLang="en-US" sz="2000"/>
              <a:t>Distribute score sheets as directed</a:t>
            </a:r>
          </a:p>
          <a:p>
            <a:pPr eaLnBrk="1" hangingPunct="1">
              <a:buFontTx/>
              <a:buAutoNum type="arabicPeriod"/>
            </a:pPr>
            <a:r>
              <a:rPr lang="en-US" altLang="en-US" sz="2000"/>
              <a:t>Chips to the left of Concrete</a:t>
            </a:r>
          </a:p>
          <a:p>
            <a:pPr eaLnBrk="1" hangingPunct="1">
              <a:buFontTx/>
              <a:buAutoNum type="arabicPeriod"/>
            </a:pPr>
            <a:r>
              <a:rPr lang="en-US" altLang="en-US" sz="2000"/>
              <a:t>Establish queue spaces</a:t>
            </a:r>
          </a:p>
          <a:p>
            <a:pPr eaLnBrk="1" hangingPunct="1">
              <a:buFontTx/>
              <a:buAutoNum type="arabicPeriod"/>
            </a:pPr>
            <a:r>
              <a:rPr lang="en-US" altLang="en-US" sz="2000"/>
              <a:t>Give die to Painter</a:t>
            </a:r>
          </a:p>
        </p:txBody>
      </p:sp>
      <p:sp>
        <p:nvSpPr>
          <p:cNvPr id="207876" name="Rectangle 51"/>
          <p:cNvSpPr>
            <a:spLocks noChangeArrowheads="1"/>
          </p:cNvSpPr>
          <p:nvPr/>
        </p:nvSpPr>
        <p:spPr bwMode="auto">
          <a:xfrm>
            <a:off x="4159250"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3DC56532-5653-F543-8802-1BCA1F8AD03A}" type="slidenum">
              <a:rPr lang="en-GB" altLang="en-US">
                <a:solidFill>
                  <a:srgbClr val="000000"/>
                </a:solidFill>
                <a:ea typeface="ＭＳ Ｐゴシック" charset="-128"/>
              </a:rPr>
              <a:pPr eaLnBrk="1" hangingPunct="1">
                <a:buSzPct val="45000"/>
                <a:buFont typeface="StarSymbol" charset="0"/>
                <a:buNone/>
              </a:pPr>
              <a:t>7</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itle 1"/>
          <p:cNvSpPr>
            <a:spLocks noGrp="1"/>
          </p:cNvSpPr>
          <p:nvPr>
            <p:ph type="title"/>
          </p:nvPr>
        </p:nvSpPr>
        <p:spPr/>
        <p:txBody>
          <a:bodyPr/>
          <a:lstStyle/>
          <a:p>
            <a:r>
              <a:rPr lang="en-US" altLang="en-US">
                <a:solidFill>
                  <a:srgbClr val="FF9900"/>
                </a:solidFill>
                <a:ea typeface="ＭＳ Ｐゴシック" charset="-128"/>
              </a:rPr>
              <a:t>Where might we look for ‘pull’ or ‘push’?</a:t>
            </a:r>
          </a:p>
        </p:txBody>
      </p:sp>
      <p:sp>
        <p:nvSpPr>
          <p:cNvPr id="314371"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a:ea typeface="ＭＳ Ｐゴシック" charset="-128"/>
              </a:rPr>
              <a:t>How does work product flow through networks of interdependent specialists…</a:t>
            </a:r>
          </a:p>
          <a:p>
            <a:pPr lvl="1"/>
            <a:r>
              <a:rPr lang="en-US" altLang="en-US">
                <a:ea typeface="ＭＳ Ｐゴシック" charset="-128"/>
              </a:rPr>
              <a:t>in design?</a:t>
            </a:r>
          </a:p>
          <a:p>
            <a:pPr lvl="1"/>
            <a:r>
              <a:rPr lang="en-US" altLang="en-US">
                <a:ea typeface="ＭＳ Ｐゴシック" charset="-128"/>
              </a:rPr>
              <a:t>in specification, fabrication and delivery of engineered-to-order products?</a:t>
            </a:r>
          </a:p>
          <a:p>
            <a:pPr lvl="1"/>
            <a:r>
              <a:rPr lang="en-US" altLang="en-US">
                <a:ea typeface="ＭＳ Ｐゴシック" charset="-128"/>
              </a:rPr>
              <a:t>in site assembly and commissioning?</a:t>
            </a:r>
          </a:p>
          <a:p>
            <a:pPr>
              <a:buFontTx/>
              <a:buNone/>
            </a:pPr>
            <a:r>
              <a:rPr lang="en-US" altLang="en-US">
                <a:ea typeface="ＭＳ Ｐゴシック" charset="-128"/>
              </a:rPr>
              <a:t>How does each work group decide what work to do next?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CourtCHt-ATIFv2.wmv" descr="/Users/greg_a_howell/Documents/Less active Docs/NewArticles/LeanPapers/Modular/CourtCHt-ATIFv2.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44450" y="785813"/>
            <a:ext cx="918845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6316" fill="hold"/>
                                        <p:tgtEl>
                                          <p:spTgt spid="31641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316418"/>
                </p:tgtEl>
              </p:cMediaNode>
            </p:video>
            <p:seq concurrent="1" nextAc="seek">
              <p:cTn id="8" restart="whenNotActive" fill="hold" evtFilter="cancelBubble" nodeType="interactiveSeq">
                <p:stCondLst>
                  <p:cond evt="onClick" delay="0">
                    <p:tgtEl>
                      <p:spTgt spid="31641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16418"/>
                                        </p:tgtEl>
                                      </p:cBhvr>
                                    </p:cmd>
                                  </p:childTnLst>
                                </p:cTn>
                              </p:par>
                            </p:childTnLst>
                          </p:cTn>
                        </p:par>
                      </p:childTnLst>
                    </p:cTn>
                  </p:par>
                </p:childTnLst>
              </p:cTn>
              <p:nextCondLst>
                <p:cond evt="onClick" delay="0">
                  <p:tgtEl>
                    <p:spTgt spid="316418"/>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n-US" altLang="en-US">
                <a:solidFill>
                  <a:srgbClr val="FF9900"/>
                </a:solidFill>
                <a:ea typeface="ＭＳ Ｐゴシック" charset="-128"/>
              </a:rPr>
              <a:t>The Airplane Game</a:t>
            </a:r>
          </a:p>
        </p:txBody>
      </p:sp>
      <p:sp>
        <p:nvSpPr>
          <p:cNvPr id="3174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09600" indent="-609600">
              <a:buFontTx/>
              <a:buNone/>
            </a:pPr>
            <a:r>
              <a:rPr lang="en-US" altLang="en-US">
                <a:solidFill>
                  <a:srgbClr val="0000FF"/>
                </a:solidFill>
                <a:ea typeface="ＭＳ Ｐゴシック" charset="-128"/>
              </a:rPr>
              <a:t> </a:t>
            </a:r>
          </a:p>
          <a:p>
            <a:pPr marL="609600" indent="-609600">
              <a:buFontTx/>
              <a:buAutoNum type="arabicPeriod"/>
            </a:pPr>
            <a:r>
              <a:rPr lang="en-US" altLang="en-US">
                <a:ea typeface="ＭＳ Ｐゴシック" charset="-128"/>
              </a:rPr>
              <a:t>What are the key points or lessons for you?</a:t>
            </a:r>
          </a:p>
          <a:p>
            <a:pPr marL="609600" indent="-609600">
              <a:buFontTx/>
              <a:buAutoNum type="arabicPeriod"/>
            </a:pPr>
            <a:r>
              <a:rPr lang="en-US" altLang="en-US">
                <a:ea typeface="ＭＳ Ｐゴシック" charset="-128"/>
              </a:rPr>
              <a:t>How might these apply to designing and making buildings? How could you use what you have learned on your projects?</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Footer Placeholder 2"/>
          <p:cNvSpPr>
            <a:spLocks noGrp="1"/>
          </p:cNvSpPr>
          <p:nvPr>
            <p:ph type="ftr" sz="quarter" idx="4294967295"/>
          </p:nvPr>
        </p:nvSpPr>
        <p:spPr bwMode="auto">
          <a:xfrm>
            <a:off x="3124200" y="6245225"/>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ea typeface="ＭＳ Ｐゴシック" charset="-128"/>
              </a:rPr>
              <a:t> </a:t>
            </a:r>
          </a:p>
        </p:txBody>
      </p:sp>
      <p:sp>
        <p:nvSpPr>
          <p:cNvPr id="319491" name="Line 2"/>
          <p:cNvSpPr>
            <a:spLocks noChangeShapeType="1"/>
          </p:cNvSpPr>
          <p:nvPr/>
        </p:nvSpPr>
        <p:spPr bwMode="auto">
          <a:xfrm>
            <a:off x="1676400" y="1447800"/>
            <a:ext cx="5715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9492" name="AutoShape 3"/>
          <p:cNvSpPr>
            <a:spLocks noChangeArrowheads="1"/>
          </p:cNvSpPr>
          <p:nvPr/>
        </p:nvSpPr>
        <p:spPr bwMode="auto">
          <a:xfrm flipV="1">
            <a:off x="5943600" y="1066800"/>
            <a:ext cx="2895600" cy="2743200"/>
          </a:xfrm>
          <a:prstGeom prst="triangle">
            <a:avLst>
              <a:gd name="adj" fmla="val 48523"/>
            </a:avLst>
          </a:prstGeom>
          <a:noFill/>
          <a:ln w="571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19493" name="AutoShape 4"/>
          <p:cNvSpPr>
            <a:spLocks noChangeArrowheads="1"/>
          </p:cNvSpPr>
          <p:nvPr/>
        </p:nvSpPr>
        <p:spPr bwMode="auto">
          <a:xfrm flipV="1">
            <a:off x="4584700" y="952500"/>
            <a:ext cx="2895600" cy="2743200"/>
          </a:xfrm>
          <a:prstGeom prst="triangle">
            <a:avLst>
              <a:gd name="adj" fmla="val 48523"/>
            </a:avLst>
          </a:prstGeom>
          <a:noFill/>
          <a:ln w="57150">
            <a:solidFill>
              <a:srgbClr val="FF75A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19494" name="AutoShape 5"/>
          <p:cNvSpPr>
            <a:spLocks noChangeArrowheads="1"/>
          </p:cNvSpPr>
          <p:nvPr/>
        </p:nvSpPr>
        <p:spPr bwMode="auto">
          <a:xfrm flipV="1">
            <a:off x="2971800" y="838200"/>
            <a:ext cx="3111500" cy="2755900"/>
          </a:xfrm>
          <a:prstGeom prst="triangle">
            <a:avLst>
              <a:gd name="adj" fmla="val 48523"/>
            </a:avLst>
          </a:prstGeom>
          <a:noFill/>
          <a:ln w="57150">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19495" name="AutoShape 6"/>
          <p:cNvSpPr>
            <a:spLocks noChangeArrowheads="1"/>
          </p:cNvSpPr>
          <p:nvPr/>
        </p:nvSpPr>
        <p:spPr bwMode="auto">
          <a:xfrm flipV="1">
            <a:off x="1663700" y="965200"/>
            <a:ext cx="2895600" cy="2743200"/>
          </a:xfrm>
          <a:prstGeom prst="triangle">
            <a:avLst>
              <a:gd name="adj" fmla="val 48523"/>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319496" name="AutoShape 7"/>
          <p:cNvSpPr>
            <a:spLocks noChangeArrowheads="1"/>
          </p:cNvSpPr>
          <p:nvPr/>
        </p:nvSpPr>
        <p:spPr bwMode="auto">
          <a:xfrm flipV="1">
            <a:off x="228600" y="1066800"/>
            <a:ext cx="2895600" cy="2743200"/>
          </a:xfrm>
          <a:prstGeom prst="triangle">
            <a:avLst>
              <a:gd name="adj" fmla="val 48523"/>
            </a:avLst>
          </a:prstGeom>
          <a:noFill/>
          <a:ln w="57150">
            <a:solidFill>
              <a:srgbClr val="BBE0E3"/>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solidFill>
                <a:schemeClr val="accent2"/>
              </a:solidFill>
              <a:latin typeface="Times New Roman" charset="0"/>
            </a:endParaRPr>
          </a:p>
        </p:txBody>
      </p:sp>
      <p:sp>
        <p:nvSpPr>
          <p:cNvPr id="319497" name="Oval 8"/>
          <p:cNvSpPr>
            <a:spLocks noChangeArrowheads="1"/>
          </p:cNvSpPr>
          <p:nvPr/>
        </p:nvSpPr>
        <p:spPr bwMode="auto">
          <a:xfrm>
            <a:off x="533400" y="1066800"/>
            <a:ext cx="1143000" cy="762000"/>
          </a:xfrm>
          <a:prstGeom prst="ellipse">
            <a:avLst/>
          </a:prstGeom>
          <a:solidFill>
            <a:srgbClr val="F0FF78"/>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200" b="1">
                <a:solidFill>
                  <a:srgbClr val="0000FF"/>
                </a:solidFill>
              </a:rPr>
              <a:t>Purposes</a:t>
            </a:r>
          </a:p>
        </p:txBody>
      </p:sp>
      <p:sp>
        <p:nvSpPr>
          <p:cNvPr id="319498" name="Oval 9"/>
          <p:cNvSpPr>
            <a:spLocks noChangeArrowheads="1"/>
          </p:cNvSpPr>
          <p:nvPr/>
        </p:nvSpPr>
        <p:spPr bwMode="auto">
          <a:xfrm>
            <a:off x="1066800" y="2057400"/>
            <a:ext cx="1143000" cy="762000"/>
          </a:xfrm>
          <a:prstGeom prst="ellipse">
            <a:avLst/>
          </a:prstGeom>
          <a:solidFill>
            <a:srgbClr val="F0FF78"/>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200" b="1">
                <a:solidFill>
                  <a:srgbClr val="0000FF"/>
                </a:solidFill>
              </a:rPr>
              <a:t>Constraints</a:t>
            </a:r>
          </a:p>
        </p:txBody>
      </p:sp>
      <p:sp>
        <p:nvSpPr>
          <p:cNvPr id="319499" name="Oval 10"/>
          <p:cNvSpPr>
            <a:spLocks noChangeArrowheads="1"/>
          </p:cNvSpPr>
          <p:nvPr/>
        </p:nvSpPr>
        <p:spPr bwMode="auto">
          <a:xfrm>
            <a:off x="1828800" y="1066800"/>
            <a:ext cx="1143000" cy="762000"/>
          </a:xfrm>
          <a:prstGeom prst="ellipse">
            <a:avLst/>
          </a:prstGeom>
          <a:solidFill>
            <a:srgbClr val="F0FF78"/>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200" b="1">
                <a:solidFill>
                  <a:srgbClr val="0000FF"/>
                </a:solidFill>
              </a:rPr>
              <a:t>Design</a:t>
            </a:r>
          </a:p>
          <a:p>
            <a:pPr algn="ctr" eaLnBrk="1" hangingPunct="1"/>
            <a:r>
              <a:rPr lang="en-US" altLang="en-US" sz="1200" b="1">
                <a:solidFill>
                  <a:srgbClr val="0000FF"/>
                </a:solidFill>
              </a:rPr>
              <a:t>Concepts</a:t>
            </a:r>
          </a:p>
        </p:txBody>
      </p:sp>
      <p:sp>
        <p:nvSpPr>
          <p:cNvPr id="319500" name="Oval 11"/>
          <p:cNvSpPr>
            <a:spLocks noChangeArrowheads="1"/>
          </p:cNvSpPr>
          <p:nvPr/>
        </p:nvSpPr>
        <p:spPr bwMode="auto">
          <a:xfrm>
            <a:off x="2514600" y="2057400"/>
            <a:ext cx="1143000" cy="762000"/>
          </a:xfrm>
          <a:prstGeom prst="ellipse">
            <a:avLst/>
          </a:prstGeom>
          <a:solidFill>
            <a:srgbClr val="F0FF78"/>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200" b="1">
                <a:solidFill>
                  <a:srgbClr val="0000FF"/>
                </a:solidFill>
              </a:rPr>
              <a:t>Process</a:t>
            </a:r>
          </a:p>
          <a:p>
            <a:pPr algn="ctr" eaLnBrk="1" hangingPunct="1"/>
            <a:r>
              <a:rPr lang="en-US" altLang="en-US" sz="1200" b="1">
                <a:solidFill>
                  <a:srgbClr val="0000FF"/>
                </a:solidFill>
              </a:rPr>
              <a:t>Design</a:t>
            </a:r>
          </a:p>
        </p:txBody>
      </p:sp>
      <p:sp>
        <p:nvSpPr>
          <p:cNvPr id="319501" name="Oval 12"/>
          <p:cNvSpPr>
            <a:spLocks noChangeArrowheads="1"/>
          </p:cNvSpPr>
          <p:nvPr/>
        </p:nvSpPr>
        <p:spPr bwMode="auto">
          <a:xfrm>
            <a:off x="3276600" y="1066800"/>
            <a:ext cx="1143000" cy="762000"/>
          </a:xfrm>
          <a:prstGeom prst="ellipse">
            <a:avLst/>
          </a:prstGeom>
          <a:solidFill>
            <a:srgbClr val="F0FF78"/>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200" b="1">
                <a:solidFill>
                  <a:srgbClr val="0000FF"/>
                </a:solidFill>
              </a:rPr>
              <a:t>Product</a:t>
            </a:r>
          </a:p>
          <a:p>
            <a:pPr algn="ctr" eaLnBrk="1" hangingPunct="1"/>
            <a:r>
              <a:rPr lang="en-US" altLang="en-US" sz="1200" b="1">
                <a:solidFill>
                  <a:srgbClr val="0000FF"/>
                </a:solidFill>
              </a:rPr>
              <a:t>Design</a:t>
            </a:r>
          </a:p>
        </p:txBody>
      </p:sp>
      <p:sp>
        <p:nvSpPr>
          <p:cNvPr id="319502" name="Oval 13"/>
          <p:cNvSpPr>
            <a:spLocks noChangeArrowheads="1"/>
          </p:cNvSpPr>
          <p:nvPr/>
        </p:nvSpPr>
        <p:spPr bwMode="auto">
          <a:xfrm>
            <a:off x="3962400" y="2133600"/>
            <a:ext cx="1143000" cy="762000"/>
          </a:xfrm>
          <a:prstGeom prst="ellipse">
            <a:avLst/>
          </a:prstGeom>
          <a:solidFill>
            <a:srgbClr val="F0FF78"/>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200" b="1">
                <a:solidFill>
                  <a:srgbClr val="0000FF"/>
                </a:solidFill>
              </a:rPr>
              <a:t>Detailed</a:t>
            </a:r>
          </a:p>
          <a:p>
            <a:pPr algn="ctr" eaLnBrk="1" hangingPunct="1"/>
            <a:r>
              <a:rPr lang="en-US" altLang="en-US" sz="1200" b="1">
                <a:solidFill>
                  <a:srgbClr val="0000FF"/>
                </a:solidFill>
              </a:rPr>
              <a:t>Engineering</a:t>
            </a:r>
          </a:p>
        </p:txBody>
      </p:sp>
      <p:sp>
        <p:nvSpPr>
          <p:cNvPr id="319503" name="Oval 14"/>
          <p:cNvSpPr>
            <a:spLocks noChangeArrowheads="1"/>
          </p:cNvSpPr>
          <p:nvPr/>
        </p:nvSpPr>
        <p:spPr bwMode="auto">
          <a:xfrm>
            <a:off x="4724400" y="1066800"/>
            <a:ext cx="1143000" cy="762000"/>
          </a:xfrm>
          <a:prstGeom prst="ellipse">
            <a:avLst/>
          </a:prstGeom>
          <a:solidFill>
            <a:srgbClr val="F0FF78"/>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200" b="1">
                <a:solidFill>
                  <a:srgbClr val="0000FF"/>
                </a:solidFill>
              </a:rPr>
              <a:t>Fabrication</a:t>
            </a:r>
          </a:p>
          <a:p>
            <a:pPr algn="ctr" eaLnBrk="1" hangingPunct="1"/>
            <a:r>
              <a:rPr lang="en-US" altLang="en-US" sz="1200" b="1">
                <a:solidFill>
                  <a:srgbClr val="0000FF"/>
                </a:solidFill>
              </a:rPr>
              <a:t>&amp; Logistics</a:t>
            </a:r>
          </a:p>
        </p:txBody>
      </p:sp>
      <p:sp>
        <p:nvSpPr>
          <p:cNvPr id="319504" name="Oval 15"/>
          <p:cNvSpPr>
            <a:spLocks noChangeArrowheads="1"/>
          </p:cNvSpPr>
          <p:nvPr/>
        </p:nvSpPr>
        <p:spPr bwMode="auto">
          <a:xfrm>
            <a:off x="5410200" y="2133600"/>
            <a:ext cx="1143000" cy="762000"/>
          </a:xfrm>
          <a:prstGeom prst="ellipse">
            <a:avLst/>
          </a:prstGeom>
          <a:solidFill>
            <a:srgbClr val="F0FF78"/>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200" b="1">
                <a:solidFill>
                  <a:srgbClr val="0000FF"/>
                </a:solidFill>
              </a:rPr>
              <a:t>Installation</a:t>
            </a:r>
          </a:p>
        </p:txBody>
      </p:sp>
      <p:sp>
        <p:nvSpPr>
          <p:cNvPr id="319505" name="Oval 16"/>
          <p:cNvSpPr>
            <a:spLocks noChangeArrowheads="1"/>
          </p:cNvSpPr>
          <p:nvPr/>
        </p:nvSpPr>
        <p:spPr bwMode="auto">
          <a:xfrm>
            <a:off x="6096000" y="1066800"/>
            <a:ext cx="1143000" cy="762000"/>
          </a:xfrm>
          <a:prstGeom prst="ellipse">
            <a:avLst/>
          </a:prstGeom>
          <a:solidFill>
            <a:srgbClr val="F0FF78"/>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100" b="1">
                <a:solidFill>
                  <a:srgbClr val="0000FF"/>
                </a:solidFill>
              </a:rPr>
              <a:t>Commissioning</a:t>
            </a:r>
            <a:endParaRPr lang="en-US" altLang="en-US" sz="1200" b="1">
              <a:solidFill>
                <a:srgbClr val="0000FF"/>
              </a:solidFill>
            </a:endParaRPr>
          </a:p>
        </p:txBody>
      </p:sp>
      <p:sp>
        <p:nvSpPr>
          <p:cNvPr id="319506" name="Oval 17"/>
          <p:cNvSpPr>
            <a:spLocks noChangeArrowheads="1"/>
          </p:cNvSpPr>
          <p:nvPr/>
        </p:nvSpPr>
        <p:spPr bwMode="auto">
          <a:xfrm>
            <a:off x="6858000" y="2057400"/>
            <a:ext cx="1143000" cy="762000"/>
          </a:xfrm>
          <a:prstGeom prst="ellipse">
            <a:avLst/>
          </a:prstGeom>
          <a:solidFill>
            <a:srgbClr val="F0FF78"/>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200" b="1">
                <a:solidFill>
                  <a:srgbClr val="0000FF"/>
                </a:solidFill>
              </a:rPr>
              <a:t>Operations &amp; </a:t>
            </a:r>
          </a:p>
          <a:p>
            <a:pPr algn="ctr" eaLnBrk="1" hangingPunct="1"/>
            <a:r>
              <a:rPr lang="en-US" altLang="en-US" sz="1200" b="1">
                <a:solidFill>
                  <a:srgbClr val="0000FF"/>
                </a:solidFill>
              </a:rPr>
              <a:t>Maintenance</a:t>
            </a:r>
          </a:p>
        </p:txBody>
      </p:sp>
      <p:sp>
        <p:nvSpPr>
          <p:cNvPr id="74770" name="Oval 18"/>
          <p:cNvSpPr>
            <a:spLocks noChangeArrowheads="1"/>
          </p:cNvSpPr>
          <p:nvPr/>
        </p:nvSpPr>
        <p:spPr bwMode="auto">
          <a:xfrm>
            <a:off x="7391400" y="1066800"/>
            <a:ext cx="1143000" cy="762000"/>
          </a:xfrm>
          <a:prstGeom prst="ellipse">
            <a:avLst/>
          </a:prstGeom>
          <a:solidFill>
            <a:srgbClr val="F0FF78"/>
          </a:solidFill>
          <a:ln w="9525">
            <a:solidFill>
              <a:schemeClr val="tx1"/>
            </a:solidFill>
            <a:round/>
            <a:headEnd/>
            <a:tailEnd/>
          </a:ln>
          <a:effec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100" b="1">
                <a:solidFill>
                  <a:srgbClr val="0000FF"/>
                </a:solidFill>
                <a:effectLst>
                  <a:outerShdw blurRad="38100" dist="38100" dir="2700000" algn="tl">
                    <a:srgbClr val="000000"/>
                  </a:outerShdw>
                </a:effectLst>
                <a:ea typeface="ＭＳ Ｐゴシック" charset="-128"/>
              </a:rPr>
              <a:t>Alteration &amp;</a:t>
            </a:r>
          </a:p>
          <a:p>
            <a:pPr algn="ctr" eaLnBrk="1" hangingPunct="1"/>
            <a:r>
              <a:rPr lang="en-US" altLang="en-US" sz="1100" b="1">
                <a:solidFill>
                  <a:srgbClr val="0000FF"/>
                </a:solidFill>
                <a:effectLst>
                  <a:outerShdw blurRad="38100" dist="38100" dir="2700000" algn="tl">
                    <a:srgbClr val="000000"/>
                  </a:outerShdw>
                </a:effectLst>
                <a:ea typeface="ＭＳ Ｐゴシック" charset="-128"/>
              </a:rPr>
              <a:t>Decommissioning</a:t>
            </a:r>
            <a:endParaRPr lang="en-US" altLang="en-US" sz="1200" b="1">
              <a:solidFill>
                <a:srgbClr val="0000FF"/>
              </a:solidFill>
              <a:ea typeface="ＭＳ Ｐゴシック" charset="-128"/>
            </a:endParaRPr>
          </a:p>
        </p:txBody>
      </p:sp>
      <p:sp>
        <p:nvSpPr>
          <p:cNvPr id="319508" name="Text Box 19"/>
          <p:cNvSpPr txBox="1">
            <a:spLocks noChangeArrowheads="1"/>
          </p:cNvSpPr>
          <p:nvPr/>
        </p:nvSpPr>
        <p:spPr bwMode="auto">
          <a:xfrm>
            <a:off x="838200" y="4267200"/>
            <a:ext cx="1447800" cy="476250"/>
          </a:xfrm>
          <a:prstGeom prst="rect">
            <a:avLst/>
          </a:prstGeom>
          <a:solidFill>
            <a:srgbClr val="BAF2FF">
              <a:alpha val="50195"/>
            </a:srgbClr>
          </a:solidFill>
          <a:ln w="19050">
            <a:solidFill>
              <a:srgbClr val="99CCFF"/>
            </a:solidFill>
            <a:miter lim="800000"/>
            <a:headEnd/>
            <a:tailEnd/>
          </a:ln>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1200" b="1"/>
              <a:t>Project Definition</a:t>
            </a:r>
          </a:p>
        </p:txBody>
      </p:sp>
      <p:sp>
        <p:nvSpPr>
          <p:cNvPr id="319509" name="Text Box 20"/>
          <p:cNvSpPr txBox="1">
            <a:spLocks noChangeArrowheads="1"/>
          </p:cNvSpPr>
          <p:nvPr/>
        </p:nvSpPr>
        <p:spPr bwMode="auto">
          <a:xfrm>
            <a:off x="2286000" y="4267200"/>
            <a:ext cx="1447800" cy="457200"/>
          </a:xfrm>
          <a:prstGeom prst="rect">
            <a:avLst/>
          </a:prstGeom>
          <a:solidFill>
            <a:srgbClr val="FF6870">
              <a:alpha val="50195"/>
            </a:srgbClr>
          </a:solidFill>
          <a:ln w="19050">
            <a:solidFill>
              <a:srgbClr val="FF0000"/>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1200" b="1"/>
              <a:t>Lean Design</a:t>
            </a:r>
          </a:p>
        </p:txBody>
      </p:sp>
      <p:sp>
        <p:nvSpPr>
          <p:cNvPr id="319510" name="Text Box 21"/>
          <p:cNvSpPr txBox="1">
            <a:spLocks noChangeArrowheads="1"/>
          </p:cNvSpPr>
          <p:nvPr/>
        </p:nvSpPr>
        <p:spPr bwMode="auto">
          <a:xfrm>
            <a:off x="3733800" y="4267200"/>
            <a:ext cx="1447800" cy="457200"/>
          </a:xfrm>
          <a:prstGeom prst="rect">
            <a:avLst/>
          </a:prstGeom>
          <a:solidFill>
            <a:srgbClr val="B9DCA2">
              <a:alpha val="50195"/>
            </a:srgbClr>
          </a:solidFill>
          <a:ln w="19050">
            <a:solidFill>
              <a:srgbClr val="339966"/>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1200" b="1"/>
              <a:t>Lean Supply</a:t>
            </a:r>
          </a:p>
        </p:txBody>
      </p:sp>
      <p:sp>
        <p:nvSpPr>
          <p:cNvPr id="319511" name="Text Box 22"/>
          <p:cNvSpPr txBox="1">
            <a:spLocks noChangeArrowheads="1"/>
          </p:cNvSpPr>
          <p:nvPr/>
        </p:nvSpPr>
        <p:spPr bwMode="auto">
          <a:xfrm>
            <a:off x="5181600" y="4267200"/>
            <a:ext cx="1447800" cy="457200"/>
          </a:xfrm>
          <a:prstGeom prst="rect">
            <a:avLst/>
          </a:prstGeom>
          <a:solidFill>
            <a:srgbClr val="FF75A6">
              <a:alpha val="50195"/>
            </a:srgbClr>
          </a:solidFill>
          <a:ln w="19050">
            <a:solidFill>
              <a:srgbClr val="FF99CC"/>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1200" b="1"/>
              <a:t>Lean Assembly</a:t>
            </a:r>
          </a:p>
        </p:txBody>
      </p:sp>
      <p:sp>
        <p:nvSpPr>
          <p:cNvPr id="319512" name="Text Box 23"/>
          <p:cNvSpPr txBox="1">
            <a:spLocks noChangeArrowheads="1"/>
          </p:cNvSpPr>
          <p:nvPr/>
        </p:nvSpPr>
        <p:spPr bwMode="auto">
          <a:xfrm>
            <a:off x="6629400" y="4267200"/>
            <a:ext cx="1447800" cy="457200"/>
          </a:xfrm>
          <a:prstGeom prst="rect">
            <a:avLst/>
          </a:prstGeom>
          <a:solidFill>
            <a:srgbClr val="FFB885">
              <a:alpha val="50195"/>
            </a:srgbClr>
          </a:solidFill>
          <a:ln w="19050">
            <a:solidFill>
              <a:srgbClr val="FFCC00"/>
            </a:solidFill>
            <a:miter lim="800000"/>
            <a:headEnd/>
            <a:tailEnd/>
          </a:ln>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1200" b="1"/>
              <a:t>Use</a:t>
            </a:r>
          </a:p>
        </p:txBody>
      </p:sp>
      <p:sp>
        <p:nvSpPr>
          <p:cNvPr id="319513" name="Rectangle 24"/>
          <p:cNvSpPr>
            <a:spLocks noChangeArrowheads="1"/>
          </p:cNvSpPr>
          <p:nvPr/>
        </p:nvSpPr>
        <p:spPr bwMode="auto">
          <a:xfrm>
            <a:off x="838200" y="4800600"/>
            <a:ext cx="7239000" cy="304800"/>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Production Control</a:t>
            </a:r>
          </a:p>
        </p:txBody>
      </p:sp>
      <p:sp>
        <p:nvSpPr>
          <p:cNvPr id="319514" name="Rectangle 25"/>
          <p:cNvSpPr>
            <a:spLocks noChangeArrowheads="1"/>
          </p:cNvSpPr>
          <p:nvPr/>
        </p:nvSpPr>
        <p:spPr bwMode="auto">
          <a:xfrm>
            <a:off x="838200" y="5181600"/>
            <a:ext cx="7239000" cy="304800"/>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b="1"/>
              <a:t>Work Structuring</a:t>
            </a:r>
          </a:p>
        </p:txBody>
      </p:sp>
      <p:sp>
        <p:nvSpPr>
          <p:cNvPr id="319515" name="Oval 26"/>
          <p:cNvSpPr>
            <a:spLocks noChangeArrowheads="1"/>
          </p:cNvSpPr>
          <p:nvPr/>
        </p:nvSpPr>
        <p:spPr bwMode="auto">
          <a:xfrm>
            <a:off x="3581400" y="5638800"/>
            <a:ext cx="1981200" cy="533400"/>
          </a:xfrm>
          <a:prstGeom prst="ellipse">
            <a:avLst/>
          </a:prstGeom>
          <a:solidFill>
            <a:schemeClr val="accent1"/>
          </a:solidFill>
          <a:ln w="2857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400" b="1"/>
              <a:t>Learning</a:t>
            </a:r>
          </a:p>
          <a:p>
            <a:pPr algn="ctr" eaLnBrk="1" hangingPunct="1"/>
            <a:r>
              <a:rPr lang="en-US" altLang="en-US" sz="1400" b="1"/>
              <a:t>Loops</a:t>
            </a:r>
          </a:p>
        </p:txBody>
      </p:sp>
      <p:sp>
        <p:nvSpPr>
          <p:cNvPr id="319516" name="Line 27"/>
          <p:cNvSpPr>
            <a:spLocks noChangeShapeType="1"/>
          </p:cNvSpPr>
          <p:nvPr/>
        </p:nvSpPr>
        <p:spPr bwMode="auto">
          <a:xfrm flipH="1">
            <a:off x="5562600" y="5943600"/>
            <a:ext cx="3200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9517" name="Line 28"/>
          <p:cNvSpPr>
            <a:spLocks noChangeShapeType="1"/>
          </p:cNvSpPr>
          <p:nvPr/>
        </p:nvSpPr>
        <p:spPr bwMode="auto">
          <a:xfrm flipV="1">
            <a:off x="304800" y="1447800"/>
            <a:ext cx="228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9518" name="Line 29"/>
          <p:cNvSpPr>
            <a:spLocks noChangeShapeType="1"/>
          </p:cNvSpPr>
          <p:nvPr/>
        </p:nvSpPr>
        <p:spPr bwMode="auto">
          <a:xfrm>
            <a:off x="301625" y="1438275"/>
            <a:ext cx="3175" cy="45053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9519" name="Line 30"/>
          <p:cNvSpPr>
            <a:spLocks noChangeShapeType="1"/>
          </p:cNvSpPr>
          <p:nvPr/>
        </p:nvSpPr>
        <p:spPr bwMode="auto">
          <a:xfrm flipH="1">
            <a:off x="304800" y="5943600"/>
            <a:ext cx="3276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9520" name="Line 31"/>
          <p:cNvSpPr>
            <a:spLocks noChangeShapeType="1"/>
          </p:cNvSpPr>
          <p:nvPr/>
        </p:nvSpPr>
        <p:spPr bwMode="auto">
          <a:xfrm>
            <a:off x="8534400" y="1447800"/>
            <a:ext cx="228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9521" name="Line 32"/>
          <p:cNvSpPr>
            <a:spLocks noChangeShapeType="1"/>
          </p:cNvSpPr>
          <p:nvPr/>
        </p:nvSpPr>
        <p:spPr bwMode="auto">
          <a:xfrm>
            <a:off x="8763000" y="1447800"/>
            <a:ext cx="0" cy="449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9522" name="Line 33"/>
          <p:cNvSpPr>
            <a:spLocks noChangeShapeType="1"/>
          </p:cNvSpPr>
          <p:nvPr/>
        </p:nvSpPr>
        <p:spPr bwMode="auto">
          <a:xfrm>
            <a:off x="1339850" y="1800225"/>
            <a:ext cx="168275" cy="269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9523" name="Line 34"/>
          <p:cNvSpPr>
            <a:spLocks noChangeShapeType="1"/>
          </p:cNvSpPr>
          <p:nvPr/>
        </p:nvSpPr>
        <p:spPr bwMode="auto">
          <a:xfrm flipV="1">
            <a:off x="1908175" y="1787525"/>
            <a:ext cx="21590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24" name="Line 35"/>
          <p:cNvSpPr>
            <a:spLocks noChangeShapeType="1"/>
          </p:cNvSpPr>
          <p:nvPr/>
        </p:nvSpPr>
        <p:spPr bwMode="auto">
          <a:xfrm>
            <a:off x="1679575" y="1447800"/>
            <a:ext cx="152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25" name="Line 36"/>
          <p:cNvSpPr>
            <a:spLocks noChangeShapeType="1"/>
          </p:cNvSpPr>
          <p:nvPr/>
        </p:nvSpPr>
        <p:spPr bwMode="auto">
          <a:xfrm>
            <a:off x="2971800" y="1444625"/>
            <a:ext cx="3079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26" name="Line 37"/>
          <p:cNvSpPr>
            <a:spLocks noChangeShapeType="1"/>
          </p:cNvSpPr>
          <p:nvPr/>
        </p:nvSpPr>
        <p:spPr bwMode="auto">
          <a:xfrm flipV="1">
            <a:off x="3362325" y="1778000"/>
            <a:ext cx="209550" cy="330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27" name="Line 38"/>
          <p:cNvSpPr>
            <a:spLocks noChangeShapeType="1"/>
          </p:cNvSpPr>
          <p:nvPr/>
        </p:nvSpPr>
        <p:spPr bwMode="auto">
          <a:xfrm>
            <a:off x="2651125" y="1797050"/>
            <a:ext cx="184150" cy="2952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28" name="Line 39"/>
          <p:cNvSpPr>
            <a:spLocks noChangeShapeType="1"/>
          </p:cNvSpPr>
          <p:nvPr/>
        </p:nvSpPr>
        <p:spPr bwMode="auto">
          <a:xfrm>
            <a:off x="4114800" y="1784350"/>
            <a:ext cx="250825" cy="3683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29" name="Line 40"/>
          <p:cNvSpPr>
            <a:spLocks noChangeShapeType="1"/>
          </p:cNvSpPr>
          <p:nvPr/>
        </p:nvSpPr>
        <p:spPr bwMode="auto">
          <a:xfrm flipV="1">
            <a:off x="4800600" y="1790700"/>
            <a:ext cx="231775" cy="3778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30" name="Line 41"/>
          <p:cNvSpPr>
            <a:spLocks noChangeShapeType="1"/>
          </p:cNvSpPr>
          <p:nvPr/>
        </p:nvSpPr>
        <p:spPr bwMode="auto">
          <a:xfrm>
            <a:off x="4419600" y="144780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31" name="Line 42"/>
          <p:cNvSpPr>
            <a:spLocks noChangeShapeType="1"/>
          </p:cNvSpPr>
          <p:nvPr/>
        </p:nvSpPr>
        <p:spPr bwMode="auto">
          <a:xfrm flipV="1">
            <a:off x="6200775" y="1787525"/>
            <a:ext cx="206375" cy="3714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32" name="Line 43"/>
          <p:cNvSpPr>
            <a:spLocks noChangeShapeType="1"/>
          </p:cNvSpPr>
          <p:nvPr/>
        </p:nvSpPr>
        <p:spPr bwMode="auto">
          <a:xfrm flipH="1" flipV="1">
            <a:off x="5534025" y="1793875"/>
            <a:ext cx="212725" cy="365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33" name="Line 44"/>
          <p:cNvSpPr>
            <a:spLocks noChangeShapeType="1"/>
          </p:cNvSpPr>
          <p:nvPr/>
        </p:nvSpPr>
        <p:spPr bwMode="auto">
          <a:xfrm>
            <a:off x="5873750" y="1444625"/>
            <a:ext cx="2190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34" name="Line 45"/>
          <p:cNvSpPr>
            <a:spLocks noChangeShapeType="1"/>
          </p:cNvSpPr>
          <p:nvPr/>
        </p:nvSpPr>
        <p:spPr bwMode="auto">
          <a:xfrm>
            <a:off x="6918325" y="1790700"/>
            <a:ext cx="238125" cy="317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35" name="Line 46"/>
          <p:cNvSpPr>
            <a:spLocks noChangeShapeType="1"/>
          </p:cNvSpPr>
          <p:nvPr/>
        </p:nvSpPr>
        <p:spPr bwMode="auto">
          <a:xfrm flipH="1">
            <a:off x="7607300" y="1790700"/>
            <a:ext cx="12065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36" name="Line 47"/>
          <p:cNvSpPr>
            <a:spLocks noChangeShapeType="1"/>
          </p:cNvSpPr>
          <p:nvPr/>
        </p:nvSpPr>
        <p:spPr bwMode="auto">
          <a:xfrm>
            <a:off x="7239000" y="1447800"/>
            <a:ext cx="1492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37" name="Text Box 48"/>
          <p:cNvSpPr txBox="1">
            <a:spLocks noChangeArrowheads="1"/>
          </p:cNvSpPr>
          <p:nvPr/>
        </p:nvSpPr>
        <p:spPr bwMode="auto">
          <a:xfrm>
            <a:off x="1066800" y="0"/>
            <a:ext cx="678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spcBef>
                <a:spcPct val="50000"/>
              </a:spcBef>
            </a:pPr>
            <a:r>
              <a:rPr lang="en-US" altLang="en-US" sz="3200" b="1">
                <a:solidFill>
                  <a:srgbClr val="000000"/>
                </a:solidFill>
              </a:rPr>
              <a:t>Lean Project Delivery System</a:t>
            </a:r>
          </a:p>
        </p:txBody>
      </p:sp>
      <p:sp>
        <p:nvSpPr>
          <p:cNvPr id="50" name="Footer Placeholder 3"/>
          <p:cNvSpPr txBox="1">
            <a:spLocks/>
          </p:cNvSpPr>
          <p:nvPr/>
        </p:nvSpPr>
        <p:spPr bwMode="auto">
          <a:xfrm>
            <a:off x="228600" y="6537325"/>
            <a:ext cx="4267200" cy="320675"/>
          </a:xfrm>
          <a:prstGeom prst="rect">
            <a:avLst/>
          </a:prstGeom>
          <a:noFill/>
          <a:ln w="9525">
            <a:noFill/>
            <a:miter lim="800000"/>
            <a:headEnd/>
            <a:tailEnd/>
          </a:ln>
          <a:effectLst/>
        </p:spPr>
        <p:txBody>
          <a:bodyPr anchor="b"/>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1400">
                <a:effectLst>
                  <a:outerShdw blurRad="38100" dist="38100" dir="2700000" algn="tl">
                    <a:srgbClr val="000000"/>
                  </a:outerShdw>
                </a:effectLst>
                <a:ea typeface="ＭＳ Ｐゴシック" charset="-128"/>
              </a:rPr>
              <a:t>© Lean Construction Institute 2009</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533400" y="533400"/>
            <a:ext cx="8229600" cy="646113"/>
          </a:xfrm>
          <a:prstGeom prst="rect">
            <a:avLst/>
          </a:prstGeom>
          <a:noFill/>
          <a:ln w="12700">
            <a:noFill/>
            <a:miter lim="800000"/>
            <a:headEnd/>
            <a:tailEnd/>
          </a:ln>
        </p:spPr>
        <p:txBody>
          <a:bodyPr>
            <a:spAutoFit/>
          </a:bodyPr>
          <a:lstStyle/>
          <a:p>
            <a:pPr eaLnBrk="0" hangingPunct="0">
              <a:defRPr/>
            </a:pPr>
            <a:r>
              <a:rPr lang="en-US" sz="3600" dirty="0">
                <a:latin typeface="Times New Roman" pitchFamily="-112" charset="0"/>
                <a:ea typeface="ヒラギノ角ゴ Pro W3" pitchFamily="-112" charset="-128"/>
                <a:cs typeface="ヒラギノ角ゴ Pro W3" pitchFamily="-112" charset="-128"/>
              </a:rPr>
              <a:t> </a:t>
            </a:r>
            <a:r>
              <a:rPr lang="en-US" sz="2300" b="1" dirty="0">
                <a:solidFill>
                  <a:srgbClr val="FF9900"/>
                </a:solidFill>
                <a:latin typeface="+mj-lt"/>
                <a:ea typeface="ヒラギノ角ゴ Pro W3" pitchFamily="-112" charset="-128"/>
                <a:cs typeface="ヒラギノ角ゴ Pro W3" pitchFamily="-112" charset="-128"/>
              </a:rPr>
              <a:t>Essential Features of the Toyota Production System</a:t>
            </a:r>
          </a:p>
        </p:txBody>
      </p:sp>
      <p:sp>
        <p:nvSpPr>
          <p:cNvPr id="321539" name="Text Box 3"/>
          <p:cNvSpPr txBox="1">
            <a:spLocks noChangeArrowheads="1"/>
          </p:cNvSpPr>
          <p:nvPr/>
        </p:nvSpPr>
        <p:spPr bwMode="auto">
          <a:xfrm>
            <a:off x="250825" y="1568450"/>
            <a:ext cx="8636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buFontTx/>
              <a:buChar char="•"/>
            </a:pPr>
            <a:r>
              <a:rPr lang="en-US" altLang="en-US" sz="2800"/>
              <a:t> Optimizing the system, not its parts</a:t>
            </a:r>
          </a:p>
          <a:p>
            <a:endParaRPr lang="en-US" altLang="en-US" sz="2800"/>
          </a:p>
          <a:p>
            <a:pPr>
              <a:buFontTx/>
              <a:buChar char="•"/>
            </a:pPr>
            <a:r>
              <a:rPr lang="en-US" altLang="en-US" sz="2800"/>
              <a:t> Controlling processes</a:t>
            </a:r>
          </a:p>
          <a:p>
            <a:pPr>
              <a:buFontTx/>
              <a:buChar char="•"/>
            </a:pPr>
            <a:endParaRPr lang="en-US" altLang="en-US" sz="2800"/>
          </a:p>
          <a:p>
            <a:pPr>
              <a:buFontTx/>
              <a:buChar char="•"/>
            </a:pPr>
            <a:r>
              <a:rPr lang="en-US" altLang="en-US" sz="2800"/>
              <a:t> Driving out variation</a:t>
            </a:r>
          </a:p>
          <a:p>
            <a:pPr>
              <a:buFontTx/>
              <a:buChar char="•"/>
            </a:pPr>
            <a:endParaRPr lang="en-US" altLang="en-US" sz="2800"/>
          </a:p>
          <a:p>
            <a:pPr>
              <a:buFontTx/>
              <a:buChar char="•"/>
            </a:pPr>
            <a:r>
              <a:rPr lang="en-US" altLang="en-US" sz="2800"/>
              <a:t> Decentralizing decisions</a:t>
            </a:r>
          </a:p>
          <a:p>
            <a:pPr>
              <a:buFontTx/>
              <a:buChar char="•"/>
            </a:pPr>
            <a:endParaRPr lang="en-US" altLang="en-US" sz="2800"/>
          </a:p>
          <a:p>
            <a:pPr>
              <a:buFontTx/>
              <a:buChar char="•"/>
            </a:pPr>
            <a:r>
              <a:rPr lang="en-US" altLang="en-US" sz="2800"/>
              <a:t> Rapid learning by everyone at every level every day</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6" descr="OUC Night SE Corner 12-18-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4" descr="IMG_53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563" y="-1773238"/>
            <a:ext cx="15605126" cy="1040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5" name="Text Box 5"/>
          <p:cNvSpPr txBox="1">
            <a:spLocks noChangeArrowheads="1"/>
          </p:cNvSpPr>
          <p:nvPr/>
        </p:nvSpPr>
        <p:spPr bwMode="auto">
          <a:xfrm>
            <a:off x="5486400" y="381000"/>
            <a:ext cx="423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Site as it existed on November 30, 2003</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4" descr="IMG_22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4" descr="IMG_22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762000"/>
            <a:ext cx="91059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1" name="Text Box 5"/>
          <p:cNvSpPr txBox="1">
            <a:spLocks noChangeArrowheads="1"/>
          </p:cNvSpPr>
          <p:nvPr/>
        </p:nvSpPr>
        <p:spPr bwMode="auto">
          <a:xfrm>
            <a:off x="5334000" y="5486400"/>
            <a:ext cx="1909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t>Vertical In-line Pumps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4" descr="IMG_25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9" name="Text Box 5"/>
          <p:cNvSpPr txBox="1">
            <a:spLocks noChangeArrowheads="1"/>
          </p:cNvSpPr>
          <p:nvPr/>
        </p:nvSpPr>
        <p:spPr bwMode="auto">
          <a:xfrm>
            <a:off x="6248400" y="6324600"/>
            <a:ext cx="2439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t>1,500 Ton Centrifugal Chiller</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r>
              <a:rPr lang="en-US" altLang="en-US"/>
              <a:t>Week 1</a:t>
            </a:r>
          </a:p>
        </p:txBody>
      </p:sp>
      <p:sp>
        <p:nvSpPr>
          <p:cNvPr id="209923" name="Text Box 4"/>
          <p:cNvSpPr txBox="1">
            <a:spLocks noChangeArrowheads="1"/>
          </p:cNvSpPr>
          <p:nvPr/>
        </p:nvSpPr>
        <p:spPr bwMode="auto">
          <a:xfrm>
            <a:off x="762000" y="3005138"/>
            <a:ext cx="128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Concrete</a:t>
            </a:r>
          </a:p>
        </p:txBody>
      </p:sp>
      <p:sp>
        <p:nvSpPr>
          <p:cNvPr id="209924" name="TextBox 6"/>
          <p:cNvSpPr txBox="1">
            <a:spLocks noChangeArrowheads="1"/>
          </p:cNvSpPr>
          <p:nvPr/>
        </p:nvSpPr>
        <p:spPr bwMode="auto">
          <a:xfrm>
            <a:off x="3124200" y="4572000"/>
            <a:ext cx="3470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Pass the Die to the Left!</a:t>
            </a:r>
          </a:p>
        </p:txBody>
      </p:sp>
      <p:sp>
        <p:nvSpPr>
          <p:cNvPr id="209925" name="Rectangle 7"/>
          <p:cNvSpPr>
            <a:spLocks noChangeArrowheads="1"/>
          </p:cNvSpPr>
          <p:nvPr/>
        </p:nvSpPr>
        <p:spPr bwMode="auto">
          <a:xfrm>
            <a:off x="4159250"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C14CFA90-1245-A343-BB6E-F91645C55070}" type="slidenum">
              <a:rPr lang="en-GB" altLang="en-US">
                <a:solidFill>
                  <a:srgbClr val="000000"/>
                </a:solidFill>
                <a:ea typeface="ＭＳ Ｐゴシック" charset="-128"/>
              </a:rPr>
              <a:pPr eaLnBrk="1" hangingPunct="1">
                <a:buSzPct val="45000"/>
                <a:buFont typeface="StarSymbol" charset="0"/>
                <a:buNone/>
              </a:pPr>
              <a:t>8</a:t>
            </a:fld>
            <a:endParaRPr lang="en-GB" altLang="en-US">
              <a:solidFill>
                <a:srgbClr val="000000"/>
              </a:solidFill>
              <a:ea typeface="ＭＳ Ｐゴシック" charset="-128"/>
            </a:endParaRPr>
          </a:p>
        </p:txBody>
      </p:sp>
      <p:pic>
        <p:nvPicPr>
          <p:cNvPr id="20992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2406650"/>
            <a:ext cx="49149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6" descr="OUC Night SE Corner 12-18-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381000" y="609600"/>
            <a:ext cx="7772400" cy="1143000"/>
          </a:xfrm>
        </p:spPr>
        <p:txBody>
          <a:bodyPr/>
          <a:lstStyle/>
          <a:p>
            <a:pPr eaLnBrk="1" hangingPunct="1"/>
            <a:r>
              <a:rPr lang="en-US" altLang="en-US"/>
              <a:t>Planning Considerations </a:t>
            </a:r>
          </a:p>
        </p:txBody>
      </p:sp>
      <p:sp>
        <p:nvSpPr>
          <p:cNvPr id="335875" name="Rectangle 3"/>
          <p:cNvSpPr>
            <a:spLocks noGrp="1" noChangeArrowheads="1"/>
          </p:cNvSpPr>
          <p:nvPr>
            <p:ph type="body" idx="1"/>
          </p:nvPr>
        </p:nvSpPr>
        <p:spPr bwMode="auto">
          <a:xfrm>
            <a:off x="609600" y="1981200"/>
            <a:ext cx="7772400"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Delay decisions to last responsible moment </a:t>
            </a:r>
          </a:p>
          <a:p>
            <a:pPr eaLnBrk="1" hangingPunct="1"/>
            <a:r>
              <a:rPr lang="en-US" altLang="en-US"/>
              <a:t>Create pull  schedules </a:t>
            </a:r>
          </a:p>
          <a:p>
            <a:pPr eaLnBrk="1" hangingPunct="1"/>
            <a:r>
              <a:rPr lang="en-US" altLang="en-US"/>
              <a:t>Only do work that releases that needed by downstream crews (important also in design)</a:t>
            </a:r>
          </a:p>
          <a:p>
            <a:pPr eaLnBrk="1" hangingPunct="1"/>
            <a:r>
              <a:rPr lang="en-US" altLang="en-US"/>
              <a:t>Reliability of work flow </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4" descr="IMG_22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4" descr="Structure iso all equ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4238"/>
            <a:ext cx="9144000" cy="597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4" descr="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815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5" descr="DCP_46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5975"/>
            <a:ext cx="91440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4" descr="Hang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4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4" descr="DCP_47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4" descr="DCP_48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4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4" descr="DCP_43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0946" name="Oval 2"/>
          <p:cNvSpPr>
            <a:spLocks noChangeArrowheads="1"/>
          </p:cNvSpPr>
          <p:nvPr/>
        </p:nvSpPr>
        <p:spPr bwMode="auto">
          <a:xfrm>
            <a:off x="2209800" y="609600"/>
            <a:ext cx="5715000" cy="52578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0947" name="Text Box 3"/>
          <p:cNvSpPr txBox="1">
            <a:spLocks noChangeArrowheads="1"/>
          </p:cNvSpPr>
          <p:nvPr/>
        </p:nvSpPr>
        <p:spPr bwMode="auto">
          <a:xfrm>
            <a:off x="6096000" y="1905000"/>
            <a:ext cx="144938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Concrete</a:t>
            </a:r>
          </a:p>
        </p:txBody>
      </p:sp>
      <p:sp>
        <p:nvSpPr>
          <p:cNvPr id="210948" name="Text Box 4"/>
          <p:cNvSpPr txBox="1">
            <a:spLocks noChangeArrowheads="1"/>
          </p:cNvSpPr>
          <p:nvPr/>
        </p:nvSpPr>
        <p:spPr bwMode="auto">
          <a:xfrm>
            <a:off x="2438400" y="2895600"/>
            <a:ext cx="1414463"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Carpenter</a:t>
            </a:r>
          </a:p>
        </p:txBody>
      </p:sp>
      <p:sp>
        <p:nvSpPr>
          <p:cNvPr id="210949" name="Text Box 5"/>
          <p:cNvSpPr txBox="1">
            <a:spLocks noChangeArrowheads="1"/>
          </p:cNvSpPr>
          <p:nvPr/>
        </p:nvSpPr>
        <p:spPr bwMode="auto">
          <a:xfrm>
            <a:off x="5029200" y="838200"/>
            <a:ext cx="1066800" cy="485775"/>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latin typeface="Times" charset="0"/>
              </a:rPr>
              <a:t>Mason</a:t>
            </a:r>
          </a:p>
        </p:txBody>
      </p:sp>
      <p:sp>
        <p:nvSpPr>
          <p:cNvPr id="210950" name="Text Box 6"/>
          <p:cNvSpPr txBox="1">
            <a:spLocks noChangeArrowheads="1"/>
          </p:cNvSpPr>
          <p:nvPr/>
        </p:nvSpPr>
        <p:spPr bwMode="auto">
          <a:xfrm>
            <a:off x="3048000" y="1447800"/>
            <a:ext cx="1076325"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Facade</a:t>
            </a:r>
          </a:p>
        </p:txBody>
      </p:sp>
      <p:sp>
        <p:nvSpPr>
          <p:cNvPr id="210951" name="Text Box 7"/>
          <p:cNvSpPr txBox="1">
            <a:spLocks noChangeArrowheads="1"/>
          </p:cNvSpPr>
          <p:nvPr/>
        </p:nvSpPr>
        <p:spPr bwMode="auto">
          <a:xfrm>
            <a:off x="4724400" y="5029200"/>
            <a:ext cx="137953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Electrical</a:t>
            </a:r>
          </a:p>
        </p:txBody>
      </p:sp>
      <p:sp>
        <p:nvSpPr>
          <p:cNvPr id="210952" name="AutoShape 8"/>
          <p:cNvSpPr>
            <a:spLocks noChangeArrowheads="1"/>
          </p:cNvSpPr>
          <p:nvPr/>
        </p:nvSpPr>
        <p:spPr bwMode="auto">
          <a:xfrm>
            <a:off x="2667000" y="22098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0953" name="AutoShape 9"/>
          <p:cNvSpPr>
            <a:spLocks noChangeArrowheads="1"/>
          </p:cNvSpPr>
          <p:nvPr/>
        </p:nvSpPr>
        <p:spPr bwMode="auto">
          <a:xfrm>
            <a:off x="4114800" y="9144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0954" name="AutoShape 10"/>
          <p:cNvSpPr>
            <a:spLocks noChangeArrowheads="1"/>
          </p:cNvSpPr>
          <p:nvPr/>
        </p:nvSpPr>
        <p:spPr bwMode="auto">
          <a:xfrm>
            <a:off x="6324600" y="13716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0955" name="AutoShape 11"/>
          <p:cNvSpPr>
            <a:spLocks noChangeArrowheads="1"/>
          </p:cNvSpPr>
          <p:nvPr/>
        </p:nvSpPr>
        <p:spPr bwMode="auto">
          <a:xfrm>
            <a:off x="2590800" y="37338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0956" name="Line 12"/>
          <p:cNvSpPr>
            <a:spLocks noChangeShapeType="1"/>
          </p:cNvSpPr>
          <p:nvPr/>
        </p:nvSpPr>
        <p:spPr bwMode="auto">
          <a:xfrm flipH="1" flipV="1">
            <a:off x="6858000" y="16764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0957" name="Line 13"/>
          <p:cNvSpPr>
            <a:spLocks noChangeShapeType="1"/>
          </p:cNvSpPr>
          <p:nvPr/>
        </p:nvSpPr>
        <p:spPr bwMode="auto">
          <a:xfrm flipH="1" flipV="1">
            <a:off x="6096000" y="1295400"/>
            <a:ext cx="304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0958" name="Line 14"/>
          <p:cNvSpPr>
            <a:spLocks noChangeShapeType="1"/>
          </p:cNvSpPr>
          <p:nvPr/>
        </p:nvSpPr>
        <p:spPr bwMode="auto">
          <a:xfrm flipH="1">
            <a:off x="4648200" y="990600"/>
            <a:ext cx="381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0959" name="Line 15"/>
          <p:cNvSpPr>
            <a:spLocks noChangeShapeType="1"/>
          </p:cNvSpPr>
          <p:nvPr/>
        </p:nvSpPr>
        <p:spPr bwMode="auto">
          <a:xfrm flipH="1">
            <a:off x="3733800" y="11430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0960" name="Line 16"/>
          <p:cNvSpPr>
            <a:spLocks noChangeShapeType="1"/>
          </p:cNvSpPr>
          <p:nvPr/>
        </p:nvSpPr>
        <p:spPr bwMode="auto">
          <a:xfrm flipH="1">
            <a:off x="3124200" y="1905000"/>
            <a:ext cx="152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0961" name="Line 17"/>
          <p:cNvSpPr>
            <a:spLocks noChangeShapeType="1"/>
          </p:cNvSpPr>
          <p:nvPr/>
        </p:nvSpPr>
        <p:spPr bwMode="auto">
          <a:xfrm flipH="1">
            <a:off x="2895600" y="25908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0962" name="Line 18"/>
          <p:cNvSpPr>
            <a:spLocks noChangeShapeType="1"/>
          </p:cNvSpPr>
          <p:nvPr/>
        </p:nvSpPr>
        <p:spPr bwMode="auto">
          <a:xfrm>
            <a:off x="2819400" y="3429000"/>
            <a:ext cx="76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0963" name="Line 19"/>
          <p:cNvSpPr>
            <a:spLocks noChangeShapeType="1"/>
          </p:cNvSpPr>
          <p:nvPr/>
        </p:nvSpPr>
        <p:spPr bwMode="auto">
          <a:xfrm>
            <a:off x="2895600" y="41148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0964" name="Text Box 20"/>
          <p:cNvSpPr txBox="1">
            <a:spLocks noChangeArrowheads="1"/>
          </p:cNvSpPr>
          <p:nvPr/>
        </p:nvSpPr>
        <p:spPr bwMode="auto">
          <a:xfrm>
            <a:off x="6705600" y="3810000"/>
            <a:ext cx="83978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Paint</a:t>
            </a:r>
          </a:p>
        </p:txBody>
      </p:sp>
      <p:sp>
        <p:nvSpPr>
          <p:cNvPr id="210965" name="AutoShape 21"/>
          <p:cNvSpPr>
            <a:spLocks noChangeArrowheads="1"/>
          </p:cNvSpPr>
          <p:nvPr/>
        </p:nvSpPr>
        <p:spPr bwMode="auto">
          <a:xfrm>
            <a:off x="3733800" y="51054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0966" name="AutoShape 22"/>
          <p:cNvSpPr>
            <a:spLocks noChangeArrowheads="1"/>
          </p:cNvSpPr>
          <p:nvPr/>
        </p:nvSpPr>
        <p:spPr bwMode="auto">
          <a:xfrm>
            <a:off x="6248400" y="4648200"/>
            <a:ext cx="6096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E36D83"/>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endParaRPr lang="en-US" altLang="en-US">
              <a:latin typeface="Times" charset="0"/>
            </a:endParaRPr>
          </a:p>
        </p:txBody>
      </p:sp>
      <p:sp>
        <p:nvSpPr>
          <p:cNvPr id="210967" name="Line 23"/>
          <p:cNvSpPr>
            <a:spLocks noChangeShapeType="1"/>
          </p:cNvSpPr>
          <p:nvPr/>
        </p:nvSpPr>
        <p:spPr bwMode="auto">
          <a:xfrm>
            <a:off x="3505200" y="4800600"/>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0968" name="Line 24"/>
          <p:cNvSpPr>
            <a:spLocks noChangeShapeType="1"/>
          </p:cNvSpPr>
          <p:nvPr/>
        </p:nvSpPr>
        <p:spPr bwMode="auto">
          <a:xfrm flipV="1">
            <a:off x="4267200" y="5257800"/>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0969" name="Line 25"/>
          <p:cNvSpPr>
            <a:spLocks noChangeShapeType="1"/>
          </p:cNvSpPr>
          <p:nvPr/>
        </p:nvSpPr>
        <p:spPr bwMode="auto">
          <a:xfrm flipV="1">
            <a:off x="6096000" y="5029200"/>
            <a:ext cx="304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0970" name="Line 26"/>
          <p:cNvSpPr>
            <a:spLocks noChangeShapeType="1"/>
          </p:cNvSpPr>
          <p:nvPr/>
        </p:nvSpPr>
        <p:spPr bwMode="auto">
          <a:xfrm flipV="1">
            <a:off x="6781800" y="4267200"/>
            <a:ext cx="228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0971" name="Line 27"/>
          <p:cNvSpPr>
            <a:spLocks noChangeShapeType="1"/>
          </p:cNvSpPr>
          <p:nvPr/>
        </p:nvSpPr>
        <p:spPr bwMode="auto">
          <a:xfrm flipV="1">
            <a:off x="6248400" y="2895600"/>
            <a:ext cx="16764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10972" name="Group 28"/>
          <p:cNvGrpSpPr>
            <a:grpSpLocks/>
          </p:cNvGrpSpPr>
          <p:nvPr/>
        </p:nvGrpSpPr>
        <p:grpSpPr bwMode="auto">
          <a:xfrm>
            <a:off x="6324600" y="3200400"/>
            <a:ext cx="457200" cy="457200"/>
            <a:chOff x="5088" y="3696"/>
            <a:chExt cx="288" cy="288"/>
          </a:xfrm>
        </p:grpSpPr>
        <p:sp>
          <p:nvSpPr>
            <p:cNvPr id="210995" name="Oval 29"/>
            <p:cNvSpPr>
              <a:spLocks noChangeArrowheads="1"/>
            </p:cNvSpPr>
            <p:nvPr/>
          </p:nvSpPr>
          <p:spPr bwMode="auto">
            <a:xfrm>
              <a:off x="5088" y="3696"/>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0996" name="Oval 30"/>
            <p:cNvSpPr>
              <a:spLocks noChangeArrowheads="1"/>
            </p:cNvSpPr>
            <p:nvPr/>
          </p:nvSpPr>
          <p:spPr bwMode="auto">
            <a:xfrm>
              <a:off x="5088" y="3744"/>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0997" name="Oval 31"/>
            <p:cNvSpPr>
              <a:spLocks noChangeArrowheads="1"/>
            </p:cNvSpPr>
            <p:nvPr/>
          </p:nvSpPr>
          <p:spPr bwMode="auto">
            <a:xfrm>
              <a:off x="5088" y="3792"/>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0998" name="Oval 32"/>
            <p:cNvSpPr>
              <a:spLocks noChangeArrowheads="1"/>
            </p:cNvSpPr>
            <p:nvPr/>
          </p:nvSpPr>
          <p:spPr bwMode="auto">
            <a:xfrm>
              <a:off x="5088" y="3840"/>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0999" name="Oval 33"/>
            <p:cNvSpPr>
              <a:spLocks noChangeArrowheads="1"/>
            </p:cNvSpPr>
            <p:nvPr/>
          </p:nvSpPr>
          <p:spPr bwMode="auto">
            <a:xfrm>
              <a:off x="5088" y="3888"/>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grpSp>
        <p:nvGrpSpPr>
          <p:cNvPr id="210973" name="Group 34"/>
          <p:cNvGrpSpPr>
            <a:grpSpLocks/>
          </p:cNvGrpSpPr>
          <p:nvPr/>
        </p:nvGrpSpPr>
        <p:grpSpPr bwMode="auto">
          <a:xfrm>
            <a:off x="6096000" y="2362200"/>
            <a:ext cx="457200" cy="457200"/>
            <a:chOff x="5088" y="3696"/>
            <a:chExt cx="288" cy="288"/>
          </a:xfrm>
        </p:grpSpPr>
        <p:sp>
          <p:nvSpPr>
            <p:cNvPr id="210990" name="Oval 35"/>
            <p:cNvSpPr>
              <a:spLocks noChangeArrowheads="1"/>
            </p:cNvSpPr>
            <p:nvPr/>
          </p:nvSpPr>
          <p:spPr bwMode="auto">
            <a:xfrm>
              <a:off x="5088" y="3696"/>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0991" name="Oval 36"/>
            <p:cNvSpPr>
              <a:spLocks noChangeArrowheads="1"/>
            </p:cNvSpPr>
            <p:nvPr/>
          </p:nvSpPr>
          <p:spPr bwMode="auto">
            <a:xfrm>
              <a:off x="5088" y="3744"/>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0992" name="Oval 37"/>
            <p:cNvSpPr>
              <a:spLocks noChangeArrowheads="1"/>
            </p:cNvSpPr>
            <p:nvPr/>
          </p:nvSpPr>
          <p:spPr bwMode="auto">
            <a:xfrm>
              <a:off x="5088" y="3792"/>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0993" name="Oval 38"/>
            <p:cNvSpPr>
              <a:spLocks noChangeArrowheads="1"/>
            </p:cNvSpPr>
            <p:nvPr/>
          </p:nvSpPr>
          <p:spPr bwMode="auto">
            <a:xfrm>
              <a:off x="5088" y="3840"/>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0994" name="Oval 39"/>
            <p:cNvSpPr>
              <a:spLocks noChangeArrowheads="1"/>
            </p:cNvSpPr>
            <p:nvPr/>
          </p:nvSpPr>
          <p:spPr bwMode="auto">
            <a:xfrm>
              <a:off x="5088" y="3888"/>
              <a:ext cx="288" cy="96"/>
            </a:xfrm>
            <a:prstGeom prst="ellipse">
              <a:avLst/>
            </a:prstGeom>
            <a:solidFill>
              <a:schemeClr val="accent2"/>
            </a:solidFill>
            <a:ln w="9525">
              <a:solidFill>
                <a:schemeClr val="tx1"/>
              </a:solidFill>
              <a:round/>
              <a:headEnd/>
              <a:tailEnd/>
            </a:ln>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grpSp>
      <p:sp>
        <p:nvSpPr>
          <p:cNvPr id="210974" name="Text Box 40"/>
          <p:cNvSpPr txBox="1">
            <a:spLocks noChangeArrowheads="1"/>
          </p:cNvSpPr>
          <p:nvPr/>
        </p:nvSpPr>
        <p:spPr bwMode="auto">
          <a:xfrm>
            <a:off x="6096000" y="2438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solidFill>
                  <a:schemeClr val="bg1"/>
                </a:solidFill>
                <a:latin typeface="Times" charset="0"/>
              </a:rPr>
              <a:t>35</a:t>
            </a:r>
          </a:p>
        </p:txBody>
      </p:sp>
      <p:grpSp>
        <p:nvGrpSpPr>
          <p:cNvPr id="210975" name="Group 41"/>
          <p:cNvGrpSpPr>
            <a:grpSpLocks/>
          </p:cNvGrpSpPr>
          <p:nvPr/>
        </p:nvGrpSpPr>
        <p:grpSpPr bwMode="auto">
          <a:xfrm>
            <a:off x="1905000" y="3124200"/>
            <a:ext cx="3048000" cy="2971800"/>
            <a:chOff x="960" y="2064"/>
            <a:chExt cx="1920" cy="1872"/>
          </a:xfrm>
        </p:grpSpPr>
        <p:sp>
          <p:nvSpPr>
            <p:cNvPr id="210988" name="Arc 42"/>
            <p:cNvSpPr>
              <a:spLocks/>
            </p:cNvSpPr>
            <p:nvPr/>
          </p:nvSpPr>
          <p:spPr bwMode="auto">
            <a:xfrm flipH="1" flipV="1">
              <a:off x="960" y="2256"/>
              <a:ext cx="1920" cy="16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0989" name="Line 43"/>
            <p:cNvSpPr>
              <a:spLocks noChangeShapeType="1"/>
            </p:cNvSpPr>
            <p:nvPr/>
          </p:nvSpPr>
          <p:spPr bwMode="auto">
            <a:xfrm flipV="1">
              <a:off x="960" y="2064"/>
              <a:ext cx="0" cy="2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10976" name="Text Box 44"/>
          <p:cNvSpPr txBox="1">
            <a:spLocks noChangeArrowheads="1"/>
          </p:cNvSpPr>
          <p:nvPr/>
        </p:nvSpPr>
        <p:spPr bwMode="auto">
          <a:xfrm>
            <a:off x="1828800" y="5486400"/>
            <a:ext cx="758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Dice</a:t>
            </a:r>
          </a:p>
        </p:txBody>
      </p:sp>
      <p:sp>
        <p:nvSpPr>
          <p:cNvPr id="210977" name="Text Box 45"/>
          <p:cNvSpPr txBox="1">
            <a:spLocks noChangeArrowheads="1"/>
          </p:cNvSpPr>
          <p:nvPr/>
        </p:nvSpPr>
        <p:spPr bwMode="auto">
          <a:xfrm>
            <a:off x="2819400" y="4343400"/>
            <a:ext cx="1246188" cy="485775"/>
          </a:xfrm>
          <a:prstGeom prst="rect">
            <a:avLst/>
          </a:prstGeom>
          <a:solidFill>
            <a:schemeClr val="bg1"/>
          </a:solidFill>
          <a:ln w="28575">
            <a:solidFill>
              <a:schemeClr val="tx1"/>
            </a:solidFill>
            <a:miter lim="800000"/>
            <a:headEnd/>
            <a:tailEnd/>
          </a:ln>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Plumber</a:t>
            </a:r>
          </a:p>
        </p:txBody>
      </p:sp>
      <p:grpSp>
        <p:nvGrpSpPr>
          <p:cNvPr id="210978" name="Group 46"/>
          <p:cNvGrpSpPr>
            <a:grpSpLocks/>
          </p:cNvGrpSpPr>
          <p:nvPr/>
        </p:nvGrpSpPr>
        <p:grpSpPr bwMode="auto">
          <a:xfrm rot="3883727" flipV="1">
            <a:off x="4598194" y="1345406"/>
            <a:ext cx="1063625" cy="1573213"/>
            <a:chOff x="960" y="2064"/>
            <a:chExt cx="1920" cy="1872"/>
          </a:xfrm>
        </p:grpSpPr>
        <p:sp>
          <p:nvSpPr>
            <p:cNvPr id="210986" name="Arc 47"/>
            <p:cNvSpPr>
              <a:spLocks/>
            </p:cNvSpPr>
            <p:nvPr/>
          </p:nvSpPr>
          <p:spPr bwMode="auto">
            <a:xfrm flipH="1" flipV="1">
              <a:off x="960" y="2256"/>
              <a:ext cx="1920" cy="16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0987" name="Line 48"/>
            <p:cNvSpPr>
              <a:spLocks noChangeShapeType="1"/>
            </p:cNvSpPr>
            <p:nvPr/>
          </p:nvSpPr>
          <p:spPr bwMode="auto">
            <a:xfrm flipV="1">
              <a:off x="960" y="2064"/>
              <a:ext cx="0" cy="2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10979" name="Text Box 49"/>
          <p:cNvSpPr txBox="1">
            <a:spLocks noChangeArrowheads="1"/>
          </p:cNvSpPr>
          <p:nvPr/>
        </p:nvSpPr>
        <p:spPr bwMode="auto">
          <a:xfrm>
            <a:off x="4724400" y="19812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latin typeface="Times" charset="0"/>
              </a:rPr>
              <a:t>Chips</a:t>
            </a:r>
          </a:p>
        </p:txBody>
      </p:sp>
      <p:sp>
        <p:nvSpPr>
          <p:cNvPr id="210980" name="TextBox 52"/>
          <p:cNvSpPr txBox="1">
            <a:spLocks noChangeArrowheads="1"/>
          </p:cNvSpPr>
          <p:nvPr/>
        </p:nvSpPr>
        <p:spPr bwMode="auto">
          <a:xfrm>
            <a:off x="5410200" y="2286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1</a:t>
            </a:r>
          </a:p>
        </p:txBody>
      </p:sp>
      <p:sp>
        <p:nvSpPr>
          <p:cNvPr id="210981" name="TextBox 53"/>
          <p:cNvSpPr txBox="1">
            <a:spLocks noChangeArrowheads="1"/>
          </p:cNvSpPr>
          <p:nvPr/>
        </p:nvSpPr>
        <p:spPr bwMode="auto">
          <a:xfrm>
            <a:off x="7391400" y="13716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t>2</a:t>
            </a:r>
          </a:p>
        </p:txBody>
      </p:sp>
      <p:grpSp>
        <p:nvGrpSpPr>
          <p:cNvPr id="210982" name="Group 41"/>
          <p:cNvGrpSpPr>
            <a:grpSpLocks/>
          </p:cNvGrpSpPr>
          <p:nvPr/>
        </p:nvGrpSpPr>
        <p:grpSpPr bwMode="auto">
          <a:xfrm rot="10800000">
            <a:off x="5029200" y="304800"/>
            <a:ext cx="3048000" cy="2971800"/>
            <a:chOff x="960" y="2064"/>
            <a:chExt cx="1920" cy="1872"/>
          </a:xfrm>
        </p:grpSpPr>
        <p:sp>
          <p:nvSpPr>
            <p:cNvPr id="210984" name="Arc 42"/>
            <p:cNvSpPr>
              <a:spLocks/>
            </p:cNvSpPr>
            <p:nvPr/>
          </p:nvSpPr>
          <p:spPr bwMode="auto">
            <a:xfrm flipH="1" flipV="1">
              <a:off x="960" y="2256"/>
              <a:ext cx="1920" cy="16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p>
          </p:txBody>
        </p:sp>
        <p:sp>
          <p:nvSpPr>
            <p:cNvPr id="210985" name="Line 43"/>
            <p:cNvSpPr>
              <a:spLocks noChangeShapeType="1"/>
            </p:cNvSpPr>
            <p:nvPr/>
          </p:nvSpPr>
          <p:spPr bwMode="auto">
            <a:xfrm flipV="1">
              <a:off x="960" y="2064"/>
              <a:ext cx="0" cy="2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10983" name="Rectangle 54"/>
          <p:cNvSpPr>
            <a:spLocks noChangeArrowheads="1"/>
          </p:cNvSpPr>
          <p:nvPr/>
        </p:nvSpPr>
        <p:spPr bwMode="auto">
          <a:xfrm>
            <a:off x="4159250" y="6396038"/>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A616385A-5E7C-CC40-8744-4E6C7E980F66}" type="slidenum">
              <a:rPr lang="en-GB" altLang="en-US">
                <a:solidFill>
                  <a:srgbClr val="000000"/>
                </a:solidFill>
                <a:ea typeface="ＭＳ Ｐゴシック" charset="-128"/>
              </a:rPr>
              <a:pPr eaLnBrk="1" hangingPunct="1">
                <a:buSzPct val="45000"/>
                <a:buFont typeface="StarSymbol" charset="0"/>
                <a:buNone/>
              </a:pPr>
              <a:t>9</a:t>
            </a:fld>
            <a:endParaRPr lang="en-GB" altLang="en-US">
              <a:solidFill>
                <a:srgbClr val="000000"/>
              </a:solidFill>
              <a:ea typeface="ＭＳ Ｐゴシック" charset="-128"/>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4" descr="DCP_43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4" descr="DCP_45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5788"/>
            <a:ext cx="9144000" cy="604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4" descr="DCP_45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6" descr="OUC Night SE Corner 12-18-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1" name="Rectangle 2"/>
          <p:cNvSpPr>
            <a:spLocks noChangeArrowheads="1"/>
          </p:cNvSpPr>
          <p:nvPr/>
        </p:nvSpPr>
        <p:spPr bwMode="auto">
          <a:xfrm>
            <a:off x="5867400" y="685800"/>
            <a:ext cx="11287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lnSpc>
                <a:spcPct val="90000"/>
              </a:lnSpc>
            </a:pPr>
            <a:r>
              <a:rPr lang="en-US" altLang="en-US">
                <a:solidFill>
                  <a:srgbClr val="FFFFFF"/>
                </a:solidFill>
              </a:rPr>
              <a:t>7/28/04 </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fld id="{D7AC1AC4-1150-2149-AF33-0348A463C16C}" type="slidenum">
              <a:rPr lang="en-US" altLang="en-US" sz="1200">
                <a:latin typeface="Verdana" charset="0"/>
              </a:rPr>
              <a:pPr eaLnBrk="1" hangingPunct="1"/>
              <a:t>94</a:t>
            </a:fld>
            <a:endParaRPr lang="en-US" altLang="en-US" sz="1200">
              <a:latin typeface="Verdana" charset="0"/>
            </a:endParaRPr>
          </a:p>
        </p:txBody>
      </p:sp>
      <p:sp>
        <p:nvSpPr>
          <p:cNvPr id="362499" name="Rectangle 2"/>
          <p:cNvSpPr>
            <a:spLocks noGrp="1" noChangeArrowheads="1"/>
          </p:cNvSpPr>
          <p:nvPr>
            <p:ph type="title"/>
          </p:nvPr>
        </p:nvSpPr>
        <p:spPr/>
        <p:txBody>
          <a:bodyPr/>
          <a:lstStyle/>
          <a:p>
            <a:pPr eaLnBrk="1" hangingPunct="1"/>
            <a:r>
              <a:rPr lang="en-US" altLang="en-US">
                <a:ea typeface="ＭＳ Ｐゴシック" charset="-128"/>
              </a:rPr>
              <a:t>Schedule Considerations </a:t>
            </a:r>
          </a:p>
        </p:txBody>
      </p:sp>
      <p:sp>
        <p:nvSpPr>
          <p:cNvPr id="362500" name="Rectangle 3"/>
          <p:cNvSpPr>
            <a:spLocks noGrp="1" noChangeArrowheads="1"/>
          </p:cNvSpPr>
          <p:nvPr>
            <p:ph type="body" idx="1"/>
          </p:nvPr>
        </p:nvSpPr>
        <p:spPr/>
        <p:txBody>
          <a:bodyPr/>
          <a:lstStyle/>
          <a:p>
            <a:pPr eaLnBrk="1" hangingPunct="1"/>
            <a:r>
              <a:rPr lang="en-US" altLang="en-US">
                <a:ea typeface="ＭＳ Ｐゴシック" charset="-128"/>
              </a:rPr>
              <a:t>Delay decisions to last responsible moment </a:t>
            </a:r>
          </a:p>
          <a:p>
            <a:pPr eaLnBrk="1" hangingPunct="1"/>
            <a:r>
              <a:rPr lang="en-US" altLang="en-US">
                <a:ea typeface="ＭＳ Ｐゴシック" charset="-128"/>
              </a:rPr>
              <a:t>Create pull  schedules </a:t>
            </a:r>
          </a:p>
          <a:p>
            <a:pPr eaLnBrk="1" hangingPunct="1"/>
            <a:r>
              <a:rPr lang="en-US" altLang="en-US">
                <a:ea typeface="ＭＳ Ｐゴシック" charset="-128"/>
              </a:rPr>
              <a:t>Only work to release downstream crews (important also in design)</a:t>
            </a:r>
          </a:p>
          <a:p>
            <a:pPr eaLnBrk="1" hangingPunct="1"/>
            <a:r>
              <a:rPr lang="en-US" altLang="en-US">
                <a:ea typeface="ＭＳ Ｐゴシック" charset="-128"/>
              </a:rPr>
              <a:t>Reliability of work flow </a:t>
            </a:r>
          </a:p>
        </p:txBody>
      </p:sp>
    </p:spTree>
  </p:cSld>
  <p:clrMapOvr>
    <a:masterClrMapping/>
  </p:clrMapOvr>
  <p:transition spd="med">
    <p:rand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fld id="{098B5AE6-B225-7843-87DE-9B428074E966}" type="slidenum">
              <a:rPr lang="en-US" altLang="en-US" sz="1200">
                <a:latin typeface="Verdana" charset="0"/>
              </a:rPr>
              <a:pPr eaLnBrk="1" hangingPunct="1"/>
              <a:t>95</a:t>
            </a:fld>
            <a:endParaRPr lang="en-US" altLang="en-US" sz="1200">
              <a:latin typeface="Verdana" charset="0"/>
            </a:endParaRPr>
          </a:p>
        </p:txBody>
      </p:sp>
      <p:sp>
        <p:nvSpPr>
          <p:cNvPr id="364547" name="Rectangle 2"/>
          <p:cNvSpPr>
            <a:spLocks noGrp="1" noChangeArrowheads="1"/>
          </p:cNvSpPr>
          <p:nvPr>
            <p:ph type="title"/>
          </p:nvPr>
        </p:nvSpPr>
        <p:spPr/>
        <p:txBody>
          <a:bodyPr/>
          <a:lstStyle/>
          <a:p>
            <a:pPr eaLnBrk="1" hangingPunct="1"/>
            <a:r>
              <a:rPr lang="en-US" altLang="en-US">
                <a:ea typeface="ＭＳ Ｐゴシック" charset="-128"/>
              </a:rPr>
              <a:t>SCHEDULE PERFORMANCE</a:t>
            </a:r>
          </a:p>
        </p:txBody>
      </p:sp>
      <p:sp>
        <p:nvSpPr>
          <p:cNvPr id="364548" name="Rectangle 3"/>
          <p:cNvSpPr>
            <a:spLocks noGrp="1" noChangeArrowheads="1"/>
          </p:cNvSpPr>
          <p:nvPr>
            <p:ph type="body" sz="half" idx="1"/>
          </p:nvPr>
        </p:nvSpPr>
        <p:spPr>
          <a:xfrm>
            <a:off x="566738" y="1752600"/>
            <a:ext cx="3927475" cy="4267200"/>
          </a:xfrm>
        </p:spPr>
        <p:txBody>
          <a:bodyPr/>
          <a:lstStyle/>
          <a:p>
            <a:pPr eaLnBrk="1" hangingPunct="1">
              <a:lnSpc>
                <a:spcPct val="90000"/>
              </a:lnSpc>
            </a:pPr>
            <a:r>
              <a:rPr lang="en-US" altLang="en-US" sz="2600">
                <a:ea typeface="ＭＳ Ｐゴシック" charset="-128"/>
              </a:rPr>
              <a:t>Contract Date</a:t>
            </a:r>
          </a:p>
          <a:p>
            <a:pPr eaLnBrk="1" hangingPunct="1">
              <a:lnSpc>
                <a:spcPct val="90000"/>
              </a:lnSpc>
            </a:pPr>
            <a:r>
              <a:rPr lang="en-US" altLang="en-US" sz="2600">
                <a:ea typeface="ＭＳ Ｐゴシック" charset="-128"/>
              </a:rPr>
              <a:t>DD Complete</a:t>
            </a:r>
          </a:p>
          <a:p>
            <a:pPr eaLnBrk="1" hangingPunct="1">
              <a:lnSpc>
                <a:spcPct val="90000"/>
              </a:lnSpc>
            </a:pPr>
            <a:r>
              <a:rPr lang="en-US" altLang="en-US" sz="2600">
                <a:ea typeface="ＭＳ Ｐゴシック" charset="-128"/>
              </a:rPr>
              <a:t>Demolition Complete </a:t>
            </a:r>
          </a:p>
          <a:p>
            <a:pPr eaLnBrk="1" hangingPunct="1">
              <a:lnSpc>
                <a:spcPct val="90000"/>
              </a:lnSpc>
            </a:pPr>
            <a:r>
              <a:rPr lang="en-US" altLang="en-US" sz="2600">
                <a:ea typeface="ＭＳ Ｐゴシック" charset="-128"/>
              </a:rPr>
              <a:t>Time lost to DDB</a:t>
            </a:r>
          </a:p>
          <a:p>
            <a:pPr eaLnBrk="1" hangingPunct="1">
              <a:lnSpc>
                <a:spcPct val="90000"/>
              </a:lnSpc>
            </a:pPr>
            <a:r>
              <a:rPr lang="en-US" altLang="en-US" sz="2600">
                <a:ea typeface="ＭＳ Ｐゴシック" charset="-128"/>
              </a:rPr>
              <a:t>Permit Issued</a:t>
            </a:r>
          </a:p>
          <a:p>
            <a:pPr eaLnBrk="1" hangingPunct="1">
              <a:lnSpc>
                <a:spcPct val="90000"/>
              </a:lnSpc>
            </a:pPr>
            <a:r>
              <a:rPr lang="en-US" altLang="en-US" sz="2600">
                <a:ea typeface="ＭＳ Ｐゴシック" charset="-128"/>
              </a:rPr>
              <a:t>Work Begins on Site</a:t>
            </a:r>
          </a:p>
          <a:p>
            <a:pPr eaLnBrk="1" hangingPunct="1">
              <a:lnSpc>
                <a:spcPct val="90000"/>
              </a:lnSpc>
            </a:pPr>
            <a:r>
              <a:rPr lang="en-US" altLang="en-US" sz="2600">
                <a:ea typeface="ＭＳ Ｐゴシック" charset="-128"/>
              </a:rPr>
              <a:t>Plant Ready to Go</a:t>
            </a:r>
          </a:p>
          <a:p>
            <a:pPr eaLnBrk="1" hangingPunct="1">
              <a:lnSpc>
                <a:spcPct val="90000"/>
              </a:lnSpc>
            </a:pPr>
            <a:endParaRPr lang="en-US" altLang="en-US" sz="2600">
              <a:ea typeface="ＭＳ Ｐゴシック" charset="-128"/>
            </a:endParaRPr>
          </a:p>
        </p:txBody>
      </p:sp>
      <p:sp>
        <p:nvSpPr>
          <p:cNvPr id="364549" name="Rectangle 4"/>
          <p:cNvSpPr>
            <a:spLocks noGrp="1" noChangeArrowheads="1"/>
          </p:cNvSpPr>
          <p:nvPr>
            <p:ph type="body" sz="half" idx="2"/>
          </p:nvPr>
        </p:nvSpPr>
        <p:spPr>
          <a:xfrm>
            <a:off x="4640263" y="1752600"/>
            <a:ext cx="3927475" cy="4267200"/>
          </a:xfrm>
        </p:spPr>
        <p:txBody>
          <a:bodyPr/>
          <a:lstStyle/>
          <a:p>
            <a:pPr eaLnBrk="1" hangingPunct="1">
              <a:lnSpc>
                <a:spcPct val="90000"/>
              </a:lnSpc>
            </a:pPr>
            <a:r>
              <a:rPr lang="en-US" altLang="en-US" sz="2600">
                <a:ea typeface="ＭＳ Ｐゴシック" charset="-128"/>
              </a:rPr>
              <a:t>12/30/03 </a:t>
            </a:r>
          </a:p>
          <a:p>
            <a:pPr eaLnBrk="1" hangingPunct="1">
              <a:lnSpc>
                <a:spcPct val="90000"/>
              </a:lnSpc>
            </a:pPr>
            <a:r>
              <a:rPr lang="en-US" altLang="en-US" sz="2600">
                <a:ea typeface="ＭＳ Ｐゴシック" charset="-128"/>
              </a:rPr>
              <a:t>1/26/04 </a:t>
            </a:r>
          </a:p>
          <a:p>
            <a:pPr eaLnBrk="1" hangingPunct="1">
              <a:lnSpc>
                <a:spcPct val="90000"/>
              </a:lnSpc>
            </a:pPr>
            <a:r>
              <a:rPr lang="en-US" altLang="en-US" sz="2600">
                <a:ea typeface="ＭＳ Ｐゴシック" charset="-128"/>
              </a:rPr>
              <a:t>1/7/04 </a:t>
            </a:r>
          </a:p>
          <a:p>
            <a:pPr eaLnBrk="1" hangingPunct="1">
              <a:lnSpc>
                <a:spcPct val="90000"/>
              </a:lnSpc>
            </a:pPr>
            <a:endParaRPr lang="en-US" altLang="en-US" sz="2600">
              <a:ea typeface="ＭＳ Ｐゴシック" charset="-128"/>
            </a:endParaRPr>
          </a:p>
          <a:p>
            <a:pPr eaLnBrk="1" hangingPunct="1">
              <a:lnSpc>
                <a:spcPct val="90000"/>
              </a:lnSpc>
            </a:pPr>
            <a:r>
              <a:rPr lang="en-US" altLang="en-US" sz="2600">
                <a:ea typeface="ＭＳ Ｐゴシック" charset="-128"/>
              </a:rPr>
              <a:t>6 weeks </a:t>
            </a:r>
          </a:p>
          <a:p>
            <a:pPr eaLnBrk="1" hangingPunct="1">
              <a:lnSpc>
                <a:spcPct val="90000"/>
              </a:lnSpc>
            </a:pPr>
            <a:r>
              <a:rPr lang="en-US" altLang="en-US" sz="2600">
                <a:ea typeface="ＭＳ Ｐゴシック" charset="-128"/>
              </a:rPr>
              <a:t>4/14/04 </a:t>
            </a:r>
          </a:p>
          <a:p>
            <a:pPr eaLnBrk="1" hangingPunct="1">
              <a:lnSpc>
                <a:spcPct val="90000"/>
              </a:lnSpc>
            </a:pPr>
            <a:r>
              <a:rPr lang="en-US" altLang="en-US" sz="2600">
                <a:ea typeface="ＭＳ Ｐゴシック" charset="-128"/>
              </a:rPr>
              <a:t>5/4/04 </a:t>
            </a:r>
          </a:p>
          <a:p>
            <a:pPr eaLnBrk="1" hangingPunct="1">
              <a:lnSpc>
                <a:spcPct val="90000"/>
              </a:lnSpc>
            </a:pPr>
            <a:endParaRPr lang="en-US" altLang="en-US" sz="2600">
              <a:ea typeface="ＭＳ Ｐゴシック" charset="-128"/>
            </a:endParaRPr>
          </a:p>
          <a:p>
            <a:pPr eaLnBrk="1" hangingPunct="1">
              <a:lnSpc>
                <a:spcPct val="90000"/>
              </a:lnSpc>
            </a:pPr>
            <a:r>
              <a:rPr lang="en-US" altLang="en-US" sz="2600">
                <a:ea typeface="ＭＳ Ｐゴシック" charset="-128"/>
              </a:rPr>
              <a:t>7/28/04 </a:t>
            </a:r>
          </a:p>
        </p:txBody>
      </p:sp>
    </p:spTree>
  </p:cSld>
  <p:clrMapOvr>
    <a:masterClrMapping/>
  </p:clrMapOvr>
  <p:transition spd="med">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itle 1"/>
          <p:cNvSpPr>
            <a:spLocks noGrp="1"/>
          </p:cNvSpPr>
          <p:nvPr>
            <p:ph type="title"/>
          </p:nvPr>
        </p:nvSpPr>
        <p:spPr>
          <a:xfrm>
            <a:off x="533400" y="228600"/>
            <a:ext cx="7848600" cy="914400"/>
          </a:xfrm>
        </p:spPr>
        <p:txBody>
          <a:bodyPr/>
          <a:lstStyle/>
          <a:p>
            <a:pPr algn="l"/>
            <a:r>
              <a:rPr lang="en-US" altLang="en-US" sz="3600" b="1">
                <a:solidFill>
                  <a:srgbClr val="FF9900"/>
                </a:solidFill>
              </a:rPr>
              <a:t>Putting the pieces together</a:t>
            </a:r>
          </a:p>
        </p:txBody>
      </p:sp>
      <p:grpSp>
        <p:nvGrpSpPr>
          <p:cNvPr id="366595" name="Group 16"/>
          <p:cNvGrpSpPr>
            <a:grpSpLocks/>
          </p:cNvGrpSpPr>
          <p:nvPr/>
        </p:nvGrpSpPr>
        <p:grpSpPr bwMode="auto">
          <a:xfrm>
            <a:off x="2438400" y="1676400"/>
            <a:ext cx="4038600" cy="2744788"/>
            <a:chOff x="2438400" y="1676400"/>
            <a:chExt cx="4038600" cy="2744788"/>
          </a:xfrm>
        </p:grpSpPr>
        <p:sp>
          <p:nvSpPr>
            <p:cNvPr id="366600" name="TextBox 12"/>
            <p:cNvSpPr txBox="1">
              <a:spLocks noChangeArrowheads="1"/>
            </p:cNvSpPr>
            <p:nvPr/>
          </p:nvSpPr>
          <p:spPr bwMode="auto">
            <a:xfrm>
              <a:off x="3575017" y="2819400"/>
              <a:ext cx="1781658" cy="1077218"/>
            </a:xfrm>
            <a:prstGeom prst="rect">
              <a:avLst/>
            </a:pr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sz="3200" b="1">
                  <a:solidFill>
                    <a:srgbClr val="008000"/>
                  </a:solidFill>
                </a:rPr>
                <a:t>Project</a:t>
              </a:r>
            </a:p>
            <a:p>
              <a:pPr algn="ctr" eaLnBrk="1" hangingPunct="1"/>
              <a:r>
                <a:rPr lang="en-US" altLang="en-US" sz="3200" b="1">
                  <a:solidFill>
                    <a:srgbClr val="008000"/>
                  </a:solidFill>
                </a:rPr>
                <a:t>Delivery</a:t>
              </a:r>
            </a:p>
          </p:txBody>
        </p:sp>
        <p:cxnSp>
          <p:nvCxnSpPr>
            <p:cNvPr id="366601" name="Straight Connector 4"/>
            <p:cNvCxnSpPr>
              <a:cxnSpLocks noChangeShapeType="1"/>
            </p:cNvCxnSpPr>
            <p:nvPr/>
          </p:nvCxnSpPr>
          <p:spPr bwMode="auto">
            <a:xfrm>
              <a:off x="2438400" y="4419600"/>
              <a:ext cx="4038600" cy="1588"/>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cxnSp>
        <p:cxnSp>
          <p:nvCxnSpPr>
            <p:cNvPr id="366602" name="Straight Connector 5"/>
            <p:cNvCxnSpPr>
              <a:cxnSpLocks noChangeShapeType="1"/>
            </p:cNvCxnSpPr>
            <p:nvPr/>
          </p:nvCxnSpPr>
          <p:spPr bwMode="auto">
            <a:xfrm rot="16200000" flipH="1">
              <a:off x="4076700" y="2019300"/>
              <a:ext cx="2743200" cy="20574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cxnSp>
        <p:cxnSp>
          <p:nvCxnSpPr>
            <p:cNvPr id="366603" name="Straight Connector 6"/>
            <p:cNvCxnSpPr>
              <a:cxnSpLocks noChangeShapeType="1"/>
            </p:cNvCxnSpPr>
            <p:nvPr/>
          </p:nvCxnSpPr>
          <p:spPr bwMode="auto">
            <a:xfrm rot="5400000" flipH="1" flipV="1">
              <a:off x="2057400" y="2057400"/>
              <a:ext cx="2743200" cy="19812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cxnSp>
      </p:grpSp>
      <p:sp>
        <p:nvSpPr>
          <p:cNvPr id="14" name="TextBox 13"/>
          <p:cNvSpPr txBox="1">
            <a:spLocks noChangeArrowheads="1"/>
          </p:cNvSpPr>
          <p:nvPr/>
        </p:nvSpPr>
        <p:spPr bwMode="auto">
          <a:xfrm rot="-3279324">
            <a:off x="2076450" y="2593976"/>
            <a:ext cx="2065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b="1">
                <a:solidFill>
                  <a:srgbClr val="FFFFFF"/>
                </a:solidFill>
              </a:rPr>
              <a:t>Organization</a:t>
            </a:r>
          </a:p>
        </p:txBody>
      </p:sp>
      <p:sp>
        <p:nvSpPr>
          <p:cNvPr id="15" name="TextBox 14"/>
          <p:cNvSpPr txBox="1">
            <a:spLocks noChangeArrowheads="1"/>
          </p:cNvSpPr>
          <p:nvPr/>
        </p:nvSpPr>
        <p:spPr bwMode="auto">
          <a:xfrm rot="3159185">
            <a:off x="4349750" y="2600325"/>
            <a:ext cx="2932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b="1">
                <a:solidFill>
                  <a:srgbClr val="FFFFFF"/>
                </a:solidFill>
              </a:rPr>
              <a:t>Commercial Terms</a:t>
            </a:r>
          </a:p>
        </p:txBody>
      </p:sp>
      <p:sp>
        <p:nvSpPr>
          <p:cNvPr id="16" name="TextBox 15"/>
          <p:cNvSpPr txBox="1">
            <a:spLocks noChangeArrowheads="1"/>
          </p:cNvSpPr>
          <p:nvPr/>
        </p:nvSpPr>
        <p:spPr bwMode="auto">
          <a:xfrm>
            <a:off x="3048000" y="4648200"/>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b="1">
                <a:solidFill>
                  <a:srgbClr val="FFFFFF"/>
                </a:solidFill>
              </a:rPr>
              <a:t>Operating System</a:t>
            </a:r>
          </a:p>
        </p:txBody>
      </p:sp>
      <p:sp>
        <p:nvSpPr>
          <p:cNvPr id="366599" name="Rectangle 10"/>
          <p:cNvSpPr>
            <a:spLocks noChangeArrowheads="1"/>
          </p:cNvSpPr>
          <p:nvPr/>
        </p:nvSpPr>
        <p:spPr bwMode="auto">
          <a:xfrm>
            <a:off x="4159250" y="6396038"/>
            <a:ext cx="561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1pPr>
            <a:lvl2pPr marL="37931725" indent="-37474525"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2pPr>
            <a:lvl3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3pPr>
            <a:lvl4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4pPr>
            <a:lvl5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5pPr>
            <a:lvl6pPr marL="4572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6pPr>
            <a:lvl7pPr marL="9144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7pPr>
            <a:lvl8pPr marL="13716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8pPr>
            <a:lvl9pPr marL="1828800"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Arial" charset="0"/>
                <a:ea typeface="ヒラギノ角ゴ Pro W3" charset="-128"/>
              </a:defRPr>
            </a:lvl9pPr>
          </a:lstStyle>
          <a:p>
            <a:pPr eaLnBrk="1" hangingPunct="1">
              <a:buSzPct val="45000"/>
              <a:buFont typeface="StarSymbol" charset="0"/>
              <a:buNone/>
            </a:pPr>
            <a:fld id="{6FA23672-19C4-444F-96C2-EE99C7C12CA9}" type="slidenum">
              <a:rPr lang="en-GB" altLang="en-US">
                <a:solidFill>
                  <a:srgbClr val="FFFFFF"/>
                </a:solidFill>
                <a:ea typeface="ＭＳ Ｐゴシック" charset="-128"/>
              </a:rPr>
              <a:pPr eaLnBrk="1" hangingPunct="1">
                <a:buSzPct val="45000"/>
                <a:buFont typeface="StarSymbol" charset="0"/>
                <a:buNone/>
              </a:pPr>
              <a:t>96</a:t>
            </a:fld>
            <a:endParaRPr lang="en-GB" altLang="en-US">
              <a:solidFill>
                <a:srgbClr val="FFFFFF"/>
              </a:solidFill>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TextBox 17"/>
          <p:cNvSpPr txBox="1">
            <a:spLocks noChangeArrowheads="1"/>
          </p:cNvSpPr>
          <p:nvPr/>
        </p:nvSpPr>
        <p:spPr bwMode="auto">
          <a:xfrm>
            <a:off x="1217613" y="1831975"/>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a:solidFill>
                <a:srgbClr val="FFFFFF"/>
              </a:solidFill>
            </a:endParaRPr>
          </a:p>
        </p:txBody>
      </p:sp>
      <p:grpSp>
        <p:nvGrpSpPr>
          <p:cNvPr id="2" name="Group 89"/>
          <p:cNvGrpSpPr>
            <a:grpSpLocks/>
          </p:cNvGrpSpPr>
          <p:nvPr/>
        </p:nvGrpSpPr>
        <p:grpSpPr bwMode="auto">
          <a:xfrm>
            <a:off x="800100" y="2819400"/>
            <a:ext cx="2506663" cy="941388"/>
            <a:chOff x="774424" y="2644654"/>
            <a:chExt cx="2506333" cy="941831"/>
          </a:xfrm>
        </p:grpSpPr>
        <p:sp>
          <p:nvSpPr>
            <p:cNvPr id="32" name="Rectangle 31"/>
            <p:cNvSpPr/>
            <p:nvPr/>
          </p:nvSpPr>
          <p:spPr bwMode="auto">
            <a:xfrm>
              <a:off x="774424" y="2644654"/>
              <a:ext cx="2506333" cy="941831"/>
            </a:xfrm>
            <a:prstGeom prst="rect">
              <a:avLst/>
            </a:prstGeom>
            <a:ln w="15875" cap="flat" cmpd="sng" algn="ctr">
              <a:solidFill>
                <a:srgbClr val="CCCCCC"/>
              </a:solidFill>
              <a:prstDash val="solid"/>
              <a:round/>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sp>
        <p:sp>
          <p:nvSpPr>
            <p:cNvPr id="367647" name="Rectangle 33"/>
            <p:cNvSpPr>
              <a:spLocks noChangeArrowheads="1"/>
            </p:cNvSpPr>
            <p:nvPr/>
          </p:nvSpPr>
          <p:spPr bwMode="auto">
            <a:xfrm>
              <a:off x="1551193" y="2879935"/>
              <a:ext cx="952794" cy="47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solidFill>
                    <a:srgbClr val="FFFF00"/>
                  </a:solidFill>
                </a:rPr>
                <a:t>CPM</a:t>
              </a:r>
              <a:endParaRPr lang="en-US" altLang="en-US" b="1">
                <a:solidFill>
                  <a:srgbClr val="FFFF00"/>
                </a:solidFill>
              </a:endParaRPr>
            </a:p>
          </p:txBody>
        </p:sp>
      </p:grpSp>
      <p:grpSp>
        <p:nvGrpSpPr>
          <p:cNvPr id="3" name="Group 96"/>
          <p:cNvGrpSpPr>
            <a:grpSpLocks/>
          </p:cNvGrpSpPr>
          <p:nvPr/>
        </p:nvGrpSpPr>
        <p:grpSpPr bwMode="auto">
          <a:xfrm>
            <a:off x="3336925" y="2825750"/>
            <a:ext cx="2506663" cy="941388"/>
            <a:chOff x="3312047" y="2651149"/>
            <a:chExt cx="2506333" cy="941831"/>
          </a:xfrm>
        </p:grpSpPr>
        <p:sp>
          <p:nvSpPr>
            <p:cNvPr id="43" name="Rectangle 42"/>
            <p:cNvSpPr/>
            <p:nvPr/>
          </p:nvSpPr>
          <p:spPr bwMode="auto">
            <a:xfrm>
              <a:off x="3312047" y="2651149"/>
              <a:ext cx="2506333" cy="941831"/>
            </a:xfrm>
            <a:prstGeom prst="rect">
              <a:avLst/>
            </a:prstGeom>
            <a:ln w="15875" cap="flat" cmpd="sng" algn="ctr">
              <a:solidFill>
                <a:srgbClr val="CCCCCC"/>
              </a:solidFill>
              <a:prstDash val="solid"/>
              <a:round/>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sp>
        <p:sp>
          <p:nvSpPr>
            <p:cNvPr id="367645" name="Rectangle 43"/>
            <p:cNvSpPr>
              <a:spLocks noChangeArrowheads="1"/>
            </p:cNvSpPr>
            <p:nvPr/>
          </p:nvSpPr>
          <p:spPr bwMode="auto">
            <a:xfrm>
              <a:off x="3396617" y="2883063"/>
              <a:ext cx="2337192" cy="47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solidFill>
                    <a:srgbClr val="FFFF00"/>
                  </a:solidFill>
                </a:rPr>
                <a:t>Transactional</a:t>
              </a:r>
              <a:endParaRPr lang="en-US" altLang="en-US" b="1">
                <a:solidFill>
                  <a:srgbClr val="FFFF00"/>
                </a:solidFill>
              </a:endParaRPr>
            </a:p>
          </p:txBody>
        </p:sp>
      </p:grpSp>
      <p:grpSp>
        <p:nvGrpSpPr>
          <p:cNvPr id="4" name="Group 90"/>
          <p:cNvGrpSpPr>
            <a:grpSpLocks/>
          </p:cNvGrpSpPr>
          <p:nvPr/>
        </p:nvGrpSpPr>
        <p:grpSpPr bwMode="auto">
          <a:xfrm>
            <a:off x="5859463" y="2817813"/>
            <a:ext cx="2679700" cy="942975"/>
            <a:chOff x="5834181" y="2643847"/>
            <a:chExt cx="2680069" cy="942538"/>
          </a:xfrm>
        </p:grpSpPr>
        <p:sp>
          <p:nvSpPr>
            <p:cNvPr id="46" name="Rectangle 45"/>
            <p:cNvSpPr/>
            <p:nvPr/>
          </p:nvSpPr>
          <p:spPr bwMode="auto">
            <a:xfrm>
              <a:off x="5834181" y="2643847"/>
              <a:ext cx="2680069" cy="942538"/>
            </a:xfrm>
            <a:prstGeom prst="rect">
              <a:avLst/>
            </a:prstGeom>
            <a:ln w="15875" cap="flat" cmpd="sng" algn="ctr">
              <a:solidFill>
                <a:srgbClr val="CCCCCC"/>
              </a:solidFill>
              <a:prstDash val="solid"/>
              <a:round/>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sp>
        <p:sp>
          <p:nvSpPr>
            <p:cNvPr id="367643" name="Rectangle 46"/>
            <p:cNvSpPr>
              <a:spLocks noChangeArrowheads="1"/>
            </p:cNvSpPr>
            <p:nvPr/>
          </p:nvSpPr>
          <p:spPr bwMode="auto">
            <a:xfrm>
              <a:off x="5924613" y="2691570"/>
              <a:ext cx="2499204" cy="84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solidFill>
                    <a:srgbClr val="FFFF00"/>
                  </a:solidFill>
                </a:rPr>
                <a:t>Command &amp; Control</a:t>
              </a:r>
              <a:endParaRPr lang="en-US" altLang="en-US" b="1">
                <a:solidFill>
                  <a:srgbClr val="FFFF00"/>
                </a:solidFill>
              </a:endParaRPr>
            </a:p>
          </p:txBody>
        </p:sp>
      </p:grpSp>
      <p:grpSp>
        <p:nvGrpSpPr>
          <p:cNvPr id="5" name="Group 94"/>
          <p:cNvGrpSpPr>
            <a:grpSpLocks/>
          </p:cNvGrpSpPr>
          <p:nvPr/>
        </p:nvGrpSpPr>
        <p:grpSpPr bwMode="auto">
          <a:xfrm>
            <a:off x="800100" y="3948113"/>
            <a:ext cx="2503488" cy="922337"/>
            <a:chOff x="774424" y="3772896"/>
            <a:chExt cx="2503663" cy="922637"/>
          </a:xfrm>
        </p:grpSpPr>
        <p:sp>
          <p:nvSpPr>
            <p:cNvPr id="58" name="Rectangle 57"/>
            <p:cNvSpPr/>
            <p:nvPr/>
          </p:nvSpPr>
          <p:spPr bwMode="auto">
            <a:xfrm>
              <a:off x="774424" y="3772896"/>
              <a:ext cx="2503663" cy="922637"/>
            </a:xfrm>
            <a:prstGeom prst="rect">
              <a:avLst/>
            </a:prstGeom>
            <a:ln w="15875" cap="flat" cmpd="sng" algn="ctr">
              <a:solidFill>
                <a:srgbClr val="CCCCCC"/>
              </a:solidFill>
              <a:prstDash val="solid"/>
              <a:round/>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sp>
        <p:sp>
          <p:nvSpPr>
            <p:cNvPr id="367641" name="Rectangle 58"/>
            <p:cNvSpPr>
              <a:spLocks noChangeArrowheads="1"/>
            </p:cNvSpPr>
            <p:nvPr/>
          </p:nvSpPr>
          <p:spPr bwMode="auto">
            <a:xfrm>
              <a:off x="1550366" y="4003382"/>
              <a:ext cx="951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solidFill>
                    <a:srgbClr val="CCFFCC"/>
                  </a:solidFill>
                </a:rPr>
                <a:t>Lean</a:t>
              </a:r>
              <a:endParaRPr lang="en-US" altLang="en-US" b="1">
                <a:solidFill>
                  <a:srgbClr val="CCFFCC"/>
                </a:solidFill>
              </a:endParaRPr>
            </a:p>
          </p:txBody>
        </p:sp>
      </p:grpSp>
      <p:grpSp>
        <p:nvGrpSpPr>
          <p:cNvPr id="6" name="Group 92"/>
          <p:cNvGrpSpPr>
            <a:grpSpLocks/>
          </p:cNvGrpSpPr>
          <p:nvPr/>
        </p:nvGrpSpPr>
        <p:grpSpPr bwMode="auto">
          <a:xfrm>
            <a:off x="3352800" y="3954463"/>
            <a:ext cx="2503488" cy="927100"/>
            <a:chOff x="3327144" y="3779395"/>
            <a:chExt cx="2503663" cy="927931"/>
          </a:xfrm>
        </p:grpSpPr>
        <p:sp>
          <p:nvSpPr>
            <p:cNvPr id="56" name="Rectangle 55"/>
            <p:cNvSpPr/>
            <p:nvPr/>
          </p:nvSpPr>
          <p:spPr bwMode="auto">
            <a:xfrm>
              <a:off x="3327144" y="3779395"/>
              <a:ext cx="2503663" cy="927931"/>
            </a:xfrm>
            <a:prstGeom prst="rect">
              <a:avLst/>
            </a:prstGeom>
            <a:ln w="15875" cap="flat" cmpd="sng" algn="ctr">
              <a:solidFill>
                <a:srgbClr val="CCCCCC"/>
              </a:solidFill>
              <a:prstDash val="solid"/>
              <a:round/>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sp>
        <p:sp>
          <p:nvSpPr>
            <p:cNvPr id="367639" name="Rectangle 56"/>
            <p:cNvSpPr>
              <a:spLocks noChangeArrowheads="1"/>
            </p:cNvSpPr>
            <p:nvPr/>
          </p:nvSpPr>
          <p:spPr bwMode="auto">
            <a:xfrm>
              <a:off x="3411624" y="4012527"/>
              <a:ext cx="2334702"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solidFill>
                    <a:srgbClr val="CCFFCC"/>
                  </a:solidFill>
                </a:rPr>
                <a:t>Relational</a:t>
              </a:r>
              <a:endParaRPr lang="en-US" altLang="en-US" b="1">
                <a:solidFill>
                  <a:srgbClr val="CCFFCC"/>
                </a:solidFill>
              </a:endParaRPr>
            </a:p>
          </p:txBody>
        </p:sp>
      </p:grpSp>
      <p:grpSp>
        <p:nvGrpSpPr>
          <p:cNvPr id="7" name="Group 93"/>
          <p:cNvGrpSpPr>
            <a:grpSpLocks/>
          </p:cNvGrpSpPr>
          <p:nvPr/>
        </p:nvGrpSpPr>
        <p:grpSpPr bwMode="auto">
          <a:xfrm>
            <a:off x="5889625" y="3956050"/>
            <a:ext cx="2641600" cy="925513"/>
            <a:chOff x="5864283" y="3781700"/>
            <a:chExt cx="2640823" cy="924629"/>
          </a:xfrm>
        </p:grpSpPr>
        <p:sp>
          <p:nvSpPr>
            <p:cNvPr id="54" name="Rectangle 53"/>
            <p:cNvSpPr/>
            <p:nvPr/>
          </p:nvSpPr>
          <p:spPr bwMode="auto">
            <a:xfrm>
              <a:off x="5864283" y="3781700"/>
              <a:ext cx="2640823" cy="924629"/>
            </a:xfrm>
            <a:prstGeom prst="rect">
              <a:avLst/>
            </a:prstGeom>
            <a:ln w="15875" cap="flat" cmpd="sng" algn="ctr">
              <a:solidFill>
                <a:srgbClr val="CCCCCC"/>
              </a:solidFill>
              <a:prstDash val="solid"/>
              <a:round/>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sp>
        <p:sp>
          <p:nvSpPr>
            <p:cNvPr id="367637" name="Rectangle 54"/>
            <p:cNvSpPr>
              <a:spLocks noChangeArrowheads="1"/>
            </p:cNvSpPr>
            <p:nvPr/>
          </p:nvSpPr>
          <p:spPr bwMode="auto">
            <a:xfrm>
              <a:off x="5935103" y="4013182"/>
              <a:ext cx="2499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solidFill>
                    <a:srgbClr val="CCFFCC"/>
                  </a:solidFill>
                </a:rPr>
                <a:t>Collaborative</a:t>
              </a:r>
              <a:endParaRPr lang="en-US" altLang="en-US" b="1">
                <a:solidFill>
                  <a:srgbClr val="CCFFCC"/>
                </a:solidFill>
              </a:endParaRPr>
            </a:p>
          </p:txBody>
        </p:sp>
      </p:grpSp>
      <p:grpSp>
        <p:nvGrpSpPr>
          <p:cNvPr id="367625" name="Group 87"/>
          <p:cNvGrpSpPr>
            <a:grpSpLocks/>
          </p:cNvGrpSpPr>
          <p:nvPr/>
        </p:nvGrpSpPr>
        <p:grpSpPr bwMode="auto">
          <a:xfrm>
            <a:off x="796925" y="1731963"/>
            <a:ext cx="7740650" cy="942975"/>
            <a:chOff x="771940" y="1557082"/>
            <a:chExt cx="7739826" cy="942538"/>
          </a:xfrm>
        </p:grpSpPr>
        <p:sp>
          <p:nvSpPr>
            <p:cNvPr id="72" name="Rectangle 71"/>
            <p:cNvSpPr/>
            <p:nvPr/>
          </p:nvSpPr>
          <p:spPr bwMode="auto">
            <a:xfrm>
              <a:off x="771940" y="1557082"/>
              <a:ext cx="2503222" cy="942538"/>
            </a:xfrm>
            <a:prstGeom prst="rect">
              <a:avLst/>
            </a:prstGeom>
            <a:ln w="19050" cap="flat" cmpd="sng" algn="ctr">
              <a:solidFill>
                <a:schemeClr val="tx2">
                  <a:lumMod val="40000"/>
                  <a:lumOff val="60000"/>
                </a:schemeClr>
              </a:solidFill>
              <a:prstDash val="solid"/>
              <a:round/>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sp>
        <p:sp>
          <p:nvSpPr>
            <p:cNvPr id="367629" name="Rectangle 72"/>
            <p:cNvSpPr>
              <a:spLocks noChangeArrowheads="1"/>
            </p:cNvSpPr>
            <p:nvPr/>
          </p:nvSpPr>
          <p:spPr bwMode="auto">
            <a:xfrm>
              <a:off x="1215977" y="1612498"/>
              <a:ext cx="1615140"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solidFill>
                    <a:srgbClr val="FFFFFF"/>
                  </a:solidFill>
                </a:rPr>
                <a:t>Operating System</a:t>
              </a:r>
              <a:endParaRPr lang="en-US" altLang="en-US" b="1">
                <a:solidFill>
                  <a:srgbClr val="FFFFFF"/>
                </a:solidFill>
              </a:endParaRPr>
            </a:p>
          </p:txBody>
        </p:sp>
        <p:grpSp>
          <p:nvGrpSpPr>
            <p:cNvPr id="367630" name="Group 84"/>
            <p:cNvGrpSpPr>
              <a:grpSpLocks/>
            </p:cNvGrpSpPr>
            <p:nvPr/>
          </p:nvGrpSpPr>
          <p:grpSpPr bwMode="auto">
            <a:xfrm>
              <a:off x="3309563" y="1557082"/>
              <a:ext cx="2680069" cy="941831"/>
              <a:chOff x="3309563" y="1557082"/>
              <a:chExt cx="2680069" cy="941831"/>
            </a:xfrm>
          </p:grpSpPr>
          <p:sp>
            <p:nvSpPr>
              <p:cNvPr id="70" name="Rectangle 69"/>
              <p:cNvSpPr/>
              <p:nvPr/>
            </p:nvSpPr>
            <p:spPr bwMode="auto">
              <a:xfrm>
                <a:off x="3310083" y="1557082"/>
                <a:ext cx="2679415" cy="942538"/>
              </a:xfrm>
              <a:prstGeom prst="rect">
                <a:avLst/>
              </a:prstGeom>
              <a:solidFill>
                <a:srgbClr val="000000"/>
              </a:solidFill>
              <a:ln w="12700" cap="flat" cmpd="sng" algn="ctr">
                <a:solidFill>
                  <a:srgbClr val="CCCCCC"/>
                </a:solidFill>
                <a:prstDash val="solid"/>
                <a:round/>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sp>
          <p:sp>
            <p:nvSpPr>
              <p:cNvPr id="367635" name="Rectangle 70"/>
              <p:cNvSpPr>
                <a:spLocks noChangeArrowheads="1"/>
              </p:cNvSpPr>
              <p:nvPr/>
            </p:nvSpPr>
            <p:spPr bwMode="auto">
              <a:xfrm>
                <a:off x="3399995" y="1612502"/>
                <a:ext cx="2499204" cy="830998"/>
              </a:xfrm>
              <a:prstGeom prst="rect">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solidFill>
                      <a:srgbClr val="FFFFFF"/>
                    </a:solidFill>
                  </a:rPr>
                  <a:t>Commercial Terms</a:t>
                </a:r>
                <a:endParaRPr lang="en-US" altLang="en-US" b="1">
                  <a:solidFill>
                    <a:srgbClr val="FFFFFF"/>
                  </a:solidFill>
                </a:endParaRPr>
              </a:p>
            </p:txBody>
          </p:sp>
        </p:grpSp>
        <p:grpSp>
          <p:nvGrpSpPr>
            <p:cNvPr id="367631" name="Group 85"/>
            <p:cNvGrpSpPr>
              <a:grpSpLocks/>
            </p:cNvGrpSpPr>
            <p:nvPr/>
          </p:nvGrpSpPr>
          <p:grpSpPr bwMode="auto">
            <a:xfrm>
              <a:off x="5831697" y="1557082"/>
              <a:ext cx="2680069" cy="942538"/>
              <a:chOff x="5831697" y="1557082"/>
              <a:chExt cx="2680069" cy="942538"/>
            </a:xfrm>
          </p:grpSpPr>
          <p:sp>
            <p:nvSpPr>
              <p:cNvPr id="68" name="Rectangle 67"/>
              <p:cNvSpPr/>
              <p:nvPr/>
            </p:nvSpPr>
            <p:spPr bwMode="auto">
              <a:xfrm>
                <a:off x="5832351" y="1557082"/>
                <a:ext cx="2679415" cy="942538"/>
              </a:xfrm>
              <a:prstGeom prst="rect">
                <a:avLst/>
              </a:prstGeom>
              <a:ln w="15875" cap="flat" cmpd="sng" algn="ctr">
                <a:solidFill>
                  <a:schemeClr val="tx2">
                    <a:lumMod val="40000"/>
                    <a:lumOff val="60000"/>
                  </a:schemeClr>
                </a:solidFill>
                <a:prstDash val="solid"/>
                <a:round/>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sp>
          <p:sp>
            <p:nvSpPr>
              <p:cNvPr id="367633" name="Rectangle 68"/>
              <p:cNvSpPr>
                <a:spLocks noChangeArrowheads="1"/>
              </p:cNvSpPr>
              <p:nvPr/>
            </p:nvSpPr>
            <p:spPr bwMode="auto">
              <a:xfrm>
                <a:off x="5922129" y="1797519"/>
                <a:ext cx="24992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ctr" eaLnBrk="1" hangingPunct="1"/>
                <a:r>
                  <a:rPr lang="en-US" altLang="en-US">
                    <a:solidFill>
                      <a:srgbClr val="FFFFFF"/>
                    </a:solidFill>
                  </a:rPr>
                  <a:t>Organization</a:t>
                </a:r>
                <a:endParaRPr lang="en-US" altLang="en-US" b="1">
                  <a:solidFill>
                    <a:srgbClr val="FFFFFF"/>
                  </a:solidFill>
                </a:endParaRPr>
              </a:p>
            </p:txBody>
          </p:sp>
        </p:grpSp>
      </p:grpSp>
      <p:sp>
        <p:nvSpPr>
          <p:cNvPr id="367626" name="TextBox 78"/>
          <p:cNvSpPr txBox="1">
            <a:spLocks noChangeArrowheads="1"/>
          </p:cNvSpPr>
          <p:nvPr/>
        </p:nvSpPr>
        <p:spPr bwMode="auto">
          <a:xfrm>
            <a:off x="317500" y="630238"/>
            <a:ext cx="5195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a:solidFill>
                  <a:srgbClr val="FF9900"/>
                </a:solidFill>
              </a:rPr>
              <a:t>Project management common sense</a:t>
            </a:r>
          </a:p>
        </p:txBody>
      </p:sp>
      <p:sp>
        <p:nvSpPr>
          <p:cNvPr id="99" name="Rectangle 2"/>
          <p:cNvSpPr txBox="1">
            <a:spLocks noChangeArrowheads="1"/>
          </p:cNvSpPr>
          <p:nvPr/>
        </p:nvSpPr>
        <p:spPr bwMode="auto">
          <a:xfrm>
            <a:off x="2308225" y="5467350"/>
            <a:ext cx="6602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algn="r" eaLnBrk="1" hangingPunct="1">
              <a:spcAft>
                <a:spcPts val="1800"/>
              </a:spcAft>
            </a:pPr>
            <a:r>
              <a:rPr lang="en-US" altLang="en-US">
                <a:solidFill>
                  <a:srgbClr val="FF9900"/>
                </a:solidFill>
              </a:rPr>
              <a:t>Optimizing the project not the piece</a:t>
            </a: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533400" y="304800"/>
            <a:ext cx="7772400" cy="1143000"/>
          </a:xfrm>
        </p:spPr>
        <p:txBody>
          <a:bodyPr>
            <a:normAutofit/>
          </a:bodyPr>
          <a:lstStyle/>
          <a:p>
            <a:pPr eaLnBrk="1" hangingPunct="1"/>
            <a:r>
              <a:rPr lang="en-US" altLang="en-US" sz="3200">
                <a:solidFill>
                  <a:srgbClr val="FFFF66"/>
                </a:solidFill>
                <a:ea typeface="ＭＳ Ｐゴシック" charset="-128"/>
              </a:rPr>
              <a:t>Lean in the Construction Industry: Three Connected Opportunities </a:t>
            </a:r>
            <a:r>
              <a:rPr lang="en-US" altLang="en-US" sz="3200">
                <a:solidFill>
                  <a:srgbClr val="FFFFFF"/>
                </a:solidFill>
                <a:ea typeface="ＭＳ Ｐゴシック" charset="-128"/>
              </a:rPr>
              <a:t/>
            </a:r>
            <a:br>
              <a:rPr lang="en-US" altLang="en-US" sz="3200">
                <a:solidFill>
                  <a:srgbClr val="FFFFFF"/>
                </a:solidFill>
                <a:ea typeface="ＭＳ Ｐゴシック" charset="-128"/>
              </a:rPr>
            </a:br>
            <a:endParaRPr lang="en-US" altLang="en-US" sz="2300">
              <a:solidFill>
                <a:srgbClr val="FFFFFF"/>
              </a:solidFill>
              <a:ea typeface="ＭＳ Ｐゴシック" charset="-128"/>
            </a:endParaRPr>
          </a:p>
        </p:txBody>
      </p:sp>
      <p:sp>
        <p:nvSpPr>
          <p:cNvPr id="156675" name="Rectangle 3"/>
          <p:cNvSpPr>
            <a:spLocks noGrp="1" noChangeArrowheads="1"/>
          </p:cNvSpPr>
          <p:nvPr>
            <p:ph type="body" idx="1"/>
          </p:nvPr>
        </p:nvSpPr>
        <p:spPr>
          <a:xfrm>
            <a:off x="457200" y="1600200"/>
            <a:ext cx="8001000" cy="4495800"/>
          </a:xfrm>
        </p:spPr>
        <p:txBody>
          <a:bodyPr vert="horz" wrap="square" lIns="91440" tIns="45720" rIns="91440" bIns="45720" numCol="1" anchor="t" anchorCtr="0" compatLnSpc="1">
            <a:prstTxWarp prst="textNoShape">
              <a:avLst/>
            </a:prstTxWarp>
          </a:bodyPr>
          <a:lstStyle/>
          <a:p>
            <a:pPr marL="609600" indent="-609600" eaLnBrk="1" hangingPunct="1">
              <a:spcAft>
                <a:spcPts val="2400"/>
              </a:spcAft>
              <a:buFontTx/>
              <a:buAutoNum type="arabicPeriod"/>
            </a:pPr>
            <a:r>
              <a:rPr lang="en-US" altLang="en-US" sz="3600" b="1">
                <a:ea typeface="ＭＳ Ｐゴシック" charset="-128"/>
              </a:rPr>
              <a:t>THE PROJECT AS A COLLECTIVE ENTERPRISE</a:t>
            </a:r>
          </a:p>
          <a:p>
            <a:pPr marL="609600" indent="-609600" eaLnBrk="1" hangingPunct="1">
              <a:spcAft>
                <a:spcPts val="2400"/>
              </a:spcAft>
              <a:buFontTx/>
              <a:buAutoNum type="arabicPeriod"/>
            </a:pPr>
            <a:r>
              <a:rPr lang="en-US" altLang="en-US" sz="3600" b="1">
                <a:ea typeface="ＭＳ Ｐゴシック" charset="-128"/>
              </a:rPr>
              <a:t>IMPECCABLE COORDINATION</a:t>
            </a:r>
          </a:p>
          <a:p>
            <a:pPr marL="609600" indent="-609600" eaLnBrk="1" hangingPunct="1">
              <a:spcAft>
                <a:spcPts val="2400"/>
              </a:spcAft>
              <a:buFontTx/>
              <a:buAutoNum type="arabicPeriod"/>
            </a:pPr>
            <a:r>
              <a:rPr lang="en-US" altLang="en-US" sz="3600" b="1">
                <a:solidFill>
                  <a:srgbClr val="FF9900"/>
                </a:solidFill>
                <a:ea typeface="ＭＳ Ｐゴシック" charset="-128"/>
              </a:rPr>
              <a:t>ORGANIZING PROJECTS AS PRODUCTION SYSTEMS</a:t>
            </a:r>
            <a:endParaRPr lang="en-US" altLang="en-US" b="1">
              <a:solidFill>
                <a:srgbClr val="FF9900"/>
              </a:solidFill>
              <a:ea typeface="ＭＳ Ｐゴシック" charset="-128"/>
            </a:endParaRPr>
          </a:p>
        </p:txBody>
      </p:sp>
      <p:sp>
        <p:nvSpPr>
          <p:cNvPr id="369668" name="TextBox 3"/>
          <p:cNvSpPr txBox="1">
            <a:spLocks noChangeArrowheads="1"/>
          </p:cNvSpPr>
          <p:nvPr/>
        </p:nvSpPr>
        <p:spPr bwMode="auto">
          <a:xfrm>
            <a:off x="423863" y="6415088"/>
            <a:ext cx="27003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200"/>
              <a:t>© Lean Construction Institute, 2009</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3"/>
          <p:cNvSpPr>
            <a:spLocks noGrp="1" noChangeArrowheads="1"/>
          </p:cNvSpPr>
          <p:nvPr>
            <p:ph type="title"/>
          </p:nvPr>
        </p:nvSpPr>
        <p:spPr>
          <a:xfrm>
            <a:off x="180975" y="192088"/>
            <a:ext cx="8229600" cy="698500"/>
          </a:xfrm>
        </p:spPr>
        <p:txBody>
          <a:bodyPr/>
          <a:lstStyle/>
          <a:p>
            <a:pPr eaLnBrk="1" hangingPunct="1"/>
            <a:r>
              <a:rPr lang="en-US" altLang="en-US" sz="2400">
                <a:solidFill>
                  <a:srgbClr val="FF9900"/>
                </a:solidFill>
                <a:ea typeface="ＭＳ Ｐゴシック" charset="-128"/>
              </a:rPr>
              <a:t>The Big Questions </a:t>
            </a:r>
          </a:p>
        </p:txBody>
      </p:sp>
      <p:sp>
        <p:nvSpPr>
          <p:cNvPr id="371715" name="Rectangle 4"/>
          <p:cNvSpPr>
            <a:spLocks noGrp="1" noChangeArrowheads="1"/>
          </p:cNvSpPr>
          <p:nvPr>
            <p:ph type="body" idx="1"/>
          </p:nvPr>
        </p:nvSpPr>
        <p:spPr bwMode="auto">
          <a:xfrm>
            <a:off x="228600" y="1069975"/>
            <a:ext cx="89154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spcBef>
                <a:spcPct val="30000"/>
              </a:spcBef>
              <a:spcAft>
                <a:spcPct val="30000"/>
              </a:spcAft>
            </a:pPr>
            <a:r>
              <a:rPr lang="en-US" altLang="en-US" sz="2400">
                <a:solidFill>
                  <a:srgbClr val="FFFFFF"/>
                </a:solidFill>
                <a:ea typeface="ＭＳ Ｐゴシック" charset="-128"/>
              </a:rPr>
              <a:t>What if every member of the team shared completely the responsibility for the entire project and set about correcting deficiencies or problems wherever they popped up without regard to who caused the problem or who is going to pay for it?</a:t>
            </a:r>
          </a:p>
          <a:p>
            <a:pPr algn="just" eaLnBrk="1" hangingPunct="1">
              <a:spcBef>
                <a:spcPct val="30000"/>
              </a:spcBef>
              <a:spcAft>
                <a:spcPct val="30000"/>
              </a:spcAft>
            </a:pPr>
            <a:r>
              <a:rPr lang="en-US" altLang="en-US" sz="2400">
                <a:solidFill>
                  <a:srgbClr val="FFFFFF"/>
                </a:solidFill>
                <a:ea typeface="ＭＳ Ｐゴシック" charset="-128"/>
              </a:rPr>
              <a:t>What if all team members were friends looking out for the interest of the Client and each other, applauding the successes of each other and sharing the pain of each others failures?</a:t>
            </a:r>
          </a:p>
          <a:p>
            <a:pPr algn="just" eaLnBrk="1" hangingPunct="1">
              <a:spcBef>
                <a:spcPct val="30000"/>
              </a:spcBef>
              <a:spcAft>
                <a:spcPct val="30000"/>
              </a:spcAft>
            </a:pPr>
            <a:r>
              <a:rPr lang="en-US" altLang="en-US" sz="2400">
                <a:solidFill>
                  <a:srgbClr val="FFFFFF"/>
                </a:solidFill>
                <a:ea typeface="ＭＳ Ｐゴシック" charset="-128"/>
              </a:rPr>
              <a:t>What if all of the design and construction entities on a project could be organized in such a way that they all functioned as if they truly were a single company with a single goal and with no competition amongst themselves for profit or recognition? </a:t>
            </a:r>
          </a:p>
          <a:p>
            <a:pPr eaLnBrk="1" hangingPunct="1">
              <a:spcBef>
                <a:spcPct val="30000"/>
              </a:spcBef>
              <a:spcAft>
                <a:spcPct val="30000"/>
              </a:spcAft>
            </a:pPr>
            <a:endParaRPr lang="en-US" altLang="en-US">
              <a:solidFill>
                <a:schemeClr val="bg1"/>
              </a:solidFill>
              <a:ea typeface="ＭＳ Ｐゴシック" charset="-128"/>
            </a:endParaRPr>
          </a:p>
        </p:txBody>
      </p:sp>
      <p:sp>
        <p:nvSpPr>
          <p:cNvPr id="371716" name="Rectangle 5" descr="SitePlan_122105"/>
          <p:cNvSpPr>
            <a:spLocks noChangeArrowheads="1"/>
          </p:cNvSpPr>
          <p:nvPr/>
        </p:nvSpPr>
        <p:spPr bwMode="auto">
          <a:xfrm>
            <a:off x="4605338" y="6397625"/>
            <a:ext cx="4389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ヒラギノ角ゴ Pro W3" charset="-128"/>
              </a:defRPr>
            </a:lvl1pPr>
            <a:lvl2pPr marL="37931725" indent="-37474525" eaLnBrk="0" hangingPunct="0">
              <a:defRPr sz="2400">
                <a:solidFill>
                  <a:schemeClr val="tx1"/>
                </a:solidFill>
                <a:latin typeface="Arial" charset="0"/>
                <a:ea typeface="ヒラギノ角ゴ Pro W3" charset="-128"/>
              </a:defRPr>
            </a:lvl2pPr>
            <a:lvl3pPr eaLnBrk="0" hangingPunct="0">
              <a:defRPr sz="2400">
                <a:solidFill>
                  <a:schemeClr val="tx1"/>
                </a:solidFill>
                <a:latin typeface="Arial" charset="0"/>
                <a:ea typeface="ヒラギノ角ゴ Pro W3" charset="-128"/>
              </a:defRPr>
            </a:lvl3pPr>
            <a:lvl4pPr eaLnBrk="0" hangingPunct="0">
              <a:defRPr sz="2400">
                <a:solidFill>
                  <a:schemeClr val="tx1"/>
                </a:solidFill>
                <a:latin typeface="Arial" charset="0"/>
                <a:ea typeface="ヒラギノ角ゴ Pro W3" charset="-128"/>
              </a:defRPr>
            </a:lvl4pPr>
            <a:lvl5pPr eaLnBrk="0" hangingPunct="0">
              <a:defRPr sz="2400">
                <a:solidFill>
                  <a:schemeClr val="tx1"/>
                </a:solidFill>
                <a:latin typeface="Arial" charset="0"/>
                <a:ea typeface="ヒラギノ角ゴ Pro W3" charset="-128"/>
              </a:defRPr>
            </a:lvl5pPr>
            <a:lvl6pPr marL="457200" eaLnBrk="0" fontAlgn="base" hangingPunct="0">
              <a:spcBef>
                <a:spcPct val="0"/>
              </a:spcBef>
              <a:spcAft>
                <a:spcPct val="0"/>
              </a:spcAft>
              <a:defRPr sz="2400">
                <a:solidFill>
                  <a:schemeClr val="tx1"/>
                </a:solidFill>
                <a:latin typeface="Arial" charset="0"/>
                <a:ea typeface="ヒラギノ角ゴ Pro W3" charset="-128"/>
              </a:defRPr>
            </a:lvl6pPr>
            <a:lvl7pPr marL="914400" eaLnBrk="0" fontAlgn="base" hangingPunct="0">
              <a:spcBef>
                <a:spcPct val="0"/>
              </a:spcBef>
              <a:spcAft>
                <a:spcPct val="0"/>
              </a:spcAft>
              <a:defRPr sz="2400">
                <a:solidFill>
                  <a:schemeClr val="tx1"/>
                </a:solidFill>
                <a:latin typeface="Arial" charset="0"/>
                <a:ea typeface="ヒラギノ角ゴ Pro W3" charset="-128"/>
              </a:defRPr>
            </a:lvl7pPr>
            <a:lvl8pPr marL="1371600" eaLnBrk="0" fontAlgn="base" hangingPunct="0">
              <a:spcBef>
                <a:spcPct val="0"/>
              </a:spcBef>
              <a:spcAft>
                <a:spcPct val="0"/>
              </a:spcAft>
              <a:defRPr sz="2400">
                <a:solidFill>
                  <a:schemeClr val="tx1"/>
                </a:solidFill>
                <a:latin typeface="Arial" charset="0"/>
                <a:ea typeface="ヒラギノ角ゴ Pro W3" charset="-128"/>
              </a:defRPr>
            </a:lvl8pPr>
            <a:lvl9pPr marL="18288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1400">
                <a:solidFill>
                  <a:srgbClr val="FFFFFF"/>
                </a:solidFill>
                <a:latin typeface="Gill Sans MT" charset="0"/>
              </a:rPr>
              <a:t>Greg Howell &amp; Glenn Ballard, Lean Construction Institute</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ivider Slide Master and Content">
  <a:themeElements>
    <a:clrScheme name="Divider Slide Master and Content 13">
      <a:dk1>
        <a:srgbClr val="000000"/>
      </a:dk1>
      <a:lt1>
        <a:srgbClr val="FFFFFF"/>
      </a:lt1>
      <a:dk2>
        <a:srgbClr val="000000"/>
      </a:dk2>
      <a:lt2>
        <a:srgbClr val="8E908F"/>
      </a:lt2>
      <a:accent1>
        <a:srgbClr val="E98300"/>
      </a:accent1>
      <a:accent2>
        <a:srgbClr val="005A8B"/>
      </a:accent2>
      <a:accent3>
        <a:srgbClr val="FFFFFF"/>
      </a:accent3>
      <a:accent4>
        <a:srgbClr val="000000"/>
      </a:accent4>
      <a:accent5>
        <a:srgbClr val="F2C1AA"/>
      </a:accent5>
      <a:accent6>
        <a:srgbClr val="00517D"/>
      </a:accent6>
      <a:hlink>
        <a:srgbClr val="898F4B"/>
      </a:hlink>
      <a:folHlink>
        <a:srgbClr val="983222"/>
      </a:folHlink>
    </a:clrScheme>
    <a:fontScheme name="Divider Slide Master and Cont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2"/>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ivider Slide Master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Slide Master and Conte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vider Slide Master and Conte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vider Slide Master and Conte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vider Slide Master and Conte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vider Slide Master and Conte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vider Slide Master and Conte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vider Slide Master and Conte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vider Slide Master and Conte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vider Slide Master and Conte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vider Slide Master and Conte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vider Slide Master and Conte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ivider Slide Master and Content 13">
        <a:dk1>
          <a:srgbClr val="000000"/>
        </a:dk1>
        <a:lt1>
          <a:srgbClr val="FFFFFF"/>
        </a:lt1>
        <a:dk2>
          <a:srgbClr val="000000"/>
        </a:dk2>
        <a:lt2>
          <a:srgbClr val="8E908F"/>
        </a:lt2>
        <a:accent1>
          <a:srgbClr val="E98300"/>
        </a:accent1>
        <a:accent2>
          <a:srgbClr val="005A8B"/>
        </a:accent2>
        <a:accent3>
          <a:srgbClr val="FFFFFF"/>
        </a:accent3>
        <a:accent4>
          <a:srgbClr val="000000"/>
        </a:accent4>
        <a:accent5>
          <a:srgbClr val="F2C1AA"/>
        </a:accent5>
        <a:accent6>
          <a:srgbClr val="00517D"/>
        </a:accent6>
        <a:hlink>
          <a:srgbClr val="898F4B"/>
        </a:hlink>
        <a:folHlink>
          <a:srgbClr val="98322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Blank Presentation">
  <a:themeElements>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Blank Presentation">
      <a:majorFont>
        <a:latin typeface="Arial Black"/>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MHA Master Style 2">
  <a:themeElements>
    <a:clrScheme name="MHA Master Sty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HA Master Styl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00">
            <a:alpha val="30000"/>
          </a:srgbClr>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1125" marR="0" indent="-111125" algn="l" defTabSz="914400" rtl="0" eaLnBrk="0" fontAlgn="base" latinLnBrk="0" hangingPunct="0">
          <a:lnSpc>
            <a:spcPct val="100000"/>
          </a:lnSpc>
          <a:spcBef>
            <a:spcPct val="0"/>
          </a:spcBef>
          <a:spcAft>
            <a:spcPct val="0"/>
          </a:spcAft>
          <a:buClrTx/>
          <a:buSzTx/>
          <a:buFontTx/>
          <a:buChar char="•"/>
          <a:tabLst/>
          <a:defRPr kumimoji="0" lang="en-US" sz="1600" b="0" i="0" u="none" strike="noStrike" cap="none" normalizeH="0" baseline="0">
            <a:ln>
              <a:noFill/>
            </a:ln>
            <a:solidFill>
              <a:schemeClr val="tx1"/>
            </a:solidFill>
            <a:effectLst/>
            <a:latin typeface="Arial Narrow" pitchFamily="-65" charset="0"/>
            <a:ea typeface="Arial" pitchFamily="-65" charset="0"/>
            <a:cs typeface="Arial" pitchFamily="-65" charset="0"/>
          </a:defRPr>
        </a:defPPr>
      </a:lstStyle>
    </a:spDef>
    <a:lnDef>
      <a:spPr bwMode="auto">
        <a:xfrm>
          <a:off x="0" y="0"/>
          <a:ext cx="1" cy="1"/>
        </a:xfrm>
        <a:custGeom>
          <a:avLst/>
          <a:gdLst/>
          <a:ahLst/>
          <a:cxnLst/>
          <a:rect l="0" t="0" r="0" b="0"/>
          <a:pathLst/>
        </a:custGeom>
        <a:solidFill>
          <a:srgbClr val="FFCC00">
            <a:alpha val="30000"/>
          </a:srgbClr>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1125" marR="0" indent="-111125" algn="l" defTabSz="914400" rtl="0" eaLnBrk="0" fontAlgn="base" latinLnBrk="0" hangingPunct="0">
          <a:lnSpc>
            <a:spcPct val="100000"/>
          </a:lnSpc>
          <a:spcBef>
            <a:spcPct val="0"/>
          </a:spcBef>
          <a:spcAft>
            <a:spcPct val="0"/>
          </a:spcAft>
          <a:buClrTx/>
          <a:buSzTx/>
          <a:buFontTx/>
          <a:buChar char="•"/>
          <a:tabLst/>
          <a:defRPr kumimoji="0" lang="en-US" sz="1600" b="0" i="0" u="none" strike="noStrike" cap="none" normalizeH="0" baseline="0">
            <a:ln>
              <a:noFill/>
            </a:ln>
            <a:solidFill>
              <a:schemeClr val="tx1"/>
            </a:solidFill>
            <a:effectLst/>
            <a:latin typeface="Arial Narrow" pitchFamily="-65" charset="0"/>
            <a:ea typeface="Arial" pitchFamily="-65" charset="0"/>
            <a:cs typeface="Arial" pitchFamily="-65" charset="0"/>
          </a:defRPr>
        </a:defPPr>
      </a:lstStyle>
    </a:lnDef>
  </a:objectDefaults>
  <a:extraClrSchemeLst>
    <a:extraClrScheme>
      <a:clrScheme name="MHA Master Sty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HA Master Sty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HA Master Sty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HA Master Sty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HA Master Sty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HA Master Sty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HA Master Sty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HA Master Sty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HA Master Sty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HA Master Sty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HA Master Sty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HA Master Sty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Blank Presentation">
  <a:themeElements>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Blank Presentation">
      <a:majorFont>
        <a:latin typeface="Arial Black"/>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Blank Presentation">
      <a:majorFont>
        <a:latin typeface="Arial Black"/>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88900" cap="flat" cmpd="sng" algn="ctr">
          <a:solidFill>
            <a:srgbClr val="00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noFill/>
        <a:ln w="88900" cap="flat" cmpd="sng" algn="ctr">
          <a:solidFill>
            <a:srgbClr val="00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42</TotalTime>
  <Words>8398</Words>
  <Application>Microsoft Macintosh PowerPoint</Application>
  <PresentationFormat>Letter Paper (8.5x11 in)</PresentationFormat>
  <Paragraphs>1526</Paragraphs>
  <Slides>135</Slides>
  <Notes>101</Notes>
  <HiddenSlides>25</HiddenSlides>
  <MMClips>3</MMClips>
  <ScaleCrop>false</ScaleCrop>
  <HeadingPairs>
    <vt:vector size="8" baseType="variant">
      <vt:variant>
        <vt:lpstr>Fonts Used</vt:lpstr>
      </vt:variant>
      <vt:variant>
        <vt:i4>16</vt:i4>
      </vt:variant>
      <vt:variant>
        <vt:lpstr>Theme</vt:lpstr>
      </vt:variant>
      <vt:variant>
        <vt:i4>13</vt:i4>
      </vt:variant>
      <vt:variant>
        <vt:lpstr>Embedded OLE Servers</vt:lpstr>
      </vt:variant>
      <vt:variant>
        <vt:i4>2</vt:i4>
      </vt:variant>
      <vt:variant>
        <vt:lpstr>Slide Titles</vt:lpstr>
      </vt:variant>
      <vt:variant>
        <vt:i4>135</vt:i4>
      </vt:variant>
    </vt:vector>
  </HeadingPairs>
  <TitlesOfParts>
    <vt:vector size="166" baseType="lpstr">
      <vt:lpstr>Arial</vt:lpstr>
      <vt:lpstr>ヒラギノ角ゴ Pro W3</vt:lpstr>
      <vt:lpstr>ＭＳ Ｐゴシック</vt:lpstr>
      <vt:lpstr>Arial Black</vt:lpstr>
      <vt:lpstr>Wingdings</vt:lpstr>
      <vt:lpstr>Verdana</vt:lpstr>
      <vt:lpstr>StarSymbol</vt:lpstr>
      <vt:lpstr>Times New Roman</vt:lpstr>
      <vt:lpstr>Times</vt:lpstr>
      <vt:lpstr>Helvetica</vt:lpstr>
      <vt:lpstr>Calibri</vt:lpstr>
      <vt:lpstr>Tahoma Bold</vt:lpstr>
      <vt:lpstr>Tahoma</vt:lpstr>
      <vt:lpstr>Gill Sans MT</vt:lpstr>
      <vt:lpstr>FrnkGothITC Bk BT</vt:lpstr>
      <vt:lpstr>Arial Narrow</vt:lpstr>
      <vt:lpstr>Default Design</vt:lpstr>
      <vt:lpstr>Custom Design</vt:lpstr>
      <vt:lpstr>7_Blank Presentation</vt:lpstr>
      <vt:lpstr>2_MHA Master Style 2</vt:lpstr>
      <vt:lpstr>9_Blank Presentation</vt:lpstr>
      <vt:lpstr>3_Blank Presentation</vt:lpstr>
      <vt:lpstr>2_Blank Presentation</vt:lpstr>
      <vt:lpstr>Blank Presentation</vt:lpstr>
      <vt:lpstr>4_Blank Presentation</vt:lpstr>
      <vt:lpstr>1_Default Design</vt:lpstr>
      <vt:lpstr>Divider Slide Master and Content</vt:lpstr>
      <vt:lpstr>1_Blank Presentation</vt:lpstr>
      <vt:lpstr>Profile</vt:lpstr>
      <vt:lpstr>Document</vt:lpstr>
      <vt:lpstr>Visio</vt:lpstr>
      <vt:lpstr>Introduction to Lean Construction</vt:lpstr>
      <vt:lpstr>Workshop Objectives</vt:lpstr>
      <vt:lpstr>Putting the pieces together</vt:lpstr>
      <vt:lpstr>Lean in the Construction Industry:    Three Connected Opportunities  </vt:lpstr>
      <vt:lpstr>Parade of Trades Assumptions</vt:lpstr>
      <vt:lpstr>PowerPoint Presentation</vt:lpstr>
      <vt:lpstr>PowerPoint Presentation</vt:lpstr>
      <vt:lpstr>Week 1</vt:lpstr>
      <vt:lpstr>PowerPoint Presentation</vt:lpstr>
      <vt:lpstr>Week 2</vt:lpstr>
      <vt:lpstr>PowerPoint Presentation</vt:lpstr>
      <vt:lpstr>PowerPoint Presentation</vt:lpstr>
      <vt:lpstr>PowerPoint Presentation</vt:lpstr>
      <vt:lpstr>PowerPoint Presentation</vt:lpstr>
      <vt:lpstr>When work is complete….</vt:lpstr>
      <vt:lpstr>RESULTS</vt:lpstr>
      <vt:lpstr>20 Most Recent</vt:lpstr>
      <vt:lpstr>High Variability and Load on Resources (cars on the road) increases the travel (Cycle) time.</vt:lpstr>
      <vt:lpstr>Key Points</vt:lpstr>
      <vt:lpstr>Problems with current practice</vt:lpstr>
      <vt:lpstr>Question for Discussion</vt:lpstr>
      <vt:lpstr>PowerPoint Presentation</vt:lpstr>
      <vt:lpstr>Why Last Planner®?</vt:lpstr>
      <vt:lpstr>Last Planner Principles</vt:lpstr>
      <vt:lpstr>Last Planner®:   Predictable workflow &amp; rapid learning. </vt:lpstr>
      <vt:lpstr>The “Physics” of Business and Coordination</vt:lpstr>
      <vt:lpstr>PowerPoint Presentation</vt:lpstr>
      <vt:lpstr>Project and Production Controls</vt:lpstr>
      <vt:lpstr>PowerPoint Presentation</vt:lpstr>
      <vt:lpstr>Quality Characteristics of Weekly Work Plans</vt:lpstr>
      <vt:lpstr>PowerPoint Presentation</vt:lpstr>
      <vt:lpstr>Pull Planning: Designing the Network of Commitments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Functions of Master Schedules</vt:lpstr>
      <vt:lpstr>PowerPoint Presentation</vt:lpstr>
      <vt:lpstr>Project Management Works</vt:lpstr>
      <vt:lpstr>What are your takeaways from what you have heard about coordination and control?</vt:lpstr>
      <vt:lpstr>What questions have been provoked?</vt:lpstr>
      <vt:lpstr>Project Management Works</vt:lpstr>
      <vt:lpstr>BP ULSD Project Overview</vt:lpstr>
      <vt:lpstr>PowerPoint Presentation</vt:lpstr>
      <vt:lpstr>PowerPoint Presentation</vt:lpstr>
      <vt:lpstr>Correlation between PPC and Productivity</vt:lpstr>
      <vt:lpstr>Lean in the Construction Industry:   Three Connected Opportunities  </vt:lpstr>
      <vt:lpstr>Production System Design:  The Structure and Management of Work</vt:lpstr>
      <vt:lpstr>PowerPoint Presentation</vt:lpstr>
      <vt:lpstr>Phase 1 Logistics</vt:lpstr>
      <vt:lpstr>Phase 1 Policies</vt:lpstr>
      <vt:lpstr>Performance Metrics</vt:lpstr>
      <vt:lpstr>Your Hypotheses</vt:lpstr>
      <vt:lpstr>How could this system be redesigned for better performance?</vt:lpstr>
      <vt:lpstr>Phase 2 Logistics</vt:lpstr>
      <vt:lpstr>Phase 2 Policies</vt:lpstr>
      <vt:lpstr>Your Hypotheses</vt:lpstr>
      <vt:lpstr>Phase 3 Logistics</vt:lpstr>
      <vt:lpstr>Phase 3 Policies</vt:lpstr>
      <vt:lpstr>Your Hypotheses</vt:lpstr>
      <vt:lpstr>PowerPoint Presentation</vt:lpstr>
      <vt:lpstr>PowerPoint Presentation</vt:lpstr>
      <vt:lpstr>Learning to see</vt:lpstr>
      <vt:lpstr>What batches are found in construction projects?</vt:lpstr>
      <vt:lpstr>What batches are found in construction projects?</vt:lpstr>
      <vt:lpstr>Where might we look for ‘pull’ or ‘push’?</vt:lpstr>
      <vt:lpstr>PowerPoint Presentation</vt:lpstr>
      <vt:lpstr>The Airplane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Considerations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Schedule Considerations </vt:lpstr>
      <vt:lpstr>SCHEDULE PERFORMANCE</vt:lpstr>
      <vt:lpstr>Putting the pieces together</vt:lpstr>
      <vt:lpstr>PowerPoint Presentation</vt:lpstr>
      <vt:lpstr>Lean in the Construction Industry: Three Connected Opportunities  </vt:lpstr>
      <vt:lpstr>The Big Questions </vt:lpstr>
      <vt:lpstr>Buildings Leak at the Intersection of Contracts</vt:lpstr>
      <vt:lpstr>Typical Organization</vt:lpstr>
      <vt:lpstr>PowerPoint Presentation</vt:lpstr>
      <vt:lpstr>PowerPoint Presentation</vt:lpstr>
      <vt:lpstr>PowerPoint Presentation</vt:lpstr>
      <vt:lpstr>PowerPoint Presentation</vt:lpstr>
      <vt:lpstr>PowerPoint Presentation</vt:lpstr>
      <vt:lpstr>Traditional Project Delivery</vt:lpstr>
      <vt:lpstr>Integrated Project Delivery Team Alignment / Integration / Collaboration</vt:lpstr>
      <vt:lpstr>Traditional Project Delivery Level of Common Understanding</vt:lpstr>
      <vt:lpstr>Integrated Project Delivery Level of Common Understanding</vt:lpstr>
      <vt:lpstr>Commercial Opportunities</vt:lpstr>
      <vt:lpstr>Basic Commercial Model</vt:lpstr>
      <vt:lpstr>PowerPoint Presentation</vt:lpstr>
      <vt:lpstr>Sharing Project’s Innovation</vt:lpstr>
      <vt:lpstr>The 5 Big Ideas</vt:lpstr>
      <vt:lpstr>Sharing Project’s Production Success</vt:lpstr>
      <vt:lpstr>Owner Case: Sutter Fairfield MOB</vt:lpstr>
      <vt:lpstr>Sutter Fairfield MOB</vt:lpstr>
      <vt:lpstr>Dave Koester, BMW Senior Project Manager, on using Lean Production Management on the BP ULSD Project</vt:lpstr>
      <vt:lpstr> Key Features of Lean</vt:lpstr>
      <vt:lpstr>PowerPoint Presentation</vt:lpstr>
      <vt:lpstr>Target Costing </vt:lpstr>
      <vt:lpstr>Target Value Design Clusters</vt:lpstr>
      <vt:lpstr>PowerPoint Presentation</vt:lpstr>
      <vt:lpstr>PowerPoint Presentation</vt:lpstr>
      <vt:lpstr>PowerPoint Presentation</vt:lpstr>
      <vt:lpstr>PowerPoint Presentation</vt:lpstr>
      <vt:lpstr>PowerPoint Presentation</vt:lpstr>
      <vt:lpstr>Set-Based Design</vt:lpstr>
      <vt:lpstr>Principles of Set-Based Design</vt:lpstr>
      <vt:lpstr>Advantages of Set-Based Design</vt:lpstr>
      <vt:lpstr> Key Features of Lean</vt:lpstr>
      <vt:lpstr>Five Big Ideas</vt:lpstr>
      <vt:lpstr>Next Steps?</vt:lpstr>
      <vt:lpstr>              Plus                                  Delta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Lean Construction</dc:title>
  <dc:creator>Alan Mossman</dc:creator>
  <cp:lastModifiedBy>Alan Mossman</cp:lastModifiedBy>
  <cp:revision>1</cp:revision>
  <cp:lastPrinted>2009-06-09T14:39:36Z</cp:lastPrinted>
  <dcterms:created xsi:type="dcterms:W3CDTF">2015-11-06T08:59:41Z</dcterms:created>
  <dcterms:modified xsi:type="dcterms:W3CDTF">2015-11-06T09:42:02Z</dcterms:modified>
</cp:coreProperties>
</file>